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C52D45-89EC-4EE1-B18A-60D7FBFF3706}" v="488" dt="2022-01-30T06:32:14.9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114" d="100"/>
          <a:sy n="114" d="100"/>
        </p:scale>
        <p:origin x="18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1/30/2022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738729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09898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215216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576629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1/30/2022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620488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101660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50367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699752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86998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1/30/2022</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541876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1/30/2022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24702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1/30/2022</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779992770"/>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18" r:id="rId5"/>
    <p:sldLayoutId id="2147483713" r:id="rId6"/>
    <p:sldLayoutId id="2147483714" r:id="rId7"/>
    <p:sldLayoutId id="2147483715" r:id="rId8"/>
    <p:sldLayoutId id="2147483716" r:id="rId9"/>
    <p:sldLayoutId id="2147483717" r:id="rId10"/>
    <p:sldLayoutId id="2147483719" r:id="rId11"/>
  </p:sldLayoutIdLst>
  <p:hf sldNum="0" hdr="0" ftr="0" dt="0"/>
  <p:txStyles>
    <p:titleStyle>
      <a:lvl1pPr algn="l" defTabSz="914400" rtl="0" eaLnBrk="1" latinLnBrk="0" hangingPunct="1">
        <a:lnSpc>
          <a:spcPct val="90000"/>
        </a:lnSpc>
        <a:spcBef>
          <a:spcPct val="0"/>
        </a:spcBef>
        <a:buNone/>
        <a:defRPr lang="en-US" sz="4000" b="1"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52F915D-0B54-45B3-9473-9D29E4C82DFA}"/>
              </a:ext>
            </a:extLst>
          </p:cNvPr>
          <p:cNvPicPr>
            <a:picLocks noChangeAspect="1"/>
          </p:cNvPicPr>
          <p:nvPr/>
        </p:nvPicPr>
        <p:blipFill rotWithShape="1">
          <a:blip r:embed="rId2"/>
          <a:srcRect t="19456" r="-2" b="24293"/>
          <a:stretch/>
        </p:blipFill>
        <p:spPr>
          <a:xfrm>
            <a:off x="20" y="10"/>
            <a:ext cx="12191979" cy="6857990"/>
          </a:xfrm>
          <a:prstGeom prst="rect">
            <a:avLst/>
          </a:prstGeom>
        </p:spPr>
      </p:pic>
      <p:sp>
        <p:nvSpPr>
          <p:cNvPr id="9" name="Rectangle 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314" y="0"/>
            <a:ext cx="6525472" cy="6858000"/>
          </a:xfrm>
          <a:prstGeom prst="rect">
            <a:avLst/>
          </a:prstGeom>
          <a:solidFill>
            <a:schemeClr val="bg1">
              <a:lumMod val="75000"/>
              <a:lumOff val="25000"/>
            </a:schemeClr>
          </a:solidFill>
          <a:ln w="6350" cap="sq" cmpd="sng" algn="ctr">
            <a:noFill/>
            <a:prstDash val="solid"/>
            <a:miter lim="800000"/>
          </a:ln>
          <a:effectLst/>
        </p:spPr>
      </p:sp>
      <p:sp>
        <p:nvSpPr>
          <p:cNvPr id="11" name="Rectangle 1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8682" y="320040"/>
            <a:ext cx="5888736" cy="6217920"/>
          </a:xfrm>
          <a:prstGeom prst="rect">
            <a:avLst/>
          </a:prstGeom>
          <a:noFill/>
          <a:ln w="6350" cap="sq" cmpd="sng" algn="ctr">
            <a:solidFill>
              <a:schemeClr val="tx1"/>
            </a:solidFill>
            <a:prstDash val="solid"/>
            <a:miter lim="800000"/>
          </a:ln>
          <a:effectLst>
            <a:softEdge rad="0"/>
          </a:effectLst>
        </p:spPr>
      </p:sp>
      <p:sp>
        <p:nvSpPr>
          <p:cNvPr id="2" name="Title 1"/>
          <p:cNvSpPr>
            <a:spLocks noGrp="1"/>
          </p:cNvSpPr>
          <p:nvPr>
            <p:ph type="ctrTitle"/>
          </p:nvPr>
        </p:nvSpPr>
        <p:spPr>
          <a:xfrm>
            <a:off x="1578316" y="1348844"/>
            <a:ext cx="5409468" cy="3042706"/>
          </a:xfrm>
        </p:spPr>
        <p:txBody>
          <a:bodyPr>
            <a:normAutofit/>
          </a:bodyPr>
          <a:lstStyle/>
          <a:p>
            <a:r>
              <a:rPr lang="en-US" sz="6000">
                <a:solidFill>
                  <a:schemeClr val="tx1"/>
                </a:solidFill>
                <a:cs typeface="Calibri Light"/>
              </a:rPr>
              <a:t> Team CSium</a:t>
            </a:r>
            <a:endParaRPr lang="en-US" sz="6000">
              <a:solidFill>
                <a:schemeClr val="tx1"/>
              </a:solidFill>
            </a:endParaRPr>
          </a:p>
        </p:txBody>
      </p:sp>
      <p:sp>
        <p:nvSpPr>
          <p:cNvPr id="3" name="Subtitle 2"/>
          <p:cNvSpPr>
            <a:spLocks noGrp="1"/>
          </p:cNvSpPr>
          <p:nvPr>
            <p:ph type="subTitle" idx="1"/>
          </p:nvPr>
        </p:nvSpPr>
        <p:spPr>
          <a:xfrm>
            <a:off x="1578316" y="4682061"/>
            <a:ext cx="5409468" cy="950976"/>
          </a:xfrm>
        </p:spPr>
        <p:txBody>
          <a:bodyPr vert="horz" lIns="91440" tIns="45720" rIns="91440" bIns="45720" rtlCol="0" anchor="t">
            <a:normAutofit/>
          </a:bodyPr>
          <a:lstStyle/>
          <a:p>
            <a:r>
              <a:rPr lang="en-US" dirty="0">
                <a:solidFill>
                  <a:schemeClr val="tx1"/>
                </a:solidFill>
              </a:rPr>
              <a:t>Presents</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281B1-7C31-4EB9-B77D-E14679F1754F}"/>
              </a:ext>
            </a:extLst>
          </p:cNvPr>
          <p:cNvSpPr>
            <a:spLocks noGrp="1"/>
          </p:cNvSpPr>
          <p:nvPr>
            <p:ph type="title"/>
          </p:nvPr>
        </p:nvSpPr>
        <p:spPr/>
        <p:txBody>
          <a:bodyPr>
            <a:normAutofit/>
          </a:bodyPr>
          <a:lstStyle/>
          <a:p>
            <a:pPr algn="ctr"/>
            <a:r>
              <a:rPr lang="en-US" sz="6000" dirty="0">
                <a:latin typeface="Minecraft" panose="02000603000000000000" pitchFamily="2" charset="0"/>
                <a:ea typeface="Minecraft" panose="02000603000000000000" pitchFamily="2" charset="0"/>
              </a:rPr>
              <a:t>Introduction</a:t>
            </a:r>
          </a:p>
        </p:txBody>
      </p:sp>
      <p:sp>
        <p:nvSpPr>
          <p:cNvPr id="3" name="Content Placeholder 2">
            <a:extLst>
              <a:ext uri="{FF2B5EF4-FFF2-40B4-BE49-F238E27FC236}">
                <a16:creationId xmlns:a16="http://schemas.microsoft.com/office/drawing/2014/main" id="{191EEF87-3F23-4083-B1DC-ACCD7FCCE542}"/>
              </a:ext>
            </a:extLst>
          </p:cNvPr>
          <p:cNvSpPr>
            <a:spLocks noGrp="1"/>
          </p:cNvSpPr>
          <p:nvPr>
            <p:ph idx="1"/>
          </p:nvPr>
        </p:nvSpPr>
        <p:spPr/>
        <p:txBody>
          <a:bodyPr vert="horz" lIns="91440" tIns="45720" rIns="91440" bIns="45720" rtlCol="0" anchor="t">
            <a:normAutofit/>
          </a:bodyPr>
          <a:lstStyle/>
          <a:p>
            <a:r>
              <a:rPr lang="en-US" sz="2800" b="1" dirty="0">
                <a:ea typeface="+mn-lt"/>
                <a:cs typeface="+mn-lt"/>
              </a:rPr>
              <a:t>The task to achieve is using video metadata and machine learning to build a system for real-time alerts, triggering real-time calls to action when certain objects or behaviors are detected or when anomalous activity occurs,</a:t>
            </a:r>
          </a:p>
          <a:p>
            <a:pPr>
              <a:buClr>
                <a:srgbClr val="262626"/>
              </a:buClr>
            </a:pPr>
            <a:endParaRPr lang="en-US" dirty="0"/>
          </a:p>
        </p:txBody>
      </p:sp>
    </p:spTree>
    <p:extLst>
      <p:ext uri="{BB962C8B-B14F-4D97-AF65-F5344CB8AC3E}">
        <p14:creationId xmlns:p14="http://schemas.microsoft.com/office/powerpoint/2010/main" val="3781293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5E67E-6CE9-40D5-B92C-3A66A8F90CC1}"/>
              </a:ext>
            </a:extLst>
          </p:cNvPr>
          <p:cNvSpPr>
            <a:spLocks noGrp="1"/>
          </p:cNvSpPr>
          <p:nvPr>
            <p:ph type="title"/>
          </p:nvPr>
        </p:nvSpPr>
        <p:spPr/>
        <p:txBody>
          <a:bodyPr/>
          <a:lstStyle/>
          <a:p>
            <a:pPr algn="ctr"/>
            <a:r>
              <a:rPr lang="en-US" dirty="0">
                <a:latin typeface="Minecraft" panose="02000603000000000000" pitchFamily="2" charset="0"/>
                <a:ea typeface="Minecraft" panose="02000603000000000000" pitchFamily="2" charset="0"/>
              </a:rPr>
              <a:t>Proposed Method</a:t>
            </a:r>
          </a:p>
        </p:txBody>
      </p:sp>
      <p:sp>
        <p:nvSpPr>
          <p:cNvPr id="3" name="Content Placeholder 2">
            <a:extLst>
              <a:ext uri="{FF2B5EF4-FFF2-40B4-BE49-F238E27FC236}">
                <a16:creationId xmlns:a16="http://schemas.microsoft.com/office/drawing/2014/main" id="{1150D50F-5DD7-4129-9BF9-DA1F661FF0D9}"/>
              </a:ext>
            </a:extLst>
          </p:cNvPr>
          <p:cNvSpPr>
            <a:spLocks noGrp="1"/>
          </p:cNvSpPr>
          <p:nvPr>
            <p:ph idx="1"/>
          </p:nvPr>
        </p:nvSpPr>
        <p:spPr/>
        <p:txBody>
          <a:bodyPr vert="horz" lIns="91440" tIns="45720" rIns="91440" bIns="45720" rtlCol="0" anchor="t">
            <a:normAutofit fontScale="92500"/>
          </a:bodyPr>
          <a:lstStyle/>
          <a:p>
            <a:r>
              <a:rPr lang="en-US" sz="2400" b="1" dirty="0"/>
              <a:t>Our product focuses on theft prevention and burglar identification using real-time video capture.</a:t>
            </a:r>
          </a:p>
          <a:p>
            <a:pPr>
              <a:buClr>
                <a:srgbClr val="262626"/>
              </a:buClr>
            </a:pPr>
            <a:r>
              <a:rPr lang="en-US" sz="2400" b="1" dirty="0"/>
              <a:t>It sends feedback, in video and text, to the user through mail and alerts them about the situation.</a:t>
            </a:r>
          </a:p>
          <a:p>
            <a:pPr>
              <a:buClr>
                <a:srgbClr val="262626"/>
              </a:buClr>
            </a:pPr>
            <a:r>
              <a:rPr lang="en-US" sz="2400" b="1" dirty="0"/>
              <a:t>This video capturing will be done using cv2 ML library.</a:t>
            </a:r>
          </a:p>
          <a:p>
            <a:pPr>
              <a:buClr>
                <a:srgbClr val="262626"/>
              </a:buClr>
            </a:pPr>
            <a:r>
              <a:rPr lang="en-US" sz="2400" b="1" dirty="0"/>
              <a:t>The difference in frames before and after motion is detected is done using </a:t>
            </a:r>
            <a:r>
              <a:rPr lang="en-US" sz="2400" b="1" dirty="0" err="1"/>
              <a:t>skimages</a:t>
            </a:r>
            <a:r>
              <a:rPr lang="en-US" sz="2400" b="1" dirty="0"/>
              <a:t>.</a:t>
            </a:r>
          </a:p>
          <a:p>
            <a:pPr>
              <a:buClr>
                <a:srgbClr val="262626"/>
              </a:buClr>
            </a:pPr>
            <a:r>
              <a:rPr lang="en-US" sz="2400" b="1" dirty="0"/>
              <a:t>The datetime module is used to get the time at which motion was detected at the scenario and the time when the object(or multiple objects) went  missing.</a:t>
            </a:r>
          </a:p>
        </p:txBody>
      </p:sp>
    </p:spTree>
    <p:extLst>
      <p:ext uri="{BB962C8B-B14F-4D97-AF65-F5344CB8AC3E}">
        <p14:creationId xmlns:p14="http://schemas.microsoft.com/office/powerpoint/2010/main" val="1901604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855DB-7D3E-4FF1-9971-86973EC151AB}"/>
              </a:ext>
            </a:extLst>
          </p:cNvPr>
          <p:cNvSpPr>
            <a:spLocks noGrp="1"/>
          </p:cNvSpPr>
          <p:nvPr>
            <p:ph type="title"/>
          </p:nvPr>
        </p:nvSpPr>
        <p:spPr/>
        <p:txBody>
          <a:bodyPr/>
          <a:lstStyle/>
          <a:p>
            <a:pPr algn="ctr"/>
            <a:r>
              <a:rPr lang="en-US" dirty="0">
                <a:latin typeface="Minecraft" panose="02000603000000000000" pitchFamily="2" charset="0"/>
                <a:ea typeface="Minecraft" panose="02000603000000000000" pitchFamily="2" charset="0"/>
              </a:rPr>
              <a:t>Work done and Results</a:t>
            </a:r>
          </a:p>
        </p:txBody>
      </p:sp>
      <p:sp>
        <p:nvSpPr>
          <p:cNvPr id="3" name="Content Placeholder 2">
            <a:extLst>
              <a:ext uri="{FF2B5EF4-FFF2-40B4-BE49-F238E27FC236}">
                <a16:creationId xmlns:a16="http://schemas.microsoft.com/office/drawing/2014/main" id="{3AC22CA1-5DD6-4D7C-81C0-ED790BC0EB91}"/>
              </a:ext>
            </a:extLst>
          </p:cNvPr>
          <p:cNvSpPr>
            <a:spLocks noGrp="1"/>
          </p:cNvSpPr>
          <p:nvPr>
            <p:ph idx="1"/>
          </p:nvPr>
        </p:nvSpPr>
        <p:spPr/>
        <p:txBody>
          <a:bodyPr vert="horz" lIns="91440" tIns="45720" rIns="91440" bIns="45720" rtlCol="0" anchor="t">
            <a:normAutofit fontScale="92500"/>
          </a:bodyPr>
          <a:lstStyle/>
          <a:p>
            <a:r>
              <a:rPr lang="en-US" sz="2800" b="1" dirty="0"/>
              <a:t>Results: The product will identify the difference in frames immediately after the motion has ceased to exist. Once the difference has been identified it will give output , the output being the missing object (or objects). The feedback is sent to the user (or users) in video(mp4) and text format via mail. Voice recognition will make sure the user is not alerted falsely when a family member or </a:t>
            </a:r>
            <a:r>
              <a:rPr lang="en-US" sz="2800" b="1" dirty="0" err="1"/>
              <a:t>acquintance</a:t>
            </a:r>
            <a:r>
              <a:rPr lang="en-US" sz="2800" b="1" dirty="0"/>
              <a:t> enters the room and moves an object.</a:t>
            </a:r>
          </a:p>
          <a:p>
            <a:r>
              <a:rPr lang="en-US" sz="2800" b="1" dirty="0"/>
              <a:t>We have explained the working in the video</a:t>
            </a:r>
          </a:p>
        </p:txBody>
      </p:sp>
    </p:spTree>
    <p:extLst>
      <p:ext uri="{BB962C8B-B14F-4D97-AF65-F5344CB8AC3E}">
        <p14:creationId xmlns:p14="http://schemas.microsoft.com/office/powerpoint/2010/main" val="575413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C05C4-6AE5-47CF-8245-AA9C774ED643}"/>
              </a:ext>
            </a:extLst>
          </p:cNvPr>
          <p:cNvSpPr>
            <a:spLocks noGrp="1"/>
          </p:cNvSpPr>
          <p:nvPr>
            <p:ph type="title"/>
          </p:nvPr>
        </p:nvSpPr>
        <p:spPr/>
        <p:txBody>
          <a:bodyPr/>
          <a:lstStyle/>
          <a:p>
            <a:pPr algn="ctr"/>
            <a:r>
              <a:rPr lang="en-US" dirty="0">
                <a:latin typeface="Minecraft" panose="02000603000000000000" pitchFamily="2" charset="0"/>
                <a:ea typeface="Minecraft" panose="02000603000000000000" pitchFamily="2" charset="0"/>
              </a:rPr>
              <a:t>Conclusion</a:t>
            </a:r>
          </a:p>
        </p:txBody>
      </p:sp>
      <p:sp>
        <p:nvSpPr>
          <p:cNvPr id="3" name="Content Placeholder 2">
            <a:extLst>
              <a:ext uri="{FF2B5EF4-FFF2-40B4-BE49-F238E27FC236}">
                <a16:creationId xmlns:a16="http://schemas.microsoft.com/office/drawing/2014/main" id="{FDB8FD79-FAB0-475E-9573-45EF4EF281F1}"/>
              </a:ext>
            </a:extLst>
          </p:cNvPr>
          <p:cNvSpPr>
            <a:spLocks noGrp="1"/>
          </p:cNvSpPr>
          <p:nvPr>
            <p:ph idx="1"/>
          </p:nvPr>
        </p:nvSpPr>
        <p:spPr/>
        <p:txBody>
          <a:bodyPr vert="horz" lIns="91440" tIns="45720" rIns="91440" bIns="45720" rtlCol="0" anchor="t">
            <a:normAutofit/>
          </a:bodyPr>
          <a:lstStyle/>
          <a:p>
            <a:r>
              <a:rPr lang="en-US" sz="3200" b="1" dirty="0"/>
              <a:t>Keeping in mind the busy schedules of people we have arrived at the conclusion that automation is the way to go. In our project we automate security, Keeping belongings safe when the owner is not around </a:t>
            </a:r>
          </a:p>
        </p:txBody>
      </p:sp>
    </p:spTree>
    <p:extLst>
      <p:ext uri="{BB962C8B-B14F-4D97-AF65-F5344CB8AC3E}">
        <p14:creationId xmlns:p14="http://schemas.microsoft.com/office/powerpoint/2010/main" val="22350046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DarkSeedLeftStep">
      <a:dk1>
        <a:srgbClr val="000000"/>
      </a:dk1>
      <a:lt1>
        <a:srgbClr val="FFFFFF"/>
      </a:lt1>
      <a:dk2>
        <a:srgbClr val="3E3423"/>
      </a:dk2>
      <a:lt2>
        <a:srgbClr val="E7E2E8"/>
      </a:lt2>
      <a:accent1>
        <a:srgbClr val="52B647"/>
      </a:accent1>
      <a:accent2>
        <a:srgbClr val="78B13B"/>
      </a:accent2>
      <a:accent3>
        <a:srgbClr val="A0A641"/>
      </a:accent3>
      <a:accent4>
        <a:srgbClr val="B1883B"/>
      </a:accent4>
      <a:accent5>
        <a:srgbClr val="C3684D"/>
      </a:accent5>
      <a:accent6>
        <a:srgbClr val="B13B51"/>
      </a:accent6>
      <a:hlink>
        <a:srgbClr val="B86E3D"/>
      </a:hlink>
      <a:folHlink>
        <a:srgbClr val="7F7F7F"/>
      </a:folHlink>
    </a:clrScheme>
    <a:fontScheme name="Savon">
      <a:majorFont>
        <a:latin typeface="Speak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elawik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emplate>office theme</Template>
  <TotalTime>1</TotalTime>
  <Words>274</Words>
  <Application>Microsoft Office PowerPoint</Application>
  <PresentationFormat>Widescreen</PresentationFormat>
  <Paragraphs>15</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Garamond</vt:lpstr>
      <vt:lpstr>Minecraft</vt:lpstr>
      <vt:lpstr>Selawik Light</vt:lpstr>
      <vt:lpstr>Speak Pro</vt:lpstr>
      <vt:lpstr>SavonVTI</vt:lpstr>
      <vt:lpstr> Team CSium</vt:lpstr>
      <vt:lpstr>Introduction</vt:lpstr>
      <vt:lpstr>Proposed Method</vt:lpstr>
      <vt:lpstr>Work done and 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adithya s</cp:lastModifiedBy>
  <cp:revision>128</cp:revision>
  <dcterms:created xsi:type="dcterms:W3CDTF">2022-01-30T05:33:10Z</dcterms:created>
  <dcterms:modified xsi:type="dcterms:W3CDTF">2022-01-30T07:44:37Z</dcterms:modified>
</cp:coreProperties>
</file>