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A530-1E9A-4F4D-A282-67555A14F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1960A-1574-4083-A28D-737225F07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6E2D-CDD3-41E3-B243-EDFD993F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D9B6-1797-429C-9064-B5002BF62DC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AF5EA-B3F7-4F82-91AC-1EABAC01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5F445-5F17-49C4-90A9-D63645EF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CC72-B1FA-4FB4-8765-500CF287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D5E2-6AB7-4A49-9E90-BFD855DA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622B3-CEF1-4E38-9DD9-3ABC0AFC2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0749B-F9C6-4688-B4F8-B3F32C3D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D9B6-1797-429C-9064-B5002BF62DC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AF43E-9A6A-4505-82D0-64C70D05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C1FB3-F2F0-41D3-84A9-75A4AD94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CC72-B1FA-4FB4-8765-500CF287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7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E0425D-AE15-4BA9-861D-532B65AB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D719E-FB33-4C78-9A49-BD13885C2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5B2B4-3C06-4687-A990-500FCB68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D9B6-1797-429C-9064-B5002BF62DC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4ECCB-F814-4B9F-9606-EB298526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F594E-DDE4-45ED-93A2-D0D196DD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CC72-B1FA-4FB4-8765-500CF287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EDFB-E282-43FC-B2BD-33689FF4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7559-02C7-47D1-B223-D89251F2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95F4A-6C98-45ED-AE45-EDB27A20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D9B6-1797-429C-9064-B5002BF62DC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9036-D77D-42AC-B9F8-4AF22C2B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6C18E-B83C-4923-8A7F-ADE1D553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CC72-B1FA-4FB4-8765-500CF287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3E88-901F-42A1-B706-488EE148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6EA2F-E751-498B-A3FC-83E88935C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64C3-5063-4C55-9EB2-820A8946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D9B6-1797-429C-9064-B5002BF62DC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8F214-D228-4DCD-B801-C6A8566B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7D9BF-C704-4B4D-9F77-673E53AC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CC72-B1FA-4FB4-8765-500CF287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4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F579-BEBE-47FC-A004-B46AA0E2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3927-6A31-4720-841A-A342FD8BE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8257A-636E-4B13-830E-9DDBF985A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F5122-DD35-4279-8CB7-76ECF71C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D9B6-1797-429C-9064-B5002BF62DC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A928A-C9B4-449F-AAD5-AA27D8D7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C76C0-DDF6-4DF2-94B5-4F772A9A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CC72-B1FA-4FB4-8765-500CF287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6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0055-994A-475B-9290-856847F1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0A5D8-F93F-4AC1-95B1-28AE3AA88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0FA88-700F-468C-B0D8-582ABA0FF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B3492-7C66-4E3D-BB62-3E3944867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069D9-5F43-4588-9E8D-BF84F9E4C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70664-04B8-4998-BAF2-7EEC5598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D9B6-1797-429C-9064-B5002BF62DC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2C014-8B45-468F-84E7-BACE384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2C12D-3FC2-4300-B013-2EDD13EB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CC72-B1FA-4FB4-8765-500CF287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3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C7A8-8FB6-44AE-AB4F-8A9A4691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D8225-9786-433D-961E-77FEB7B0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D9B6-1797-429C-9064-B5002BF62DC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749FA-BD38-4ADE-A150-9B451423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666CF-8CFA-44CF-9B9C-905BB346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CC72-B1FA-4FB4-8765-500CF287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8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5DC96-D5BA-4D0C-A5A3-C50B1BFA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D9B6-1797-429C-9064-B5002BF62DC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D19F2-514E-4CDA-B16F-0A16BFF3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BE3C2-76DF-49A9-A6A3-6863EF45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CC72-B1FA-4FB4-8765-500CF287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AC0-6834-433A-BF23-0A54F534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87FD-4DC1-4B55-8645-7B588585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DCC32-3F6B-40B2-8A87-46FB6CB5F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14D4-F3C7-4EA7-8994-956C32D8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D9B6-1797-429C-9064-B5002BF62DC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49473-7021-4916-AD5F-FD072717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BA621-48B9-4940-B70C-AD936342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CC72-B1FA-4FB4-8765-500CF287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8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0208-12A7-4D30-8E73-712E8416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D1CA8-B3C8-4807-85B6-AC69D0826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614CC-5710-4405-BB84-75DCD4FB9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3AB8B-D895-44CF-8795-3A4716C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D9B6-1797-429C-9064-B5002BF62DC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7F04D-960D-4C5C-AB02-50901767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78CEF-8409-4654-AFDE-354C418B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CC72-B1FA-4FB4-8765-500CF287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9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13648-03A7-47F7-9D31-56AEE52B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39A77-C2D3-4805-BCE8-422960862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77A2-E803-428C-946D-981C4E9E9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2D9B6-1797-429C-9064-B5002BF62DC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C0D2A-61E3-4391-B954-780F8E2B5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82F8A-CE18-42D8-9BD4-A8319B638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CC72-B1FA-4FB4-8765-500CF287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-up of a building&#10;&#10;Description automatically generated with low confidence">
            <a:extLst>
              <a:ext uri="{FF2B5EF4-FFF2-40B4-BE49-F238E27FC236}">
                <a16:creationId xmlns:a16="http://schemas.microsoft.com/office/drawing/2014/main" id="{63CAB06A-FE00-4DA8-BCAC-E099C1DD5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6999"/>
            <a:ext cx="6858000" cy="12191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371CF-43F9-41C9-A1A4-ED9061A140DD}"/>
              </a:ext>
            </a:extLst>
          </p:cNvPr>
          <p:cNvSpPr txBox="1"/>
          <p:nvPr/>
        </p:nvSpPr>
        <p:spPr>
          <a:xfrm>
            <a:off x="2476148" y="2719826"/>
            <a:ext cx="7239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solidFill>
                  <a:schemeClr val="bg1"/>
                </a:solidFill>
                <a:latin typeface="RockoFLF" panose="02000603020000020004" pitchFamily="2" charset="0"/>
              </a:rPr>
              <a:t>TEAM </a:t>
            </a:r>
            <a:r>
              <a:rPr lang="en-IN" sz="8000" dirty="0" err="1">
                <a:solidFill>
                  <a:schemeClr val="bg1"/>
                </a:solidFill>
                <a:latin typeface="RockoFLF" panose="02000603020000020004" pitchFamily="2" charset="0"/>
              </a:rPr>
              <a:t>CSium</a:t>
            </a:r>
            <a:endParaRPr lang="en-US" sz="8000" dirty="0">
              <a:solidFill>
                <a:schemeClr val="bg1"/>
              </a:solidFill>
              <a:latin typeface="RockoFLF" panose="02000603020000020004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B8BCEF0-16C0-4AAD-B4AA-89B453E53769}"/>
              </a:ext>
            </a:extLst>
          </p:cNvPr>
          <p:cNvSpPr/>
          <p:nvPr/>
        </p:nvSpPr>
        <p:spPr>
          <a:xfrm>
            <a:off x="439127" y="-360726"/>
            <a:ext cx="2748690" cy="3406713"/>
          </a:xfrm>
          <a:custGeom>
            <a:avLst/>
            <a:gdLst>
              <a:gd name="connsiteX0" fmla="*/ 2748690 w 2748690"/>
              <a:gd name="connsiteY0" fmla="*/ 0 h 3238933"/>
              <a:gd name="connsiteX1" fmla="*/ 2144683 w 2748690"/>
              <a:gd name="connsiteY1" fmla="*/ 771787 h 3238933"/>
              <a:gd name="connsiteX2" fmla="*/ 441718 w 2748690"/>
              <a:gd name="connsiteY2" fmla="*/ 1124125 h 3238933"/>
              <a:gd name="connsiteX3" fmla="*/ 22268 w 2748690"/>
              <a:gd name="connsiteY3" fmla="*/ 2315361 h 3238933"/>
              <a:gd name="connsiteX4" fmla="*/ 936668 w 2748690"/>
              <a:gd name="connsiteY4" fmla="*/ 3154261 h 3238933"/>
              <a:gd name="connsiteX5" fmla="*/ 2673189 w 2748690"/>
              <a:gd name="connsiteY5" fmla="*/ 3212983 h 3238933"/>
              <a:gd name="connsiteX6" fmla="*/ 2681578 w 2748690"/>
              <a:gd name="connsiteY6" fmla="*/ 3179428 h 32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8690" h="3238933">
                <a:moveTo>
                  <a:pt x="2748690" y="0"/>
                </a:moveTo>
                <a:cubicBezTo>
                  <a:pt x="2638934" y="292216"/>
                  <a:pt x="2529178" y="584433"/>
                  <a:pt x="2144683" y="771787"/>
                </a:cubicBezTo>
                <a:cubicBezTo>
                  <a:pt x="1760188" y="959141"/>
                  <a:pt x="795454" y="866863"/>
                  <a:pt x="441718" y="1124125"/>
                </a:cubicBezTo>
                <a:cubicBezTo>
                  <a:pt x="87982" y="1381387"/>
                  <a:pt x="-60224" y="1977005"/>
                  <a:pt x="22268" y="2315361"/>
                </a:cubicBezTo>
                <a:cubicBezTo>
                  <a:pt x="104760" y="2653717"/>
                  <a:pt x="494848" y="3004657"/>
                  <a:pt x="936668" y="3154261"/>
                </a:cubicBezTo>
                <a:cubicBezTo>
                  <a:pt x="1378488" y="3303865"/>
                  <a:pt x="2382371" y="3208789"/>
                  <a:pt x="2673189" y="3212983"/>
                </a:cubicBezTo>
                <a:lnTo>
                  <a:pt x="2681578" y="3179428"/>
                </a:ln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A6DA91-B7EE-40A1-8909-0A5C2A21D4CD}"/>
              </a:ext>
            </a:extLst>
          </p:cNvPr>
          <p:cNvSpPr/>
          <p:nvPr/>
        </p:nvSpPr>
        <p:spPr>
          <a:xfrm rot="20359852">
            <a:off x="9533172" y="3485829"/>
            <a:ext cx="1052730" cy="3627951"/>
          </a:xfrm>
          <a:custGeom>
            <a:avLst/>
            <a:gdLst>
              <a:gd name="connsiteX0" fmla="*/ 146712 w 1052730"/>
              <a:gd name="connsiteY0" fmla="*/ 0 h 2968211"/>
              <a:gd name="connsiteX1" fmla="*/ 71211 w 1052730"/>
              <a:gd name="connsiteY1" fmla="*/ 830510 h 2968211"/>
              <a:gd name="connsiteX2" fmla="*/ 1035945 w 1052730"/>
              <a:gd name="connsiteY2" fmla="*/ 1484851 h 2968211"/>
              <a:gd name="connsiteX3" fmla="*/ 683608 w 1052730"/>
              <a:gd name="connsiteY3" fmla="*/ 2835478 h 2968211"/>
              <a:gd name="connsiteX4" fmla="*/ 675219 w 1052730"/>
              <a:gd name="connsiteY4" fmla="*/ 2843867 h 296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2730" h="2968211">
                <a:moveTo>
                  <a:pt x="146712" y="0"/>
                </a:moveTo>
                <a:cubicBezTo>
                  <a:pt x="34859" y="291517"/>
                  <a:pt x="-76994" y="583035"/>
                  <a:pt x="71211" y="830510"/>
                </a:cubicBezTo>
                <a:cubicBezTo>
                  <a:pt x="219416" y="1077985"/>
                  <a:pt x="933879" y="1150690"/>
                  <a:pt x="1035945" y="1484851"/>
                </a:cubicBezTo>
                <a:cubicBezTo>
                  <a:pt x="1138011" y="1819012"/>
                  <a:pt x="743729" y="2608975"/>
                  <a:pt x="683608" y="2835478"/>
                </a:cubicBezTo>
                <a:cubicBezTo>
                  <a:pt x="623487" y="3061981"/>
                  <a:pt x="649353" y="2952924"/>
                  <a:pt x="675219" y="2843867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907CB2-F052-4927-BD29-F672340921C0}"/>
              </a:ext>
            </a:extLst>
          </p:cNvPr>
          <p:cNvSpPr txBox="1"/>
          <p:nvPr/>
        </p:nvSpPr>
        <p:spPr>
          <a:xfrm>
            <a:off x="2476147" y="3923264"/>
            <a:ext cx="723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RockoFLF" panose="02000603020000020004" pitchFamily="2" charset="0"/>
              </a:rPr>
              <a:t>Presents</a:t>
            </a:r>
            <a:endParaRPr lang="en-US" sz="2400" dirty="0">
              <a:solidFill>
                <a:schemeClr val="bg1"/>
              </a:solidFill>
              <a:latin typeface="RockoFLF" panose="020006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94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building&#10;&#10;Description automatically generated with low confidence">
            <a:extLst>
              <a:ext uri="{FF2B5EF4-FFF2-40B4-BE49-F238E27FC236}">
                <a16:creationId xmlns:a16="http://schemas.microsoft.com/office/drawing/2014/main" id="{C308D568-EFF2-4DCA-8496-3AEE3210E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6999"/>
            <a:ext cx="6858000" cy="12191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371CF-43F9-41C9-A1A4-ED9061A140DD}"/>
              </a:ext>
            </a:extLst>
          </p:cNvPr>
          <p:cNvSpPr txBox="1"/>
          <p:nvPr/>
        </p:nvSpPr>
        <p:spPr>
          <a:xfrm>
            <a:off x="2476148" y="2719826"/>
            <a:ext cx="7239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 err="1">
                <a:solidFill>
                  <a:schemeClr val="bg1"/>
                </a:solidFill>
                <a:latin typeface="RockoFLF" panose="02000603020000020004" pitchFamily="2" charset="0"/>
              </a:rPr>
              <a:t>Coursurf</a:t>
            </a:r>
            <a:endParaRPr lang="en-US" sz="8000" dirty="0">
              <a:solidFill>
                <a:schemeClr val="bg1"/>
              </a:solidFill>
              <a:latin typeface="RockoFLF" panose="02000603020000020004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B8BCEF0-16C0-4AAD-B4AA-89B453E53769}"/>
              </a:ext>
            </a:extLst>
          </p:cNvPr>
          <p:cNvSpPr/>
          <p:nvPr/>
        </p:nvSpPr>
        <p:spPr>
          <a:xfrm rot="12310342">
            <a:off x="8811599" y="-494349"/>
            <a:ext cx="1819498" cy="4065643"/>
          </a:xfrm>
          <a:custGeom>
            <a:avLst/>
            <a:gdLst>
              <a:gd name="connsiteX0" fmla="*/ 2748690 w 2748690"/>
              <a:gd name="connsiteY0" fmla="*/ 0 h 3238933"/>
              <a:gd name="connsiteX1" fmla="*/ 2144683 w 2748690"/>
              <a:gd name="connsiteY1" fmla="*/ 771787 h 3238933"/>
              <a:gd name="connsiteX2" fmla="*/ 441718 w 2748690"/>
              <a:gd name="connsiteY2" fmla="*/ 1124125 h 3238933"/>
              <a:gd name="connsiteX3" fmla="*/ 22268 w 2748690"/>
              <a:gd name="connsiteY3" fmla="*/ 2315361 h 3238933"/>
              <a:gd name="connsiteX4" fmla="*/ 936668 w 2748690"/>
              <a:gd name="connsiteY4" fmla="*/ 3154261 h 3238933"/>
              <a:gd name="connsiteX5" fmla="*/ 2673189 w 2748690"/>
              <a:gd name="connsiteY5" fmla="*/ 3212983 h 3238933"/>
              <a:gd name="connsiteX6" fmla="*/ 2681578 w 2748690"/>
              <a:gd name="connsiteY6" fmla="*/ 3179428 h 32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8690" h="3238933">
                <a:moveTo>
                  <a:pt x="2748690" y="0"/>
                </a:moveTo>
                <a:cubicBezTo>
                  <a:pt x="2638934" y="292216"/>
                  <a:pt x="2529178" y="584433"/>
                  <a:pt x="2144683" y="771787"/>
                </a:cubicBezTo>
                <a:cubicBezTo>
                  <a:pt x="1760188" y="959141"/>
                  <a:pt x="795454" y="866863"/>
                  <a:pt x="441718" y="1124125"/>
                </a:cubicBezTo>
                <a:cubicBezTo>
                  <a:pt x="87982" y="1381387"/>
                  <a:pt x="-60224" y="1977005"/>
                  <a:pt x="22268" y="2315361"/>
                </a:cubicBezTo>
                <a:cubicBezTo>
                  <a:pt x="104760" y="2653717"/>
                  <a:pt x="494848" y="3004657"/>
                  <a:pt x="936668" y="3154261"/>
                </a:cubicBezTo>
                <a:cubicBezTo>
                  <a:pt x="1378488" y="3303865"/>
                  <a:pt x="2382371" y="3208789"/>
                  <a:pt x="2673189" y="3212983"/>
                </a:cubicBezTo>
                <a:lnTo>
                  <a:pt x="2681578" y="3179428"/>
                </a:ln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A6DA91-B7EE-40A1-8909-0A5C2A21D4CD}"/>
              </a:ext>
            </a:extLst>
          </p:cNvPr>
          <p:cNvSpPr/>
          <p:nvPr/>
        </p:nvSpPr>
        <p:spPr>
          <a:xfrm rot="13257858">
            <a:off x="2471115" y="3387360"/>
            <a:ext cx="2160222" cy="3919245"/>
          </a:xfrm>
          <a:custGeom>
            <a:avLst/>
            <a:gdLst>
              <a:gd name="connsiteX0" fmla="*/ 146712 w 1052730"/>
              <a:gd name="connsiteY0" fmla="*/ 0 h 2968211"/>
              <a:gd name="connsiteX1" fmla="*/ 71211 w 1052730"/>
              <a:gd name="connsiteY1" fmla="*/ 830510 h 2968211"/>
              <a:gd name="connsiteX2" fmla="*/ 1035945 w 1052730"/>
              <a:gd name="connsiteY2" fmla="*/ 1484851 h 2968211"/>
              <a:gd name="connsiteX3" fmla="*/ 683608 w 1052730"/>
              <a:gd name="connsiteY3" fmla="*/ 2835478 h 2968211"/>
              <a:gd name="connsiteX4" fmla="*/ 675219 w 1052730"/>
              <a:gd name="connsiteY4" fmla="*/ 2843867 h 296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2730" h="2968211">
                <a:moveTo>
                  <a:pt x="146712" y="0"/>
                </a:moveTo>
                <a:cubicBezTo>
                  <a:pt x="34859" y="291517"/>
                  <a:pt x="-76994" y="583035"/>
                  <a:pt x="71211" y="830510"/>
                </a:cubicBezTo>
                <a:cubicBezTo>
                  <a:pt x="219416" y="1077985"/>
                  <a:pt x="933879" y="1150690"/>
                  <a:pt x="1035945" y="1484851"/>
                </a:cubicBezTo>
                <a:cubicBezTo>
                  <a:pt x="1138011" y="1819012"/>
                  <a:pt x="743729" y="2608975"/>
                  <a:pt x="683608" y="2835478"/>
                </a:cubicBezTo>
                <a:cubicBezTo>
                  <a:pt x="623487" y="3061981"/>
                  <a:pt x="649353" y="2952924"/>
                  <a:pt x="675219" y="2843867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4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building&#10;&#10;Description automatically generated with low confidence">
            <a:extLst>
              <a:ext uri="{FF2B5EF4-FFF2-40B4-BE49-F238E27FC236}">
                <a16:creationId xmlns:a16="http://schemas.microsoft.com/office/drawing/2014/main" id="{5F7DB437-588F-406B-BD70-EC96A6E02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6999"/>
            <a:ext cx="6858000" cy="12191999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B8BCEF0-16C0-4AAD-B4AA-89B453E53769}"/>
              </a:ext>
            </a:extLst>
          </p:cNvPr>
          <p:cNvSpPr/>
          <p:nvPr/>
        </p:nvSpPr>
        <p:spPr>
          <a:xfrm>
            <a:off x="431800" y="-609600"/>
            <a:ext cx="2438400" cy="3109487"/>
          </a:xfrm>
          <a:custGeom>
            <a:avLst/>
            <a:gdLst>
              <a:gd name="connsiteX0" fmla="*/ 2748690 w 2748690"/>
              <a:gd name="connsiteY0" fmla="*/ 0 h 3238933"/>
              <a:gd name="connsiteX1" fmla="*/ 2144683 w 2748690"/>
              <a:gd name="connsiteY1" fmla="*/ 771787 h 3238933"/>
              <a:gd name="connsiteX2" fmla="*/ 441718 w 2748690"/>
              <a:gd name="connsiteY2" fmla="*/ 1124125 h 3238933"/>
              <a:gd name="connsiteX3" fmla="*/ 22268 w 2748690"/>
              <a:gd name="connsiteY3" fmla="*/ 2315361 h 3238933"/>
              <a:gd name="connsiteX4" fmla="*/ 936668 w 2748690"/>
              <a:gd name="connsiteY4" fmla="*/ 3154261 h 3238933"/>
              <a:gd name="connsiteX5" fmla="*/ 2673189 w 2748690"/>
              <a:gd name="connsiteY5" fmla="*/ 3212983 h 3238933"/>
              <a:gd name="connsiteX6" fmla="*/ 2681578 w 2748690"/>
              <a:gd name="connsiteY6" fmla="*/ 3179428 h 32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8690" h="3238933">
                <a:moveTo>
                  <a:pt x="2748690" y="0"/>
                </a:moveTo>
                <a:cubicBezTo>
                  <a:pt x="2638934" y="292216"/>
                  <a:pt x="2529178" y="584433"/>
                  <a:pt x="2144683" y="771787"/>
                </a:cubicBezTo>
                <a:cubicBezTo>
                  <a:pt x="1760188" y="959141"/>
                  <a:pt x="795454" y="866863"/>
                  <a:pt x="441718" y="1124125"/>
                </a:cubicBezTo>
                <a:cubicBezTo>
                  <a:pt x="87982" y="1381387"/>
                  <a:pt x="-60224" y="1977005"/>
                  <a:pt x="22268" y="2315361"/>
                </a:cubicBezTo>
                <a:cubicBezTo>
                  <a:pt x="104760" y="2653717"/>
                  <a:pt x="494848" y="3004657"/>
                  <a:pt x="936668" y="3154261"/>
                </a:cubicBezTo>
                <a:cubicBezTo>
                  <a:pt x="1378488" y="3303865"/>
                  <a:pt x="2382371" y="3208789"/>
                  <a:pt x="2673189" y="3212983"/>
                </a:cubicBezTo>
                <a:lnTo>
                  <a:pt x="2681578" y="3179428"/>
                </a:ln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A6DA91-B7EE-40A1-8909-0A5C2A21D4CD}"/>
              </a:ext>
            </a:extLst>
          </p:cNvPr>
          <p:cNvSpPr/>
          <p:nvPr/>
        </p:nvSpPr>
        <p:spPr>
          <a:xfrm rot="20359852">
            <a:off x="8081841" y="4548047"/>
            <a:ext cx="1026771" cy="3627951"/>
          </a:xfrm>
          <a:custGeom>
            <a:avLst/>
            <a:gdLst>
              <a:gd name="connsiteX0" fmla="*/ 146712 w 1052730"/>
              <a:gd name="connsiteY0" fmla="*/ 0 h 2968211"/>
              <a:gd name="connsiteX1" fmla="*/ 71211 w 1052730"/>
              <a:gd name="connsiteY1" fmla="*/ 830510 h 2968211"/>
              <a:gd name="connsiteX2" fmla="*/ 1035945 w 1052730"/>
              <a:gd name="connsiteY2" fmla="*/ 1484851 h 2968211"/>
              <a:gd name="connsiteX3" fmla="*/ 683608 w 1052730"/>
              <a:gd name="connsiteY3" fmla="*/ 2835478 h 2968211"/>
              <a:gd name="connsiteX4" fmla="*/ 675219 w 1052730"/>
              <a:gd name="connsiteY4" fmla="*/ 2843867 h 296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2730" h="2968211">
                <a:moveTo>
                  <a:pt x="146712" y="0"/>
                </a:moveTo>
                <a:cubicBezTo>
                  <a:pt x="34859" y="291517"/>
                  <a:pt x="-76994" y="583035"/>
                  <a:pt x="71211" y="830510"/>
                </a:cubicBezTo>
                <a:cubicBezTo>
                  <a:pt x="219416" y="1077985"/>
                  <a:pt x="933879" y="1150690"/>
                  <a:pt x="1035945" y="1484851"/>
                </a:cubicBezTo>
                <a:cubicBezTo>
                  <a:pt x="1138011" y="1819012"/>
                  <a:pt x="743729" y="2608975"/>
                  <a:pt x="683608" y="2835478"/>
                </a:cubicBezTo>
                <a:cubicBezTo>
                  <a:pt x="623487" y="3061981"/>
                  <a:pt x="649353" y="2952924"/>
                  <a:pt x="675219" y="2843867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907CB2-F052-4927-BD29-F672340921C0}"/>
              </a:ext>
            </a:extLst>
          </p:cNvPr>
          <p:cNvSpPr txBox="1"/>
          <p:nvPr/>
        </p:nvSpPr>
        <p:spPr>
          <a:xfrm>
            <a:off x="2476150" y="2145264"/>
            <a:ext cx="72396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effectLst/>
              </a:rPr>
              <a:t>Coursurf</a:t>
            </a:r>
            <a:r>
              <a:rPr lang="en-US" sz="3600" dirty="0">
                <a:solidFill>
                  <a:schemeClr val="bg1"/>
                </a:solidFill>
                <a:effectLst/>
              </a:rPr>
              <a:t> is a web platform, which is an aggregate of online courses from different sites which allows you to find the perfect course which best suits your needs!</a:t>
            </a:r>
            <a:endParaRPr lang="en-US" sz="3600" dirty="0">
              <a:solidFill>
                <a:schemeClr val="bg1"/>
              </a:solidFill>
              <a:latin typeface="RockoFLF" panose="020006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94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4479A2-91D1-4D5D-A77C-19540692DDCC}"/>
              </a:ext>
            </a:extLst>
          </p:cNvPr>
          <p:cNvSpPr txBox="1"/>
          <p:nvPr/>
        </p:nvSpPr>
        <p:spPr>
          <a:xfrm>
            <a:off x="368300" y="812899"/>
            <a:ext cx="114554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Problem Statement</a:t>
            </a:r>
          </a:p>
          <a:p>
            <a:endParaRPr lang="en-US" sz="2800" b="0" i="0" u="none" strike="noStrik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solidFill>
                  <a:srgbClr val="ACACAC"/>
                </a:solidFill>
                <a:latin typeface="Arial" panose="020B0604020202020204" pitchFamily="34" charset="0"/>
              </a:rPr>
              <a:t>1.We have chosen online learning as our topic – </a:t>
            </a:r>
          </a:p>
          <a:p>
            <a:br>
              <a:rPr lang="en-US" sz="2800" b="0" i="0" u="none" strike="noStrike" baseline="0" dirty="0">
                <a:solidFill>
                  <a:srgbClr val="ACACAC"/>
                </a:solidFill>
                <a:latin typeface="Arial" panose="020B0604020202020204" pitchFamily="34" charset="0"/>
              </a:rPr>
            </a:br>
            <a:r>
              <a:rPr lang="en-US" sz="2800" b="0" i="0" u="none" strike="noStrike" baseline="0" dirty="0">
                <a:solidFill>
                  <a:srgbClr val="ACACAC"/>
                </a:solidFill>
                <a:latin typeface="Arial" panose="020B0604020202020204" pitchFamily="34" charset="0"/>
              </a:rPr>
              <a:t>Its difficult to find an online course which suits your requirement (I personally find it very difficult to find free courses from big companies which provide certificates , I end up going to several websites and wasting a lot of time in just finding a good course) and most of these course providers don't have very interactive classes as well.</a:t>
            </a:r>
          </a:p>
          <a:p>
            <a:endParaRPr lang="en-US" sz="2800" b="0" i="0" u="none" strike="noStrike" baseline="0" dirty="0">
              <a:solidFill>
                <a:srgbClr val="ACACAC"/>
              </a:solidFill>
              <a:latin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solidFill>
                  <a:srgbClr val="ACACAC"/>
                </a:solidFill>
                <a:latin typeface="Arial" panose="020B0604020202020204" pitchFamily="34" charset="0"/>
              </a:rPr>
              <a:t>We are making it easy for the user to find online courses for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4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0">
        <p:push dir="u"/>
      </p:transition>
    </mc:Choice>
    <mc:Fallback xmlns="">
      <p:transition advClick="0" advTm="20000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7B258B-4AA8-482C-A769-AFCE4F038CC5}"/>
              </a:ext>
            </a:extLst>
          </p:cNvPr>
          <p:cNvSpPr txBox="1"/>
          <p:nvPr/>
        </p:nvSpPr>
        <p:spPr>
          <a:xfrm>
            <a:off x="368300" y="266700"/>
            <a:ext cx="636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Solution workflow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01B2B-29B7-413F-8413-66FA4511AF79}"/>
              </a:ext>
            </a:extLst>
          </p:cNvPr>
          <p:cNvSpPr txBox="1"/>
          <p:nvPr/>
        </p:nvSpPr>
        <p:spPr>
          <a:xfrm>
            <a:off x="793750" y="1388887"/>
            <a:ext cx="985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FFFFFF"/>
                </a:solidFill>
                <a:latin typeface="Roboto" panose="02000000000000000000" pitchFamily="2" charset="0"/>
              </a:rPr>
              <a:t>Our site is going to scan all the different course providing sites like </a:t>
            </a:r>
            <a:r>
              <a:rPr lang="en-US" sz="2000" b="0" i="0" u="none" strike="noStrike" baseline="0" dirty="0" err="1">
                <a:solidFill>
                  <a:srgbClr val="FFFFFF"/>
                </a:solidFill>
                <a:latin typeface="Roboto" panose="02000000000000000000" pitchFamily="2" charset="0"/>
              </a:rPr>
              <a:t>udemy</a:t>
            </a:r>
            <a:r>
              <a:rPr lang="en-US" sz="2000" b="0" i="0" u="none" strike="noStrike" baseline="0" dirty="0">
                <a:solidFill>
                  <a:srgbClr val="FFFFFF"/>
                </a:solidFill>
                <a:latin typeface="Roboto" panose="02000000000000000000" pitchFamily="2" charset="0"/>
              </a:rPr>
              <a:t>, </a:t>
            </a:r>
            <a:r>
              <a:rPr lang="en-US" sz="2000" b="0" i="0" u="none" strike="noStrike" baseline="0" dirty="0" err="1">
                <a:solidFill>
                  <a:srgbClr val="FFFFFF"/>
                </a:solidFill>
                <a:latin typeface="Roboto" panose="02000000000000000000" pitchFamily="2" charset="0"/>
              </a:rPr>
              <a:t>skillshare</a:t>
            </a:r>
            <a:r>
              <a:rPr lang="en-US" sz="2000" b="0" i="0" u="none" strike="noStrike" baseline="0" dirty="0">
                <a:solidFill>
                  <a:srgbClr val="FFFFFF"/>
                </a:solidFill>
                <a:latin typeface="Roboto" panose="02000000000000000000" pitchFamily="2" charset="0"/>
              </a:rPr>
              <a:t>, Coursera and scrape data from them and display it on our </a:t>
            </a:r>
            <a:r>
              <a:rPr lang="en-US" sz="2000" b="0" i="0" u="none" strike="noStrike" baseline="0" dirty="0" err="1">
                <a:solidFill>
                  <a:srgbClr val="FFFFFF"/>
                </a:solidFill>
                <a:latin typeface="Roboto" panose="02000000000000000000" pitchFamily="2" charset="0"/>
              </a:rPr>
              <a:t>site.We</a:t>
            </a:r>
            <a:r>
              <a:rPr lang="en-US" sz="2000" b="0" i="0" u="none" strike="noStrike" baseline="0" dirty="0">
                <a:solidFill>
                  <a:srgbClr val="FFFFFF"/>
                </a:solidFill>
                <a:latin typeface="Roboto" panose="02000000000000000000" pitchFamily="2" charset="0"/>
              </a:rPr>
              <a:t> will also monitor aspects like price of the course and number of people who have taken the course and reviews.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E555F-8464-45A5-B45A-30D083FEA12E}"/>
              </a:ext>
            </a:extLst>
          </p:cNvPr>
          <p:cNvSpPr txBox="1"/>
          <p:nvPr/>
        </p:nvSpPr>
        <p:spPr>
          <a:xfrm>
            <a:off x="793750" y="3065072"/>
            <a:ext cx="985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FFFFFF"/>
                </a:solidFill>
                <a:latin typeface="Roboto" panose="02000000000000000000" pitchFamily="2" charset="0"/>
              </a:rPr>
              <a:t>When the user come to our site and searches for a particular topic we will show them the most popular courses and we will allow them to filter them out using multiple parameters( Pricing, Educator , Language ,Enhanced rating given by our site , University/company ) and we will also provide a brief road map about the topic they are trying to learn.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B84AD-5689-43D0-AD52-0C06E52BD153}"/>
              </a:ext>
            </a:extLst>
          </p:cNvPr>
          <p:cNvSpPr txBox="1"/>
          <p:nvPr/>
        </p:nvSpPr>
        <p:spPr>
          <a:xfrm>
            <a:off x="793750" y="5109039"/>
            <a:ext cx="985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FFFFFF"/>
                </a:solidFill>
                <a:latin typeface="Roboto" panose="02000000000000000000" pitchFamily="2" charset="0"/>
              </a:rPr>
              <a:t>Once they find the course which they need they will be redirected to the site which the course is </a:t>
            </a:r>
            <a:r>
              <a:rPr lang="en-US" sz="2000" b="0" i="0" u="none" strike="noStrike" baseline="0" dirty="0" err="1">
                <a:solidFill>
                  <a:srgbClr val="FFFFFF"/>
                </a:solidFill>
                <a:latin typeface="Roboto" panose="02000000000000000000" pitchFamily="2" charset="0"/>
              </a:rPr>
              <a:t>from.The</a:t>
            </a:r>
            <a:r>
              <a:rPr lang="en-US" sz="2000" b="0" i="0" u="none" strike="noStrike" baseline="0" dirty="0">
                <a:solidFill>
                  <a:srgbClr val="FFFFFF"/>
                </a:solidFill>
                <a:latin typeface="Roboto" panose="02000000000000000000" pitchFamily="2" charset="0"/>
              </a:rPr>
              <a:t> link we redirect them to will be an affiliate </a:t>
            </a:r>
            <a:r>
              <a:rPr lang="en-US" sz="2000" b="0" i="0" u="none" strike="noStrike" baseline="0" dirty="0" err="1">
                <a:solidFill>
                  <a:srgbClr val="FFFFFF"/>
                </a:solidFill>
                <a:latin typeface="Roboto" panose="02000000000000000000" pitchFamily="2" charset="0"/>
              </a:rPr>
              <a:t>link.In</a:t>
            </a:r>
            <a:r>
              <a:rPr lang="en-US" sz="2000" b="0" i="0" u="none" strike="noStrike" baseline="0" dirty="0">
                <a:solidFill>
                  <a:srgbClr val="FFFFFF"/>
                </a:solidFill>
                <a:latin typeface="Roboto" panose="02000000000000000000" pitchFamily="2" charset="0"/>
              </a:rPr>
              <a:t> order for them to go through our link we will be making deals with other site to provide them discounts and coupons</a:t>
            </a: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1CE707-2EFC-4CAB-83AF-B3F0DF699804}"/>
              </a:ext>
            </a:extLst>
          </p:cNvPr>
          <p:cNvCxnSpPr>
            <a:stCxn id="3" idx="3"/>
          </p:cNvCxnSpPr>
          <p:nvPr/>
        </p:nvCxnSpPr>
        <p:spPr>
          <a:xfrm>
            <a:off x="6731000" y="651421"/>
            <a:ext cx="0" cy="55507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79803E-CAB0-4266-8B40-AC71B3D89755}"/>
              </a:ext>
            </a:extLst>
          </p:cNvPr>
          <p:cNvCxnSpPr/>
          <p:nvPr/>
        </p:nvCxnSpPr>
        <p:spPr>
          <a:xfrm>
            <a:off x="4152900" y="2434786"/>
            <a:ext cx="0" cy="55507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308C77-AEBD-4355-A00A-C1222322BDB2}"/>
              </a:ext>
            </a:extLst>
          </p:cNvPr>
          <p:cNvCxnSpPr/>
          <p:nvPr/>
        </p:nvCxnSpPr>
        <p:spPr>
          <a:xfrm>
            <a:off x="6057900" y="4418748"/>
            <a:ext cx="0" cy="55507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39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0">
        <p:push dir="u"/>
      </p:transition>
    </mc:Choice>
    <mc:Fallback xmlns="">
      <p:transition advClick="0" advTm="20000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7B258B-4AA8-482C-A769-AFCE4F038CC5}"/>
              </a:ext>
            </a:extLst>
          </p:cNvPr>
          <p:cNvSpPr txBox="1"/>
          <p:nvPr/>
        </p:nvSpPr>
        <p:spPr>
          <a:xfrm>
            <a:off x="276225" y="266699"/>
            <a:ext cx="636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Solution Description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01B2B-29B7-413F-8413-66FA4511AF79}"/>
              </a:ext>
            </a:extLst>
          </p:cNvPr>
          <p:cNvSpPr txBox="1"/>
          <p:nvPr/>
        </p:nvSpPr>
        <p:spPr>
          <a:xfrm>
            <a:off x="347663" y="1166842"/>
            <a:ext cx="1149667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1.Here are some feature we would also like to implement in the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Our course scanning algorithm will also scan the best courses on YouTube and provide a streamlined and focuses UI to avoid distractions.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We will track the price of each course and display it in a graph where the user can find out how the price of the course is varying over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After some searches from the user we will provide a curate list of course which will be personalized and well optimized for them.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We will be partnering up with School/Universities to provide a curated set of courses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Eventually when we start producing our own courses we will make it more interactive by implementing chat bots and other reward strategies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We will also have a testing platform and free material personalized to the topic on which courses he has taken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We will also have section which shows all the courses the user has completed which he can put on social medias such as LinkedIn.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We will have a feed where in you can see the courses your friends are taking.</a:t>
            </a:r>
          </a:p>
        </p:txBody>
      </p:sp>
    </p:spTree>
    <p:extLst>
      <p:ext uri="{BB962C8B-B14F-4D97-AF65-F5344CB8AC3E}">
        <p14:creationId xmlns:p14="http://schemas.microsoft.com/office/powerpoint/2010/main" val="231974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0">
        <p:push dir="u"/>
      </p:transition>
    </mc:Choice>
    <mc:Fallback xmlns="">
      <p:transition advClick="0" advTm="20000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7B258B-4AA8-482C-A769-AFCE4F038CC5}"/>
              </a:ext>
            </a:extLst>
          </p:cNvPr>
          <p:cNvSpPr txBox="1"/>
          <p:nvPr/>
        </p:nvSpPr>
        <p:spPr>
          <a:xfrm>
            <a:off x="263524" y="241299"/>
            <a:ext cx="7470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Tech Stack and Requirements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D644C-1E6F-4B37-9352-F56171991A68}"/>
              </a:ext>
            </a:extLst>
          </p:cNvPr>
          <p:cNvSpPr txBox="1"/>
          <p:nvPr/>
        </p:nvSpPr>
        <p:spPr>
          <a:xfrm>
            <a:off x="624681" y="1098956"/>
            <a:ext cx="10942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●  We will be using HTML , CSS , Java Script , React(Maybe) ,   MongoDB/MySQL , Python , Php</a:t>
            </a:r>
          </a:p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●  We will be using Beautiful Soup for web </a:t>
            </a:r>
            <a:r>
              <a:rPr lang="en-US" sz="2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scraping,Selenium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webdriver,and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other libraries to make the product </a:t>
            </a:r>
          </a:p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●  The tools we will be using are -VS code, PyCharm, </a:t>
            </a:r>
            <a:r>
              <a:rPr lang="en-US" sz="2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ChromeDev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tools,Chrome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Drive,Git,Github</a:t>
            </a:r>
            <a:endParaRPr lang="en-US" sz="24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57ADF-C09D-49AF-AF05-936E3C6B1E1B}"/>
              </a:ext>
            </a:extLst>
          </p:cNvPr>
          <p:cNvSpPr txBox="1"/>
          <p:nvPr/>
        </p:nvSpPr>
        <p:spPr>
          <a:xfrm>
            <a:off x="263523" y="3403601"/>
            <a:ext cx="7470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Feasibility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05BEF-47EE-47C2-8384-AC0131D8163C}"/>
              </a:ext>
            </a:extLst>
          </p:cNvPr>
          <p:cNvSpPr txBox="1"/>
          <p:nvPr/>
        </p:nvSpPr>
        <p:spPr>
          <a:xfrm>
            <a:off x="624681" y="4264937"/>
            <a:ext cx="10942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●Our Target audience will be the people who are looking for a online course</a:t>
            </a:r>
          </a:p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●Will take us about 24hrs to create a working prototype but for the full product it can be deployed within a week(this is with our skill level)</a:t>
            </a:r>
          </a:p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●Yes, the solution is important to the target </a:t>
            </a:r>
            <a:r>
              <a:rPr lang="en-US" sz="2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audience.We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did a market research and asked about 20 to 25 people from our university and all of them were facing the same problem and told they would definitely use the website.</a:t>
            </a:r>
          </a:p>
        </p:txBody>
      </p:sp>
    </p:spTree>
    <p:extLst>
      <p:ext uri="{BB962C8B-B14F-4D97-AF65-F5344CB8AC3E}">
        <p14:creationId xmlns:p14="http://schemas.microsoft.com/office/powerpoint/2010/main" val="37037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0">
        <p:push dir="u"/>
      </p:transition>
    </mc:Choice>
    <mc:Fallback xmlns="">
      <p:transition advClick="0" advTm="20000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FBDC66-0460-4BAC-B329-FF8C29FD0D95}"/>
              </a:ext>
            </a:extLst>
          </p:cNvPr>
          <p:cNvSpPr txBox="1"/>
          <p:nvPr/>
        </p:nvSpPr>
        <p:spPr>
          <a:xfrm>
            <a:off x="342900" y="279400"/>
            <a:ext cx="551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References</a:t>
            </a:r>
          </a:p>
          <a:p>
            <a:r>
              <a:rPr lang="en-US" sz="1800" b="0" i="0" u="none" strike="noStrike" baseline="0" dirty="0">
                <a:solidFill>
                  <a:srgbClr val="ACACAC"/>
                </a:solidFill>
                <a:latin typeface="Arial" panose="020B0604020202020204" pitchFamily="34" charset="0"/>
              </a:rPr>
              <a:t>Here is our Business Model canvas</a:t>
            </a:r>
            <a:r>
              <a:rPr lang="en-US" sz="1800" b="0" i="0" u="none" strike="noStrike" baseline="0" dirty="0">
                <a:solidFill>
                  <a:srgbClr val="4DD0E0"/>
                </a:solidFill>
                <a:latin typeface="Arial" panose="020B0604020202020204" pitchFamily="34" charset="0"/>
              </a:rPr>
              <a:t>https://www.figma.com/file/CI45z6NErD1lXBiW4uYKSw/Courserf?node-id=0%3A1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ABB6B-77A2-4C81-BE4F-1FCC36306E2F}"/>
              </a:ext>
            </a:extLst>
          </p:cNvPr>
          <p:cNvSpPr txBox="1"/>
          <p:nvPr/>
        </p:nvSpPr>
        <p:spPr>
          <a:xfrm>
            <a:off x="8064500" y="4686300"/>
            <a:ext cx="459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Team </a:t>
            </a:r>
            <a:r>
              <a:rPr lang="en-IN" sz="3200" b="1" dirty="0" err="1">
                <a:solidFill>
                  <a:schemeClr val="bg1"/>
                </a:solidFill>
              </a:rPr>
              <a:t>Csium</a:t>
            </a:r>
            <a:br>
              <a:rPr lang="en-IN" sz="2800" dirty="0">
                <a:solidFill>
                  <a:schemeClr val="bg1"/>
                </a:solidFill>
              </a:rPr>
            </a:br>
            <a:r>
              <a:rPr lang="en-IN" sz="2800" dirty="0">
                <a:solidFill>
                  <a:schemeClr val="bg1"/>
                </a:solidFill>
              </a:rPr>
              <a:t>	-Aayush Senapati</a:t>
            </a:r>
            <a:br>
              <a:rPr lang="en-IN" sz="2800" dirty="0">
                <a:solidFill>
                  <a:schemeClr val="bg1"/>
                </a:solidFill>
              </a:rPr>
            </a:br>
            <a:r>
              <a:rPr lang="en-IN" sz="2800" dirty="0">
                <a:solidFill>
                  <a:schemeClr val="bg1"/>
                </a:solidFill>
              </a:rPr>
              <a:t>	-Aaryan H </a:t>
            </a:r>
            <a:r>
              <a:rPr lang="en-IN" sz="2800" dirty="0" err="1">
                <a:solidFill>
                  <a:schemeClr val="bg1"/>
                </a:solidFill>
              </a:rPr>
              <a:t>Badyal</a:t>
            </a:r>
            <a:br>
              <a:rPr lang="en-IN" sz="2800" dirty="0">
                <a:solidFill>
                  <a:schemeClr val="bg1"/>
                </a:solidFill>
              </a:rPr>
            </a:br>
            <a:r>
              <a:rPr lang="en-IN" sz="2800" dirty="0">
                <a:solidFill>
                  <a:schemeClr val="bg1"/>
                </a:solidFill>
              </a:rPr>
              <a:t>	-Adithya S </a:t>
            </a:r>
            <a:r>
              <a:rPr lang="en-IN" sz="2800" dirty="0" err="1">
                <a:solidFill>
                  <a:schemeClr val="bg1"/>
                </a:solidFill>
              </a:rPr>
              <a:t>Kolavi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69612-AE93-4C77-BA56-B2350A194219}"/>
              </a:ext>
            </a:extLst>
          </p:cNvPr>
          <p:cNvSpPr txBox="1"/>
          <p:nvPr/>
        </p:nvSpPr>
        <p:spPr>
          <a:xfrm>
            <a:off x="342900" y="1631425"/>
            <a:ext cx="551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>
                <a:solidFill>
                  <a:srgbClr val="ACACAC"/>
                </a:solidFill>
                <a:latin typeface="Arial" panose="020B0604020202020204" pitchFamily="34" charset="0"/>
              </a:rPr>
              <a:t>For Video</a:t>
            </a:r>
            <a:br>
              <a:rPr lang="en-US" sz="1800" b="0" i="0" u="none" strike="noStrike" baseline="0" dirty="0">
                <a:solidFill>
                  <a:srgbClr val="ACACAC"/>
                </a:solidFill>
                <a:latin typeface="Arial" panose="020B0604020202020204" pitchFamily="34" charset="0"/>
              </a:rPr>
            </a:br>
            <a:r>
              <a:rPr lang="en-US" sz="1800" b="0" i="0" u="none" strike="noStrike" baseline="0" dirty="0">
                <a:solidFill>
                  <a:srgbClr val="ACACAC"/>
                </a:solidFill>
                <a:latin typeface="Arial" panose="020B0604020202020204" pitchFamily="34" charset="0"/>
              </a:rPr>
              <a:t>https://drive.google.com/file/d/16-UNnJPHR1VIF2U4a_anRoW-mTp2CaL-/view?usp=sharing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1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00">
        <p:push dir="u"/>
      </p:transition>
    </mc:Choice>
    <mc:Fallback xmlns="">
      <p:transition advClick="0" advTm="10000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730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RockoFLF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adithya s</dc:creator>
  <cp:lastModifiedBy>adithya s</cp:lastModifiedBy>
  <cp:revision>4</cp:revision>
  <dcterms:created xsi:type="dcterms:W3CDTF">2022-01-23T10:38:34Z</dcterms:created>
  <dcterms:modified xsi:type="dcterms:W3CDTF">2022-01-23T12:16:04Z</dcterms:modified>
</cp:coreProperties>
</file>