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654"/>
    <a:srgbClr val="7F8386"/>
    <a:srgbClr val="D8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8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7C7A-A6E7-48DB-A70C-A28C15011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ED4E2-84F0-4E97-AD43-3338606C0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8A4B-EB97-46C3-9104-8C6505BB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46A-6D82-4791-A669-FB910F2BCA51}" type="datetimeFigureOut">
              <a:rPr lang="en-GB" smtClean="0"/>
              <a:t>05/03/2023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EC29-0A9C-446C-9B2C-C04EB062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CF368-0064-496E-A9BF-AEFF4715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1698-3089-48A0-8F86-D814A4D5F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36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5A0B-1DFF-4D40-BD21-A582E65A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5EB81-E8B0-4814-9685-3829F0EE7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8FF1-3EE5-42DD-8E70-348567A2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46A-6D82-4791-A669-FB910F2BCA51}" type="datetimeFigureOut">
              <a:rPr lang="en-GB" smtClean="0"/>
              <a:t>05/03/2023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40D8D-4DC8-4706-A99D-BA215D9A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F557-57B6-4EC3-B637-209EA7CD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1698-3089-48A0-8F86-D814A4D5F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52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50D87-E17E-4AC5-A34C-540A0212D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1D342-5BB5-40F2-9773-725DAEF26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C998-7718-4D42-A12D-DAE5A7B3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46A-6D82-4791-A669-FB910F2BCA51}" type="datetimeFigureOut">
              <a:rPr lang="en-GB" smtClean="0"/>
              <a:t>05/03/2023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2B2F-979B-4DBC-B3F1-D833E682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AE95-C284-4815-BEEC-5DCA790D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1698-3089-48A0-8F86-D814A4D5F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78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8B63-1287-4737-A3A2-042CA7B0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D039-2896-40AD-9333-16210730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ADF40-AC5C-4DB2-A42E-83FF4025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46A-6D82-4791-A669-FB910F2BCA51}" type="datetimeFigureOut">
              <a:rPr lang="en-GB" smtClean="0"/>
              <a:t>05/03/2023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67E0-7AB1-4D81-B05C-4794FEB1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DCE3-BB89-4F13-A981-CB2B3058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1698-3089-48A0-8F86-D814A4D5F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3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29-8478-4204-8A14-F09D8033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BFC96-4169-4B63-B01C-FA7BD82EF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7AB7-3D49-45BB-AC2C-4E242FCA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46A-6D82-4791-A669-FB910F2BCA51}" type="datetimeFigureOut">
              <a:rPr lang="en-GB" smtClean="0"/>
              <a:t>05/03/2023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DDD5-5E79-42A6-A6E6-85FC8061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6FF91-7E5B-4493-BE97-298D2C12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1698-3089-48A0-8F86-D814A4D5F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15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60F9-3C6D-4489-8AC5-45746512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8142-6808-49ED-848F-2F20404E0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4F870-0EE5-49CF-9663-3BDA45F37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25519-2F35-473B-A39D-F868026D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46A-6D82-4791-A669-FB910F2BCA51}" type="datetimeFigureOut">
              <a:rPr lang="en-GB" smtClean="0"/>
              <a:t>05/03/2023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EFD2E-1816-4E9B-953B-0A22A850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62A38-D13E-446B-8325-717D2C0A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1698-3089-48A0-8F86-D814A4D5F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91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1AE1-A9E4-4D96-9217-52F20664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8B86A-4E89-4C40-9619-D15BC368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3344B-805D-4AA2-A620-421EAF847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576AA-F4F5-4C31-AE0D-F23095900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8D702-24C1-42BC-8C5B-FD81EE2D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CC3A1-22B8-4523-9045-F790E8CB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46A-6D82-4791-A669-FB910F2BCA51}" type="datetimeFigureOut">
              <a:rPr lang="en-GB" smtClean="0"/>
              <a:t>05/03/2023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50AD6-FEBF-4EDE-A4EE-6F602B35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5A451-6816-4693-A616-34844C07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1698-3089-48A0-8F86-D814A4D5F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5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1D90-D897-442A-B683-FECBA653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39960-51CF-4CEB-B319-94A7B34B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46A-6D82-4791-A669-FB910F2BCA51}" type="datetimeFigureOut">
              <a:rPr lang="en-GB" smtClean="0"/>
              <a:t>05/03/2023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FD861-59E6-4A45-9144-2B5BCF19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2B07-7A9C-4741-8727-C43C0F23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1698-3089-48A0-8F86-D814A4D5F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29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9DAE5-42CC-4A50-9AB0-1A7CE5DF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46A-6D82-4791-A669-FB910F2BCA51}" type="datetimeFigureOut">
              <a:rPr lang="en-GB" smtClean="0"/>
              <a:t>05/03/2023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AD0B6-B7C3-4B8C-862D-6DB43077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3FDAC-0F1F-4FE5-9CC3-2BA13B0F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1698-3089-48A0-8F86-D814A4D5F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65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23AA-D486-4DA2-9451-94E66C65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BDDC-7CD8-4F2E-AE9D-1497F10E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94C35-9108-4DA4-BAC5-082D4D8F6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0837-8BED-4E59-911F-DC47A54C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46A-6D82-4791-A669-FB910F2BCA51}" type="datetimeFigureOut">
              <a:rPr lang="en-GB" smtClean="0"/>
              <a:t>05/03/2023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C123E-079F-4E55-B7BD-B645C755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0479B-98C2-4F81-A1B8-A56B6D24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1698-3089-48A0-8F86-D814A4D5F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99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2AA5-1269-45D2-B599-13F6C126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A64D7-EBB0-4148-B252-31A5153BB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55C03-95AB-4322-BC2A-5E5B0B34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BDD68-602A-41C7-9AC1-7B895488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46A-6D82-4791-A669-FB910F2BCA51}" type="datetimeFigureOut">
              <a:rPr lang="en-GB" smtClean="0"/>
              <a:t>05/03/2023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C78A-7096-48ED-877A-101EC4CC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F00CD-504C-40CB-AE4D-0EB0B1B7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1698-3089-48A0-8F86-D814A4D5F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81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BE19E-FB57-4144-9058-AF467E67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B9C82-3A17-47C7-A8B5-CC9527B2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2591-888A-4D38-8C63-75627EDF9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B46A-6D82-4791-A669-FB910F2BCA51}" type="datetimeFigureOut">
              <a:rPr lang="en-GB" smtClean="0"/>
              <a:t>05/03/2023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7FF7-9D59-498A-9BEA-D5A01C2F1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C4C2-285A-4CB2-839C-F7EEFF922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1698-3089-48A0-8F86-D814A4D5F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47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8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27BE831-6AFF-C912-20EB-7B6CFDA03535}"/>
              </a:ext>
            </a:extLst>
          </p:cNvPr>
          <p:cNvGrpSpPr/>
          <p:nvPr/>
        </p:nvGrpSpPr>
        <p:grpSpPr>
          <a:xfrm>
            <a:off x="523776" y="228640"/>
            <a:ext cx="11144448" cy="6400720"/>
            <a:chOff x="524029" y="258809"/>
            <a:chExt cx="11144448" cy="64007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1AE8DE-C638-43CB-AE21-7F7A5834BCE9}"/>
                </a:ext>
              </a:extLst>
            </p:cNvPr>
            <p:cNvSpPr/>
            <p:nvPr/>
          </p:nvSpPr>
          <p:spPr>
            <a:xfrm>
              <a:off x="524029" y="369781"/>
              <a:ext cx="2104008" cy="625431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 Partners</a:t>
              </a:r>
              <a:endParaRPr lang="en-GB" sz="1000" dirty="0">
                <a:solidFill>
                  <a:srgbClr val="07265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Payment networks (such as Visa and Mastercard)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Banks (for settlement and funds transfer)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E-commerce platforms (such as Shopify and WooCommerce)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Merchant aggregators (such as </a:t>
              </a:r>
              <a:r>
                <a:rPr lang="en-US" sz="1200" dirty="0" err="1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PayU</a:t>
              </a:r>
              <a:r>
                <a:rPr lang="en-US" sz="12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and </a:t>
              </a:r>
              <a:r>
                <a:rPr lang="en-US" sz="1200" dirty="0" err="1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CCAvenue</a:t>
              </a:r>
              <a:r>
                <a:rPr lang="en-US" sz="12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Technology service providers (such as AWS and Google Cloud)</a:t>
              </a:r>
            </a:p>
            <a:p>
              <a:pPr algn="ctr"/>
              <a:endParaRPr lang="en-GB" sz="1400" dirty="0">
                <a:solidFill>
                  <a:srgbClr val="07265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A5F1AB-8EE1-496B-89E6-6DD982810F06}"/>
                </a:ext>
              </a:extLst>
            </p:cNvPr>
            <p:cNvSpPr txBox="1"/>
            <p:nvPr/>
          </p:nvSpPr>
          <p:spPr>
            <a:xfrm>
              <a:off x="2878092" y="258809"/>
              <a:ext cx="6230646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MODEL CANVAS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58CE12-3680-4AEA-8FE2-FD8E5A3CB5B6}"/>
                </a:ext>
              </a:extLst>
            </p:cNvPr>
            <p:cNvSpPr/>
            <p:nvPr/>
          </p:nvSpPr>
          <p:spPr>
            <a:xfrm>
              <a:off x="2798193" y="868172"/>
              <a:ext cx="2104008" cy="290683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 Activities</a:t>
              </a:r>
            </a:p>
            <a:p>
              <a:pPr algn="ctr"/>
              <a:endParaRPr lang="en-GB" sz="1400" dirty="0">
                <a:solidFill>
                  <a:srgbClr val="07265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Payment gateway services (processing transactions and enabling secure online payments)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Payment settlement (transferring funds to merchants)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Fraud detection and prevention (using machine learning algorithms and other security measures)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Integration with various third-party platforms and APIs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Customer support and service</a:t>
              </a:r>
            </a:p>
            <a:p>
              <a:pPr algn="ctr"/>
              <a:endParaRPr lang="en-GB" sz="1400" b="1" dirty="0">
                <a:solidFill>
                  <a:srgbClr val="07265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7E998B-F0AA-4D14-9A1E-63E4955B2185}"/>
                </a:ext>
              </a:extLst>
            </p:cNvPr>
            <p:cNvSpPr/>
            <p:nvPr/>
          </p:nvSpPr>
          <p:spPr>
            <a:xfrm>
              <a:off x="5072357" y="868172"/>
              <a:ext cx="2104008" cy="29992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Value Proposition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Easy integration with merchants' websites and mobile apps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Comprehensive payment gateway services with support for multiple payment modes and currencies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Advanced security features to prevent fraud and protect sensitive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Real-time transaction monitoring and reporting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Fast and reliable settlement of funds to merchants' bank accounts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>
                <a:solidFill>
                  <a:srgbClr val="07265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GB" sz="1400" b="1" dirty="0">
                <a:solidFill>
                  <a:srgbClr val="07265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1E47EF-6AA1-4E93-A634-5C43813AEF63}"/>
                </a:ext>
              </a:extLst>
            </p:cNvPr>
            <p:cNvSpPr/>
            <p:nvPr/>
          </p:nvSpPr>
          <p:spPr>
            <a:xfrm>
              <a:off x="2798193" y="3938640"/>
              <a:ext cx="2104008" cy="268545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 Resources</a:t>
              </a:r>
              <a:endParaRPr lang="en-US" sz="1100" dirty="0">
                <a:solidFill>
                  <a:srgbClr val="07265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Payment gateway services (processing transactions and enabling secure online payments)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Payment settlement (transferring funds to merchants)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Fraud detection and prevention (using machine learning algorithms and other security measures)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Integration with various third-party platforms and APIs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Customer support and service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BEF2A7-0073-8654-CE30-94CD5BD8C6A2}"/>
                </a:ext>
              </a:extLst>
            </p:cNvPr>
            <p:cNvSpPr/>
            <p:nvPr/>
          </p:nvSpPr>
          <p:spPr>
            <a:xfrm>
              <a:off x="7318413" y="871404"/>
              <a:ext cx="2104008" cy="29036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400" b="1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Customer Segment</a:t>
              </a:r>
            </a:p>
            <a:p>
              <a:pPr algn="ctr"/>
              <a:endParaRPr lang="en-US" sz="1100" dirty="0">
                <a:solidFill>
                  <a:srgbClr val="07265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Small and medium-sized enterprises (SMEs)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Large enterprises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Startups and e-commerce businesses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Non-profit organizations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8F9368-CF2D-49EE-80C9-6CFB05D7A2B1}"/>
                </a:ext>
              </a:extLst>
            </p:cNvPr>
            <p:cNvSpPr/>
            <p:nvPr/>
          </p:nvSpPr>
          <p:spPr>
            <a:xfrm>
              <a:off x="7318413" y="3894531"/>
              <a:ext cx="2104008" cy="272956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400" b="1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Customer Relationship</a:t>
              </a:r>
            </a:p>
            <a:p>
              <a:pPr algn="ctr"/>
              <a:endParaRPr lang="en-US" sz="1100" dirty="0">
                <a:solidFill>
                  <a:srgbClr val="07265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Self-service through online documentation and resources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Personalized support through email, phone, and chat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Dedicated account management for larger and more complex accounts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Regular updates and communication about new features and services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F9DDF4-7EE9-8A1F-A0E0-FBA90F8304FD}"/>
                </a:ext>
              </a:extLst>
            </p:cNvPr>
            <p:cNvSpPr/>
            <p:nvPr/>
          </p:nvSpPr>
          <p:spPr>
            <a:xfrm>
              <a:off x="5086411" y="3988978"/>
              <a:ext cx="2104008" cy="267055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400" b="1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Revenue Streams</a:t>
              </a:r>
            </a:p>
            <a:p>
              <a:pPr algn="ctr"/>
              <a:endParaRPr lang="en-US" sz="1100" dirty="0">
                <a:solidFill>
                  <a:srgbClr val="07265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Transaction fees (a percentage of the value of each transaction processed through the platform)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Subscription fees (for premium features and services)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Value-added services (such as fraud detection and prevention, chargeback management, and custom integrations)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4236DA-678B-1A9C-227C-41454D35D092}"/>
                </a:ext>
              </a:extLst>
            </p:cNvPr>
            <p:cNvSpPr/>
            <p:nvPr/>
          </p:nvSpPr>
          <p:spPr>
            <a:xfrm>
              <a:off x="9564469" y="369781"/>
              <a:ext cx="2104008" cy="625431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Cost Structure</a:t>
              </a:r>
            </a:p>
            <a:p>
              <a:pPr algn="ctr"/>
              <a:endParaRPr lang="en-GB" sz="1400" b="1" dirty="0">
                <a:solidFill>
                  <a:srgbClr val="07265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Technology infrastructure and maintenance costs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Staff salaries and benefits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Marketing and advertising expenses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Payment processing fees to partners and networks</a:t>
              </a:r>
            </a:p>
            <a:p>
              <a:pPr algn="ctr"/>
              <a:endParaRPr lang="en-GB" sz="1400" dirty="0">
                <a:solidFill>
                  <a:srgbClr val="07265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93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DFBE8E-91CF-E2D8-1FC8-9FE800551EB0}"/>
              </a:ext>
            </a:extLst>
          </p:cNvPr>
          <p:cNvGrpSpPr/>
          <p:nvPr/>
        </p:nvGrpSpPr>
        <p:grpSpPr>
          <a:xfrm>
            <a:off x="523776" y="228640"/>
            <a:ext cx="11144448" cy="6400720"/>
            <a:chOff x="523776" y="228640"/>
            <a:chExt cx="11144448" cy="64007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7BE831-6AFF-C912-20EB-7B6CFDA03535}"/>
                </a:ext>
              </a:extLst>
            </p:cNvPr>
            <p:cNvGrpSpPr/>
            <p:nvPr/>
          </p:nvGrpSpPr>
          <p:grpSpPr>
            <a:xfrm>
              <a:off x="523776" y="228640"/>
              <a:ext cx="11144448" cy="6400720"/>
              <a:chOff x="524029" y="258809"/>
              <a:chExt cx="11144448" cy="6400720"/>
            </a:xfrm>
            <a:effectLst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1AE8DE-C638-43CB-AE21-7F7A5834BCE9}"/>
                  </a:ext>
                </a:extLst>
              </p:cNvPr>
              <p:cNvSpPr/>
              <p:nvPr/>
            </p:nvSpPr>
            <p:spPr>
              <a:xfrm>
                <a:off x="524029" y="369781"/>
                <a:ext cx="2104008" cy="6254318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1400" b="1" dirty="0">
                    <a:solidFill>
                      <a:srgbClr val="07265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Key Partners</a:t>
                </a:r>
                <a:endParaRPr lang="en-GB" sz="1000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Financial institutions (banks, credit unions, etc.) for integration and partnerships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Experts in personal finance and tech fields for guidance and mentorship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Third-party service providers for additional features (e.g. credit score monitoring)</a:t>
                </a:r>
                <a:endParaRPr lang="en-GB" sz="1400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A5F1AB-8EE1-496B-89E6-6DD982810F06}"/>
                  </a:ext>
                </a:extLst>
              </p:cNvPr>
              <p:cNvSpPr txBox="1"/>
              <p:nvPr/>
            </p:nvSpPr>
            <p:spPr>
              <a:xfrm>
                <a:off x="2878092" y="258809"/>
                <a:ext cx="623064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 dirty="0">
                    <a:solidFill>
                      <a:srgbClr val="07265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BUSINESS MODEL CANVAS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58CE12-3680-4AEA-8FE2-FD8E5A3CB5B6}"/>
                  </a:ext>
                </a:extLst>
              </p:cNvPr>
              <p:cNvSpPr/>
              <p:nvPr/>
            </p:nvSpPr>
            <p:spPr>
              <a:xfrm>
                <a:off x="2798193" y="868172"/>
                <a:ext cx="2104008" cy="290683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1400" b="1" dirty="0">
                    <a:solidFill>
                      <a:srgbClr val="07265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Key Activities</a:t>
                </a:r>
              </a:p>
              <a:p>
                <a:pPr algn="ctr"/>
                <a:endParaRPr lang="en-GB" sz="1400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Developing and maintaining the app platform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Integrating with financial institutions and third-party providers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Analyzing user data to provide personalized recommendations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Marketing and promoting the app to target audience</a:t>
                </a:r>
                <a:endParaRPr lang="en-GB" sz="1400" b="1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7E998B-F0AA-4D14-9A1E-63E4955B2185}"/>
                  </a:ext>
                </a:extLst>
              </p:cNvPr>
              <p:cNvSpPr/>
              <p:nvPr/>
            </p:nvSpPr>
            <p:spPr>
              <a:xfrm>
                <a:off x="5072357" y="868171"/>
                <a:ext cx="2104008" cy="302635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1400" b="1" dirty="0">
                    <a:solidFill>
                      <a:srgbClr val="07265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Value Proposition</a:t>
                </a:r>
              </a:p>
              <a:p>
                <a:pPr algn="ctr"/>
                <a:endParaRPr lang="en-GB" sz="1400" b="1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 all-in-one personal finance management app that caters to the unique needs of university students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Provides personalized recommendations based on user data and financial goals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Offers guidance on managing student loans, building credit, and finding scholarships and grants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Integrates with financial institutions and third-party providers for a seamless experience</a:t>
                </a:r>
                <a:endParaRPr lang="en-GB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GB" sz="1400" b="1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1E47EF-6AA1-4E93-A634-5C43813AEF63}"/>
                  </a:ext>
                </a:extLst>
              </p:cNvPr>
              <p:cNvSpPr/>
              <p:nvPr/>
            </p:nvSpPr>
            <p:spPr>
              <a:xfrm>
                <a:off x="2798193" y="3938640"/>
                <a:ext cx="2104008" cy="268545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1400" b="1" dirty="0">
                    <a:solidFill>
                      <a:srgbClr val="07265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Key Resources</a:t>
                </a:r>
              </a:p>
              <a:p>
                <a:pPr algn="ctr"/>
                <a:endPara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Skilled development team for app creation and maintenance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Access to financial data and information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Marketing and promotional materials and strategies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BBEF2A7-0073-8654-CE30-94CD5BD8C6A2}"/>
                  </a:ext>
                </a:extLst>
              </p:cNvPr>
              <p:cNvSpPr/>
              <p:nvPr/>
            </p:nvSpPr>
            <p:spPr>
              <a:xfrm>
                <a:off x="7318413" y="871404"/>
                <a:ext cx="2104008" cy="29036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IN" sz="1400" b="1" dirty="0">
                    <a:solidFill>
                      <a:srgbClr val="07265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Customer Segment</a:t>
                </a:r>
              </a:p>
              <a:p>
                <a:pPr algn="ctr"/>
                <a:endPara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University students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Young adults seeking to improve their personal finances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F8F9368-CF2D-49EE-80C9-6CFB05D7A2B1}"/>
                  </a:ext>
                </a:extLst>
              </p:cNvPr>
              <p:cNvSpPr/>
              <p:nvPr/>
            </p:nvSpPr>
            <p:spPr>
              <a:xfrm>
                <a:off x="7318413" y="3894531"/>
                <a:ext cx="2104008" cy="272956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IN" sz="1400" b="1" dirty="0">
                    <a:solidFill>
                      <a:srgbClr val="07265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Customer Relationship</a:t>
                </a:r>
              </a:p>
              <a:p>
                <a:pPr algn="ctr"/>
                <a:endPara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User-friendly app interface for easy navigation and use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Responsive customer support for troubleshooting and questions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Targeted marketing and promotional materials to attract and retain users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3F9DDF4-7EE9-8A1F-A0E0-FBA90F8304FD}"/>
                  </a:ext>
                </a:extLst>
              </p:cNvPr>
              <p:cNvSpPr/>
              <p:nvPr/>
            </p:nvSpPr>
            <p:spPr>
              <a:xfrm>
                <a:off x="5086411" y="3988978"/>
                <a:ext cx="2104008" cy="2670551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IN" sz="1400" b="1" dirty="0">
                    <a:solidFill>
                      <a:srgbClr val="07265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Revenue Streams</a:t>
                </a:r>
              </a:p>
              <a:p>
                <a:pPr algn="ctr"/>
                <a:endParaRPr lang="en-US" sz="11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Subscription fees for premium features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Commission or referral fees from financial institutions for targeted product offerings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Advertising and sponsorship revenue from third-party providers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4236DA-678B-1A9C-227C-41454D35D092}"/>
                  </a:ext>
                </a:extLst>
              </p:cNvPr>
              <p:cNvSpPr/>
              <p:nvPr/>
            </p:nvSpPr>
            <p:spPr>
              <a:xfrm>
                <a:off x="9564469" y="369781"/>
                <a:ext cx="2104008" cy="340523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1400" b="1" dirty="0">
                    <a:solidFill>
                      <a:srgbClr val="07265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Cost Structure</a:t>
                </a:r>
              </a:p>
              <a:p>
                <a:pPr algn="ctr"/>
                <a:endParaRPr lang="en-GB" sz="1400" b="1" dirty="0">
                  <a:solidFill>
                    <a:srgbClr val="072654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Development and maintenance of the app platform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Marketing and promotional expenses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Hosting and server costs for app data storage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07265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Employee salaries and benefits</a:t>
                </a:r>
                <a:endParaRPr lang="en-GB" sz="1400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2FBE0D-FC81-D881-9A76-3EB66B8D1E67}"/>
                </a:ext>
              </a:extLst>
            </p:cNvPr>
            <p:cNvSpPr/>
            <p:nvPr/>
          </p:nvSpPr>
          <p:spPr>
            <a:xfrm>
              <a:off x="9564216" y="3864361"/>
              <a:ext cx="2104008" cy="272956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rgbClr val="07265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 Channels</a:t>
              </a:r>
            </a:p>
            <a:p>
              <a:pPr algn="ctr"/>
              <a:endParaRPr lang="en-GB" sz="1400" b="1" dirty="0">
                <a:solidFill>
                  <a:srgbClr val="07265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Online app stores (e.g. Apple App Store, Google Play)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Social media platforms and targeted online ads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7265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University and college events and sponsorships</a:t>
              </a:r>
              <a:endParaRPr lang="en-GB" sz="1400" dirty="0">
                <a:solidFill>
                  <a:srgbClr val="07265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72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581</Words>
  <Application>Microsoft Office PowerPoint</Application>
  <PresentationFormat>Widescreen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>The Transformation Office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Business Operating Model</dc:subject>
  <dc:creator>jonathan.parnaby@tto-ltd.co.uk</dc:creator>
  <cp:lastModifiedBy>adithya s</cp:lastModifiedBy>
  <cp:revision>39</cp:revision>
  <dcterms:created xsi:type="dcterms:W3CDTF">2018-02-21T08:42:40Z</dcterms:created>
  <dcterms:modified xsi:type="dcterms:W3CDTF">2023-03-05T12:44:56Z</dcterms:modified>
  <cp:category>Stage 1 - Establish a Vision</cp:category>
</cp:coreProperties>
</file>