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54"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312F6C-FEF9-4624-9391-AA7AE2B6618F}" type="doc">
      <dgm:prSet loTypeId="urn:microsoft.com/office/officeart/2005/8/layout/process1" loCatId="process" qsTypeId="urn:microsoft.com/office/officeart/2005/8/quickstyle/simple1" qsCatId="simple" csTypeId="urn:microsoft.com/office/officeart/2005/8/colors/accent1_2" csCatId="accent1" phldr="1"/>
      <dgm:spPr/>
    </dgm:pt>
    <dgm:pt modelId="{02D91B4F-7394-4430-9456-D0D2324500EB}">
      <dgm:prSet phldrT="[Text]"/>
      <dgm:spPr/>
      <dgm:t>
        <a:bodyPr/>
        <a:lstStyle/>
        <a:p>
          <a:r>
            <a:rPr lang="en-US" dirty="0" smtClean="0"/>
            <a:t>Group Photo</a:t>
          </a:r>
          <a:endParaRPr lang="en-US" dirty="0"/>
        </a:p>
      </dgm:t>
    </dgm:pt>
    <dgm:pt modelId="{66D73428-45E1-476C-B2AF-6CE2194F486F}" type="parTrans" cxnId="{589F7001-9575-4351-A5AD-C3A093DC311B}">
      <dgm:prSet/>
      <dgm:spPr/>
      <dgm:t>
        <a:bodyPr/>
        <a:lstStyle/>
        <a:p>
          <a:endParaRPr lang="en-US"/>
        </a:p>
      </dgm:t>
    </dgm:pt>
    <dgm:pt modelId="{FD207626-35E6-4B04-ABD7-1B14100484D3}" type="sibTrans" cxnId="{589F7001-9575-4351-A5AD-C3A093DC311B}">
      <dgm:prSet/>
      <dgm:spPr/>
      <dgm:t>
        <a:bodyPr/>
        <a:lstStyle/>
        <a:p>
          <a:endParaRPr lang="en-US"/>
        </a:p>
      </dgm:t>
    </dgm:pt>
    <dgm:pt modelId="{612BE214-30CE-40BF-B29E-A725A31876A4}">
      <dgm:prSet phldrT="[Text]"/>
      <dgm:spPr/>
      <dgm:t>
        <a:bodyPr/>
        <a:lstStyle/>
        <a:p>
          <a:r>
            <a:rPr lang="en-US" dirty="0" smtClean="0"/>
            <a:t>Bounding boxes through face detection</a:t>
          </a:r>
          <a:endParaRPr lang="en-US" dirty="0"/>
        </a:p>
      </dgm:t>
    </dgm:pt>
    <dgm:pt modelId="{8CFA67C2-3A99-45B0-9AA2-D9781897C5AF}" type="parTrans" cxnId="{51FAD019-28C6-4F2A-8258-5CA02C2D3859}">
      <dgm:prSet/>
      <dgm:spPr/>
      <dgm:t>
        <a:bodyPr/>
        <a:lstStyle/>
        <a:p>
          <a:endParaRPr lang="en-US"/>
        </a:p>
      </dgm:t>
    </dgm:pt>
    <dgm:pt modelId="{E9CC0728-AB0C-4B6B-947A-5AE77AC99AC1}" type="sibTrans" cxnId="{51FAD019-28C6-4F2A-8258-5CA02C2D3859}">
      <dgm:prSet/>
      <dgm:spPr/>
      <dgm:t>
        <a:bodyPr/>
        <a:lstStyle/>
        <a:p>
          <a:endParaRPr lang="en-US"/>
        </a:p>
      </dgm:t>
    </dgm:pt>
    <dgm:pt modelId="{2739C088-9FD6-4046-9840-1B5FCD0E040E}">
      <dgm:prSet phldrT="[Text]"/>
      <dgm:spPr/>
      <dgm:t>
        <a:bodyPr/>
        <a:lstStyle/>
        <a:p>
          <a:r>
            <a:rPr lang="en-US" dirty="0" smtClean="0"/>
            <a:t>Face Recognition from pictures cropped using bounding boxes</a:t>
          </a:r>
          <a:endParaRPr lang="en-US" dirty="0"/>
        </a:p>
      </dgm:t>
    </dgm:pt>
    <dgm:pt modelId="{7B593419-6D40-4F61-BD23-FBB269D8CD7F}" type="parTrans" cxnId="{2B58D7F5-1360-4EB2-989E-F622FA55778A}">
      <dgm:prSet/>
      <dgm:spPr/>
      <dgm:t>
        <a:bodyPr/>
        <a:lstStyle/>
        <a:p>
          <a:endParaRPr lang="en-US"/>
        </a:p>
      </dgm:t>
    </dgm:pt>
    <dgm:pt modelId="{11D4D3F4-D401-4C3E-A953-25CC557516B0}" type="sibTrans" cxnId="{2B58D7F5-1360-4EB2-989E-F622FA55778A}">
      <dgm:prSet/>
      <dgm:spPr/>
      <dgm:t>
        <a:bodyPr/>
        <a:lstStyle/>
        <a:p>
          <a:endParaRPr lang="en-US"/>
        </a:p>
      </dgm:t>
    </dgm:pt>
    <dgm:pt modelId="{4CE41DCF-CFE2-4B8B-8F99-D4EF4EBB7E2A}" type="pres">
      <dgm:prSet presAssocID="{46312F6C-FEF9-4624-9391-AA7AE2B6618F}" presName="Name0" presStyleCnt="0">
        <dgm:presLayoutVars>
          <dgm:dir/>
          <dgm:resizeHandles val="exact"/>
        </dgm:presLayoutVars>
      </dgm:prSet>
      <dgm:spPr/>
    </dgm:pt>
    <dgm:pt modelId="{B346E33B-F3FA-4AE9-AB8E-89B1F57BA2E4}" type="pres">
      <dgm:prSet presAssocID="{02D91B4F-7394-4430-9456-D0D2324500EB}" presName="node" presStyleLbl="node1" presStyleIdx="0" presStyleCnt="3" custLinFactX="100000" custLinFactY="32775" custLinFactNeighborX="100198" custLinFactNeighborY="100000">
        <dgm:presLayoutVars>
          <dgm:bulletEnabled val="1"/>
        </dgm:presLayoutVars>
      </dgm:prSet>
      <dgm:spPr/>
      <dgm:t>
        <a:bodyPr/>
        <a:lstStyle/>
        <a:p>
          <a:endParaRPr lang="en-US"/>
        </a:p>
      </dgm:t>
    </dgm:pt>
    <dgm:pt modelId="{8E821090-CFD0-4D64-A613-006E33F7F995}" type="pres">
      <dgm:prSet presAssocID="{FD207626-35E6-4B04-ABD7-1B14100484D3}" presName="sibTrans" presStyleLbl="sibTrans2D1" presStyleIdx="0" presStyleCnt="2" custAng="136911"/>
      <dgm:spPr/>
    </dgm:pt>
    <dgm:pt modelId="{EA2970E4-E4EF-4FF0-843B-848F24ADD92D}" type="pres">
      <dgm:prSet presAssocID="{FD207626-35E6-4B04-ABD7-1B14100484D3}" presName="connectorText" presStyleLbl="sibTrans2D1" presStyleIdx="0" presStyleCnt="2"/>
      <dgm:spPr/>
    </dgm:pt>
    <dgm:pt modelId="{D1CC45E6-D1D0-42B6-9AC6-EA095D35260C}" type="pres">
      <dgm:prSet presAssocID="{612BE214-30CE-40BF-B29E-A725A31876A4}" presName="node" presStyleLbl="node1" presStyleIdx="1" presStyleCnt="3" custLinFactNeighborX="198" custLinFactNeighborY="-2479">
        <dgm:presLayoutVars>
          <dgm:bulletEnabled val="1"/>
        </dgm:presLayoutVars>
      </dgm:prSet>
      <dgm:spPr/>
      <dgm:t>
        <a:bodyPr/>
        <a:lstStyle/>
        <a:p>
          <a:endParaRPr lang="en-US"/>
        </a:p>
      </dgm:t>
    </dgm:pt>
    <dgm:pt modelId="{116091F1-D2EE-402A-AA2A-9FD21A825C12}" type="pres">
      <dgm:prSet presAssocID="{E9CC0728-AB0C-4B6B-947A-5AE77AC99AC1}" presName="sibTrans" presStyleLbl="sibTrans2D1" presStyleIdx="1" presStyleCnt="2"/>
      <dgm:spPr/>
    </dgm:pt>
    <dgm:pt modelId="{B8E6B9B7-FD58-4917-8EA1-E141D90DC5FD}" type="pres">
      <dgm:prSet presAssocID="{E9CC0728-AB0C-4B6B-947A-5AE77AC99AC1}" presName="connectorText" presStyleLbl="sibTrans2D1" presStyleIdx="1" presStyleCnt="2"/>
      <dgm:spPr/>
    </dgm:pt>
    <dgm:pt modelId="{AC3D6E88-27CE-4370-81DF-CAB135CE3804}" type="pres">
      <dgm:prSet presAssocID="{2739C088-9FD6-4046-9840-1B5FCD0E040E}" presName="node" presStyleLbl="node1" presStyleIdx="2" presStyleCnt="3" custLinFactX="-99921" custLinFactY="-44843" custLinFactNeighborX="-100000" custLinFactNeighborY="-100000">
        <dgm:presLayoutVars>
          <dgm:bulletEnabled val="1"/>
        </dgm:presLayoutVars>
      </dgm:prSet>
      <dgm:spPr/>
      <dgm:t>
        <a:bodyPr/>
        <a:lstStyle/>
        <a:p>
          <a:endParaRPr lang="en-US"/>
        </a:p>
      </dgm:t>
    </dgm:pt>
  </dgm:ptLst>
  <dgm:cxnLst>
    <dgm:cxn modelId="{BDEAF854-F12C-4CD7-BC4B-9E878F970D0D}" type="presOf" srcId="{46312F6C-FEF9-4624-9391-AA7AE2B6618F}" destId="{4CE41DCF-CFE2-4B8B-8F99-D4EF4EBB7E2A}" srcOrd="0" destOrd="0" presId="urn:microsoft.com/office/officeart/2005/8/layout/process1"/>
    <dgm:cxn modelId="{51FAD019-28C6-4F2A-8258-5CA02C2D3859}" srcId="{46312F6C-FEF9-4624-9391-AA7AE2B6618F}" destId="{612BE214-30CE-40BF-B29E-A725A31876A4}" srcOrd="1" destOrd="0" parTransId="{8CFA67C2-3A99-45B0-9AA2-D9781897C5AF}" sibTransId="{E9CC0728-AB0C-4B6B-947A-5AE77AC99AC1}"/>
    <dgm:cxn modelId="{4A1B48CD-17AB-44B0-B1CE-80AC3A458CA1}" type="presOf" srcId="{02D91B4F-7394-4430-9456-D0D2324500EB}" destId="{B346E33B-F3FA-4AE9-AB8E-89B1F57BA2E4}" srcOrd="0" destOrd="0" presId="urn:microsoft.com/office/officeart/2005/8/layout/process1"/>
    <dgm:cxn modelId="{D0468F2C-15C1-43AE-9BFF-BF054DD680DF}" type="presOf" srcId="{FD207626-35E6-4B04-ABD7-1B14100484D3}" destId="{EA2970E4-E4EF-4FF0-843B-848F24ADD92D}" srcOrd="1" destOrd="0" presId="urn:microsoft.com/office/officeart/2005/8/layout/process1"/>
    <dgm:cxn modelId="{589F7001-9575-4351-A5AD-C3A093DC311B}" srcId="{46312F6C-FEF9-4624-9391-AA7AE2B6618F}" destId="{02D91B4F-7394-4430-9456-D0D2324500EB}" srcOrd="0" destOrd="0" parTransId="{66D73428-45E1-476C-B2AF-6CE2194F486F}" sibTransId="{FD207626-35E6-4B04-ABD7-1B14100484D3}"/>
    <dgm:cxn modelId="{33A2A570-5192-423A-8E58-5D16A8095297}" type="presOf" srcId="{E9CC0728-AB0C-4B6B-947A-5AE77AC99AC1}" destId="{116091F1-D2EE-402A-AA2A-9FD21A825C12}" srcOrd="0" destOrd="0" presId="urn:microsoft.com/office/officeart/2005/8/layout/process1"/>
    <dgm:cxn modelId="{457620AC-CFAB-4DF1-9261-FA7AF368D195}" type="presOf" srcId="{E9CC0728-AB0C-4B6B-947A-5AE77AC99AC1}" destId="{B8E6B9B7-FD58-4917-8EA1-E141D90DC5FD}" srcOrd="1" destOrd="0" presId="urn:microsoft.com/office/officeart/2005/8/layout/process1"/>
    <dgm:cxn modelId="{7B2A4070-A76A-4F82-A64A-DB197A93B565}" type="presOf" srcId="{2739C088-9FD6-4046-9840-1B5FCD0E040E}" destId="{AC3D6E88-27CE-4370-81DF-CAB135CE3804}" srcOrd="0" destOrd="0" presId="urn:microsoft.com/office/officeart/2005/8/layout/process1"/>
    <dgm:cxn modelId="{A58479CF-BCCE-4945-9EC0-1EA3AC601B38}" type="presOf" srcId="{FD207626-35E6-4B04-ABD7-1B14100484D3}" destId="{8E821090-CFD0-4D64-A613-006E33F7F995}" srcOrd="0" destOrd="0" presId="urn:microsoft.com/office/officeart/2005/8/layout/process1"/>
    <dgm:cxn modelId="{FB209C23-58CD-4399-ABBD-F9A57E4F3B38}" type="presOf" srcId="{612BE214-30CE-40BF-B29E-A725A31876A4}" destId="{D1CC45E6-D1D0-42B6-9AC6-EA095D35260C}" srcOrd="0" destOrd="0" presId="urn:microsoft.com/office/officeart/2005/8/layout/process1"/>
    <dgm:cxn modelId="{2B58D7F5-1360-4EB2-989E-F622FA55778A}" srcId="{46312F6C-FEF9-4624-9391-AA7AE2B6618F}" destId="{2739C088-9FD6-4046-9840-1B5FCD0E040E}" srcOrd="2" destOrd="0" parTransId="{7B593419-6D40-4F61-BD23-FBB269D8CD7F}" sibTransId="{11D4D3F4-D401-4C3E-A953-25CC557516B0}"/>
    <dgm:cxn modelId="{BF61907A-A7B8-445F-B02D-9D276BFD6E6E}" type="presParOf" srcId="{4CE41DCF-CFE2-4B8B-8F99-D4EF4EBB7E2A}" destId="{B346E33B-F3FA-4AE9-AB8E-89B1F57BA2E4}" srcOrd="0" destOrd="0" presId="urn:microsoft.com/office/officeart/2005/8/layout/process1"/>
    <dgm:cxn modelId="{3B1328E5-7E4A-4DEA-8CE3-59B00DDD4206}" type="presParOf" srcId="{4CE41DCF-CFE2-4B8B-8F99-D4EF4EBB7E2A}" destId="{8E821090-CFD0-4D64-A613-006E33F7F995}" srcOrd="1" destOrd="0" presId="urn:microsoft.com/office/officeart/2005/8/layout/process1"/>
    <dgm:cxn modelId="{0F242289-F0B4-454F-9D23-821CD27510E3}" type="presParOf" srcId="{8E821090-CFD0-4D64-A613-006E33F7F995}" destId="{EA2970E4-E4EF-4FF0-843B-848F24ADD92D}" srcOrd="0" destOrd="0" presId="urn:microsoft.com/office/officeart/2005/8/layout/process1"/>
    <dgm:cxn modelId="{9A094F13-AE50-4267-B415-60CED7368F72}" type="presParOf" srcId="{4CE41DCF-CFE2-4B8B-8F99-D4EF4EBB7E2A}" destId="{D1CC45E6-D1D0-42B6-9AC6-EA095D35260C}" srcOrd="2" destOrd="0" presId="urn:microsoft.com/office/officeart/2005/8/layout/process1"/>
    <dgm:cxn modelId="{3DF0629A-A2B8-4268-BB70-BCB107AAE9D1}" type="presParOf" srcId="{4CE41DCF-CFE2-4B8B-8F99-D4EF4EBB7E2A}" destId="{116091F1-D2EE-402A-AA2A-9FD21A825C12}" srcOrd="3" destOrd="0" presId="urn:microsoft.com/office/officeart/2005/8/layout/process1"/>
    <dgm:cxn modelId="{9B5E4FBF-1D1A-4DBC-954D-7CA03ECC40F7}" type="presParOf" srcId="{116091F1-D2EE-402A-AA2A-9FD21A825C12}" destId="{B8E6B9B7-FD58-4917-8EA1-E141D90DC5FD}" srcOrd="0" destOrd="0" presId="urn:microsoft.com/office/officeart/2005/8/layout/process1"/>
    <dgm:cxn modelId="{ADA52771-71B6-4796-8FF1-4B0596FF4386}" type="presParOf" srcId="{4CE41DCF-CFE2-4B8B-8F99-D4EF4EBB7E2A}" destId="{AC3D6E88-27CE-4370-81DF-CAB135CE3804}"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6E33B-F3FA-4AE9-AB8E-89B1F57BA2E4}">
      <dsp:nvSpPr>
        <dsp:cNvPr id="0" name=""/>
        <dsp:cNvSpPr/>
      </dsp:nvSpPr>
      <dsp:spPr>
        <a:xfrm>
          <a:off x="3288537" y="3775107"/>
          <a:ext cx="2342033" cy="140522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Group Photo</a:t>
          </a:r>
          <a:endParaRPr lang="en-US" sz="1900" kern="1200" dirty="0"/>
        </a:p>
      </dsp:txBody>
      <dsp:txXfrm>
        <a:off x="3329694" y="3816264"/>
        <a:ext cx="2259719" cy="1322906"/>
      </dsp:txXfrm>
    </dsp:sp>
    <dsp:sp modelId="{8E821090-CFD0-4D64-A613-006E33F7F995}">
      <dsp:nvSpPr>
        <dsp:cNvPr id="0" name=""/>
        <dsp:cNvSpPr/>
      </dsp:nvSpPr>
      <dsp:spPr>
        <a:xfrm rot="16336911">
          <a:off x="4328274" y="3229566"/>
          <a:ext cx="262560" cy="5808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4366090" y="3385084"/>
        <a:ext cx="183792" cy="348494"/>
      </dsp:txXfrm>
    </dsp:sp>
    <dsp:sp modelId="{D1CC45E6-D1D0-42B6-9AC6-EA095D35260C}">
      <dsp:nvSpPr>
        <dsp:cNvPr id="0" name=""/>
        <dsp:cNvSpPr/>
      </dsp:nvSpPr>
      <dsp:spPr>
        <a:xfrm>
          <a:off x="3288537" y="1874490"/>
          <a:ext cx="2342033" cy="140522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Bounding boxes through face detection</a:t>
          </a:r>
          <a:endParaRPr lang="en-US" sz="1900" kern="1200" dirty="0"/>
        </a:p>
      </dsp:txBody>
      <dsp:txXfrm>
        <a:off x="3329694" y="1915647"/>
        <a:ext cx="2259719" cy="1322906"/>
      </dsp:txXfrm>
    </dsp:sp>
    <dsp:sp modelId="{116091F1-D2EE-402A-AA2A-9FD21A825C12}">
      <dsp:nvSpPr>
        <dsp:cNvPr id="0" name=""/>
        <dsp:cNvSpPr/>
      </dsp:nvSpPr>
      <dsp:spPr>
        <a:xfrm rot="16199991">
          <a:off x="4335195" y="1342404"/>
          <a:ext cx="248713" cy="5808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0800000">
        <a:off x="4372502" y="1495876"/>
        <a:ext cx="174099" cy="348494"/>
      </dsp:txXfrm>
    </dsp:sp>
    <dsp:sp modelId="{AC3D6E88-27CE-4370-81DF-CAB135CE3804}">
      <dsp:nvSpPr>
        <dsp:cNvPr id="0" name=""/>
        <dsp:cNvSpPr/>
      </dsp:nvSpPr>
      <dsp:spPr>
        <a:xfrm>
          <a:off x="3288533" y="0"/>
          <a:ext cx="2342033" cy="140522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Face Recognition from pictures cropped using bounding boxes</a:t>
          </a:r>
          <a:endParaRPr lang="en-US" sz="1900" kern="1200" dirty="0"/>
        </a:p>
      </dsp:txBody>
      <dsp:txXfrm>
        <a:off x="3329690" y="41157"/>
        <a:ext cx="2259719" cy="132290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612200-36EF-40D2-95DB-37121AA7540D}" type="datetimeFigureOut">
              <a:rPr lang="en-US" smtClean="0"/>
              <a:t>17-Jan-18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B6587C8-69D9-487B-859C-571B3E5DC4CF}" type="slidenum">
              <a:rPr lang="en-US" smtClean="0"/>
              <a:t>‹#›</a:t>
            </a:fld>
            <a:endParaRPr lang="en-US"/>
          </a:p>
        </p:txBody>
      </p:sp>
    </p:spTree>
    <p:extLst>
      <p:ext uri="{BB962C8B-B14F-4D97-AF65-F5344CB8AC3E}">
        <p14:creationId xmlns:p14="http://schemas.microsoft.com/office/powerpoint/2010/main" val="2956849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8612200-36EF-40D2-95DB-37121AA7540D}" type="datetimeFigureOut">
              <a:rPr lang="en-US" smtClean="0"/>
              <a:t>17-Jan-18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B6587C8-69D9-487B-859C-571B3E5DC4CF}" type="slidenum">
              <a:rPr lang="en-US" smtClean="0"/>
              <a:t>‹#›</a:t>
            </a:fld>
            <a:endParaRPr lang="en-US"/>
          </a:p>
        </p:txBody>
      </p:sp>
    </p:spTree>
    <p:extLst>
      <p:ext uri="{BB962C8B-B14F-4D97-AF65-F5344CB8AC3E}">
        <p14:creationId xmlns:p14="http://schemas.microsoft.com/office/powerpoint/2010/main" val="3701840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8612200-36EF-40D2-95DB-37121AA7540D}" type="datetimeFigureOut">
              <a:rPr lang="en-US" smtClean="0"/>
              <a:t>17-Jan-18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B6587C8-69D9-487B-859C-571B3E5DC4C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07449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8612200-36EF-40D2-95DB-37121AA7540D}" type="datetimeFigureOut">
              <a:rPr lang="en-US" smtClean="0"/>
              <a:t>17-Jan-18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6587C8-69D9-487B-859C-571B3E5DC4CF}" type="slidenum">
              <a:rPr lang="en-US" smtClean="0"/>
              <a:t>‹#›</a:t>
            </a:fld>
            <a:endParaRPr lang="en-US"/>
          </a:p>
        </p:txBody>
      </p:sp>
    </p:spTree>
    <p:extLst>
      <p:ext uri="{BB962C8B-B14F-4D97-AF65-F5344CB8AC3E}">
        <p14:creationId xmlns:p14="http://schemas.microsoft.com/office/powerpoint/2010/main" val="2327937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8612200-36EF-40D2-95DB-37121AA7540D}" type="datetimeFigureOut">
              <a:rPr lang="en-US" smtClean="0"/>
              <a:t>17-Jan-18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6587C8-69D9-487B-859C-571B3E5DC4C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02581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8612200-36EF-40D2-95DB-37121AA7540D}" type="datetimeFigureOut">
              <a:rPr lang="en-US" smtClean="0"/>
              <a:t>17-Jan-18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6587C8-69D9-487B-859C-571B3E5DC4CF}" type="slidenum">
              <a:rPr lang="en-US" smtClean="0"/>
              <a:t>‹#›</a:t>
            </a:fld>
            <a:endParaRPr lang="en-US"/>
          </a:p>
        </p:txBody>
      </p:sp>
    </p:spTree>
    <p:extLst>
      <p:ext uri="{BB962C8B-B14F-4D97-AF65-F5344CB8AC3E}">
        <p14:creationId xmlns:p14="http://schemas.microsoft.com/office/powerpoint/2010/main" val="1511574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612200-36EF-40D2-95DB-37121AA7540D}" type="datetimeFigureOut">
              <a:rPr lang="en-US" smtClean="0"/>
              <a:t>17-Jan-18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B6587C8-69D9-487B-859C-571B3E5DC4CF}" type="slidenum">
              <a:rPr lang="en-US" smtClean="0"/>
              <a:t>‹#›</a:t>
            </a:fld>
            <a:endParaRPr lang="en-US"/>
          </a:p>
        </p:txBody>
      </p:sp>
    </p:spTree>
    <p:extLst>
      <p:ext uri="{BB962C8B-B14F-4D97-AF65-F5344CB8AC3E}">
        <p14:creationId xmlns:p14="http://schemas.microsoft.com/office/powerpoint/2010/main" val="11120792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612200-36EF-40D2-95DB-37121AA7540D}" type="datetimeFigureOut">
              <a:rPr lang="en-US" smtClean="0"/>
              <a:t>17-Jan-18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B6587C8-69D9-487B-859C-571B3E5DC4CF}" type="slidenum">
              <a:rPr lang="en-US" smtClean="0"/>
              <a:t>‹#›</a:t>
            </a:fld>
            <a:endParaRPr lang="en-US"/>
          </a:p>
        </p:txBody>
      </p:sp>
    </p:spTree>
    <p:extLst>
      <p:ext uri="{BB962C8B-B14F-4D97-AF65-F5344CB8AC3E}">
        <p14:creationId xmlns:p14="http://schemas.microsoft.com/office/powerpoint/2010/main" val="1966919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612200-36EF-40D2-95DB-37121AA7540D}" type="datetimeFigureOut">
              <a:rPr lang="en-US" smtClean="0"/>
              <a:t>17-Jan-18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B6587C8-69D9-487B-859C-571B3E5DC4CF}" type="slidenum">
              <a:rPr lang="en-US" smtClean="0"/>
              <a:t>‹#›</a:t>
            </a:fld>
            <a:endParaRPr lang="en-US"/>
          </a:p>
        </p:txBody>
      </p:sp>
    </p:spTree>
    <p:extLst>
      <p:ext uri="{BB962C8B-B14F-4D97-AF65-F5344CB8AC3E}">
        <p14:creationId xmlns:p14="http://schemas.microsoft.com/office/powerpoint/2010/main" val="662994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8612200-36EF-40D2-95DB-37121AA7540D}" type="datetimeFigureOut">
              <a:rPr lang="en-US" smtClean="0"/>
              <a:t>17-Jan-18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B6587C8-69D9-487B-859C-571B3E5DC4CF}" type="slidenum">
              <a:rPr lang="en-US" smtClean="0"/>
              <a:t>‹#›</a:t>
            </a:fld>
            <a:endParaRPr lang="en-US"/>
          </a:p>
        </p:txBody>
      </p:sp>
    </p:spTree>
    <p:extLst>
      <p:ext uri="{BB962C8B-B14F-4D97-AF65-F5344CB8AC3E}">
        <p14:creationId xmlns:p14="http://schemas.microsoft.com/office/powerpoint/2010/main" val="84241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612200-36EF-40D2-95DB-37121AA7540D}" type="datetimeFigureOut">
              <a:rPr lang="en-US" smtClean="0"/>
              <a:t>17-Jan-18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B6587C8-69D9-487B-859C-571B3E5DC4CF}" type="slidenum">
              <a:rPr lang="en-US" smtClean="0"/>
              <a:t>‹#›</a:t>
            </a:fld>
            <a:endParaRPr lang="en-US"/>
          </a:p>
        </p:txBody>
      </p:sp>
    </p:spTree>
    <p:extLst>
      <p:ext uri="{BB962C8B-B14F-4D97-AF65-F5344CB8AC3E}">
        <p14:creationId xmlns:p14="http://schemas.microsoft.com/office/powerpoint/2010/main" val="1635622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612200-36EF-40D2-95DB-37121AA7540D}" type="datetimeFigureOut">
              <a:rPr lang="en-US" smtClean="0"/>
              <a:t>17-Jan-18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B6587C8-69D9-487B-859C-571B3E5DC4CF}" type="slidenum">
              <a:rPr lang="en-US" smtClean="0"/>
              <a:t>‹#›</a:t>
            </a:fld>
            <a:endParaRPr lang="en-US"/>
          </a:p>
        </p:txBody>
      </p:sp>
    </p:spTree>
    <p:extLst>
      <p:ext uri="{BB962C8B-B14F-4D97-AF65-F5344CB8AC3E}">
        <p14:creationId xmlns:p14="http://schemas.microsoft.com/office/powerpoint/2010/main" val="2494260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8612200-36EF-40D2-95DB-37121AA7540D}" type="datetimeFigureOut">
              <a:rPr lang="en-US" smtClean="0"/>
              <a:t>17-Jan-18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B6587C8-69D9-487B-859C-571B3E5DC4CF}" type="slidenum">
              <a:rPr lang="en-US" smtClean="0"/>
              <a:t>‹#›</a:t>
            </a:fld>
            <a:endParaRPr lang="en-US"/>
          </a:p>
        </p:txBody>
      </p:sp>
    </p:spTree>
    <p:extLst>
      <p:ext uri="{BB962C8B-B14F-4D97-AF65-F5344CB8AC3E}">
        <p14:creationId xmlns:p14="http://schemas.microsoft.com/office/powerpoint/2010/main" val="51208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612200-36EF-40D2-95DB-37121AA7540D}" type="datetimeFigureOut">
              <a:rPr lang="en-US" smtClean="0"/>
              <a:t>17-Jan-18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B6587C8-69D9-487B-859C-571B3E5DC4CF}" type="slidenum">
              <a:rPr lang="en-US" smtClean="0"/>
              <a:t>‹#›</a:t>
            </a:fld>
            <a:endParaRPr lang="en-US"/>
          </a:p>
        </p:txBody>
      </p:sp>
    </p:spTree>
    <p:extLst>
      <p:ext uri="{BB962C8B-B14F-4D97-AF65-F5344CB8AC3E}">
        <p14:creationId xmlns:p14="http://schemas.microsoft.com/office/powerpoint/2010/main" val="1172807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612200-36EF-40D2-95DB-37121AA7540D}" type="datetimeFigureOut">
              <a:rPr lang="en-US" smtClean="0"/>
              <a:t>17-Jan-18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B6587C8-69D9-487B-859C-571B3E5DC4CF}" type="slidenum">
              <a:rPr lang="en-US" smtClean="0"/>
              <a:t>‹#›</a:t>
            </a:fld>
            <a:endParaRPr lang="en-US"/>
          </a:p>
        </p:txBody>
      </p:sp>
    </p:spTree>
    <p:extLst>
      <p:ext uri="{BB962C8B-B14F-4D97-AF65-F5344CB8AC3E}">
        <p14:creationId xmlns:p14="http://schemas.microsoft.com/office/powerpoint/2010/main" val="1306127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612200-36EF-40D2-95DB-37121AA7540D}" type="datetimeFigureOut">
              <a:rPr lang="en-US" smtClean="0"/>
              <a:t>17-Jan-18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6587C8-69D9-487B-859C-571B3E5DC4CF}" type="slidenum">
              <a:rPr lang="en-US" smtClean="0"/>
              <a:t>‹#›</a:t>
            </a:fld>
            <a:endParaRPr lang="en-US"/>
          </a:p>
        </p:txBody>
      </p:sp>
    </p:spTree>
    <p:extLst>
      <p:ext uri="{BB962C8B-B14F-4D97-AF65-F5344CB8AC3E}">
        <p14:creationId xmlns:p14="http://schemas.microsoft.com/office/powerpoint/2010/main" val="1215255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8612200-36EF-40D2-95DB-37121AA7540D}" type="datetimeFigureOut">
              <a:rPr lang="en-US" smtClean="0"/>
              <a:t>17-Jan-18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B6587C8-69D9-487B-859C-571B3E5DC4CF}" type="slidenum">
              <a:rPr lang="en-US" smtClean="0"/>
              <a:t>‹#›</a:t>
            </a:fld>
            <a:endParaRPr lang="en-US"/>
          </a:p>
        </p:txBody>
      </p:sp>
    </p:spTree>
    <p:extLst>
      <p:ext uri="{BB962C8B-B14F-4D97-AF65-F5344CB8AC3E}">
        <p14:creationId xmlns:p14="http://schemas.microsoft.com/office/powerpoint/2010/main" val="51969058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adithya-subramanian/Deep-Learning-based-Automated-Attendance-Syste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652451"/>
            <a:ext cx="8915399" cy="2262781"/>
          </a:xfrm>
        </p:spPr>
        <p:txBody>
          <a:bodyPr>
            <a:normAutofit fontScale="90000"/>
          </a:bodyPr>
          <a:lstStyle/>
          <a:p>
            <a:r>
              <a:rPr lang="en-US" dirty="0" smtClean="0"/>
              <a:t>Deep Learning based Automated Attendance System</a:t>
            </a:r>
            <a:endParaRPr lang="en-US" dirty="0"/>
          </a:p>
        </p:txBody>
      </p:sp>
      <p:sp>
        <p:nvSpPr>
          <p:cNvPr id="3" name="Subtitle 2"/>
          <p:cNvSpPr>
            <a:spLocks noGrp="1"/>
          </p:cNvSpPr>
          <p:nvPr>
            <p:ph type="subTitle" idx="1"/>
          </p:nvPr>
        </p:nvSpPr>
        <p:spPr/>
        <p:txBody>
          <a:bodyPr>
            <a:normAutofit lnSpcReduction="10000"/>
          </a:bodyPr>
          <a:lstStyle/>
          <a:p>
            <a:r>
              <a:rPr lang="en-US" dirty="0" smtClean="0"/>
              <a:t>B. Tech Capstone Project </a:t>
            </a:r>
          </a:p>
          <a:p>
            <a:pPr algn="r"/>
            <a:endParaRPr lang="en-US" dirty="0" smtClean="0"/>
          </a:p>
          <a:p>
            <a:pPr algn="r"/>
            <a:r>
              <a:rPr lang="en-US" sz="1800" dirty="0" smtClean="0"/>
              <a:t>Under the guidance of Dr. Vaidehi </a:t>
            </a:r>
            <a:r>
              <a:rPr lang="en-US" sz="1800" dirty="0" err="1" smtClean="0"/>
              <a:t>Vijayakumar</a:t>
            </a:r>
            <a:endParaRPr lang="en-US" sz="1800" dirty="0"/>
          </a:p>
        </p:txBody>
      </p:sp>
    </p:spTree>
    <p:extLst>
      <p:ext uri="{BB962C8B-B14F-4D97-AF65-F5344CB8AC3E}">
        <p14:creationId xmlns:p14="http://schemas.microsoft.com/office/powerpoint/2010/main" val="16574910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SSD Con.</a:t>
            </a:r>
            <a:endParaRPr lang="en-US" dirty="0"/>
          </a:p>
        </p:txBody>
      </p:sp>
      <p:sp>
        <p:nvSpPr>
          <p:cNvPr id="3" name="Content Placeholder 2"/>
          <p:cNvSpPr>
            <a:spLocks noGrp="1"/>
          </p:cNvSpPr>
          <p:nvPr>
            <p:ph idx="1"/>
          </p:nvPr>
        </p:nvSpPr>
        <p:spPr/>
        <p:txBody>
          <a:bodyPr/>
          <a:lstStyle/>
          <a:p>
            <a:r>
              <a:rPr lang="en-US" dirty="0" smtClean="0"/>
              <a:t>The SSD algorithm achieves state of art accuracy, while at the same time having a lower time to execution as compared to other algorithms such as YOLO, </a:t>
            </a:r>
            <a:r>
              <a:rPr lang="en-US" dirty="0" err="1" smtClean="0"/>
              <a:t>Overfeat</a:t>
            </a:r>
            <a:r>
              <a:rPr lang="en-US" dirty="0" smtClean="0"/>
              <a:t>, R-CNN etc.</a:t>
            </a:r>
            <a:endParaRPr lang="en-US" dirty="0"/>
          </a:p>
        </p:txBody>
      </p:sp>
      <p:pic>
        <p:nvPicPr>
          <p:cNvPr id="4" name="Picture 3"/>
          <p:cNvPicPr>
            <a:picLocks noChangeAspect="1"/>
          </p:cNvPicPr>
          <p:nvPr/>
        </p:nvPicPr>
        <p:blipFill>
          <a:blip r:embed="rId2"/>
          <a:stretch>
            <a:fillRect/>
          </a:stretch>
        </p:blipFill>
        <p:spPr>
          <a:xfrm>
            <a:off x="1011146" y="3056988"/>
            <a:ext cx="10848975" cy="3124200"/>
          </a:xfrm>
          <a:prstGeom prst="rect">
            <a:avLst/>
          </a:prstGeom>
        </p:spPr>
      </p:pic>
    </p:spTree>
    <p:extLst>
      <p:ext uri="{BB962C8B-B14F-4D97-AF65-F5344CB8AC3E}">
        <p14:creationId xmlns:p14="http://schemas.microsoft.com/office/powerpoint/2010/main" val="32988011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SSD</a:t>
            </a:r>
            <a:endParaRPr lang="en-US" dirty="0"/>
          </a:p>
        </p:txBody>
      </p:sp>
      <p:sp>
        <p:nvSpPr>
          <p:cNvPr id="3" name="Content Placeholder 2"/>
          <p:cNvSpPr>
            <a:spLocks noGrp="1"/>
          </p:cNvSpPr>
          <p:nvPr>
            <p:ph idx="1"/>
          </p:nvPr>
        </p:nvSpPr>
        <p:spPr/>
        <p:txBody>
          <a:bodyPr/>
          <a:lstStyle/>
          <a:p>
            <a:r>
              <a:rPr lang="en-US" dirty="0" smtClean="0"/>
              <a:t>Contrary to the original implementation, we have taken RESNE T as the base networks because the network is deeper than VGG 16, at the same time has lesser size on disk due to the presence of only one max pooling layer</a:t>
            </a:r>
          </a:p>
          <a:p>
            <a:r>
              <a:rPr lang="en-US" dirty="0" smtClean="0"/>
              <a:t>For more information on SSD, kindly read the original paper on </a:t>
            </a:r>
            <a:r>
              <a:rPr lang="en-US" dirty="0" err="1" smtClean="0"/>
              <a:t>ArXiv</a:t>
            </a:r>
            <a:r>
              <a:rPr lang="en-US" dirty="0"/>
              <a:t>: https://arxiv.org/pdf/1512.02325.pdf</a:t>
            </a:r>
          </a:p>
        </p:txBody>
      </p:sp>
    </p:spTree>
    <p:extLst>
      <p:ext uri="{BB962C8B-B14F-4D97-AF65-F5344CB8AC3E}">
        <p14:creationId xmlns:p14="http://schemas.microsoft.com/office/powerpoint/2010/main" val="31114047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Face Detection</a:t>
            </a:r>
            <a:endParaRPr lang="en-US" dirty="0"/>
          </a:p>
        </p:txBody>
      </p:sp>
      <p:sp>
        <p:nvSpPr>
          <p:cNvPr id="3" name="Content Placeholder 2"/>
          <p:cNvSpPr>
            <a:spLocks noGrp="1"/>
          </p:cNvSpPr>
          <p:nvPr>
            <p:ph idx="1"/>
          </p:nvPr>
        </p:nvSpPr>
        <p:spPr/>
        <p:txBody>
          <a:bodyPr/>
          <a:lstStyle/>
          <a:p>
            <a:r>
              <a:rPr lang="en-US" dirty="0" smtClean="0"/>
              <a:t>There are multiple complex neural network architectures which can result in slow and overfit solutions</a:t>
            </a:r>
          </a:p>
          <a:p>
            <a:r>
              <a:rPr lang="en-US" dirty="0" smtClean="0"/>
              <a:t>We use a VGG 16 neural network architecture to correctly identify a face in the result</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4332650" y="3288030"/>
            <a:ext cx="5076825" cy="3086100"/>
          </a:xfrm>
          <a:prstGeom prst="rect">
            <a:avLst/>
          </a:prstGeom>
        </p:spPr>
      </p:pic>
    </p:spTree>
    <p:extLst>
      <p:ext uri="{BB962C8B-B14F-4D97-AF65-F5344CB8AC3E}">
        <p14:creationId xmlns:p14="http://schemas.microsoft.com/office/powerpoint/2010/main" val="22548166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VGG 16 cont.</a:t>
            </a:r>
            <a:endParaRPr lang="en-US" dirty="0"/>
          </a:p>
        </p:txBody>
      </p:sp>
      <p:pic>
        <p:nvPicPr>
          <p:cNvPr id="4" name="Content Placeholder 3"/>
          <p:cNvPicPr>
            <a:picLocks noGrp="1" noChangeAspect="1"/>
          </p:cNvPicPr>
          <p:nvPr>
            <p:ph idx="1"/>
          </p:nvPr>
        </p:nvPicPr>
        <p:blipFill>
          <a:blip r:embed="rId2"/>
          <a:stretch>
            <a:fillRect/>
          </a:stretch>
        </p:blipFill>
        <p:spPr>
          <a:xfrm>
            <a:off x="7225848" y="1264555"/>
            <a:ext cx="4585152" cy="4731122"/>
          </a:xfrm>
          <a:prstGeom prst="rect">
            <a:avLst/>
          </a:prstGeom>
        </p:spPr>
      </p:pic>
      <p:sp>
        <p:nvSpPr>
          <p:cNvPr id="5" name="TextBox 4"/>
          <p:cNvSpPr txBox="1"/>
          <p:nvPr/>
        </p:nvSpPr>
        <p:spPr>
          <a:xfrm>
            <a:off x="2990850" y="2181225"/>
            <a:ext cx="3682548" cy="2308324"/>
          </a:xfrm>
          <a:prstGeom prst="rect">
            <a:avLst/>
          </a:prstGeom>
          <a:noFill/>
        </p:spPr>
        <p:txBody>
          <a:bodyPr wrap="square" rtlCol="0">
            <a:spAutoFit/>
          </a:bodyPr>
          <a:lstStyle/>
          <a:p>
            <a:r>
              <a:rPr lang="en-US" dirty="0" smtClean="0"/>
              <a:t>We use option D (VGG 16 Layers)</a:t>
            </a:r>
          </a:p>
          <a:p>
            <a:endParaRPr lang="en-US" dirty="0"/>
          </a:p>
          <a:p>
            <a:r>
              <a:rPr lang="en-US" dirty="0" smtClean="0"/>
              <a:t>This is done because this model gives us sufficient accuracy while at the same time having a lower computation time at inference</a:t>
            </a:r>
            <a:endParaRPr lang="en-US" dirty="0"/>
          </a:p>
        </p:txBody>
      </p:sp>
    </p:spTree>
    <p:extLst>
      <p:ext uri="{BB962C8B-B14F-4D97-AF65-F5344CB8AC3E}">
        <p14:creationId xmlns:p14="http://schemas.microsoft.com/office/powerpoint/2010/main" val="16041450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to be encountered</a:t>
            </a:r>
            <a:endParaRPr lang="en-US" dirty="0"/>
          </a:p>
        </p:txBody>
      </p:sp>
      <p:sp>
        <p:nvSpPr>
          <p:cNvPr id="3" name="Content Placeholder 2"/>
          <p:cNvSpPr>
            <a:spLocks noGrp="1"/>
          </p:cNvSpPr>
          <p:nvPr>
            <p:ph idx="1"/>
          </p:nvPr>
        </p:nvSpPr>
        <p:spPr/>
        <p:txBody>
          <a:bodyPr/>
          <a:lstStyle/>
          <a:p>
            <a:r>
              <a:rPr lang="en-US" dirty="0" smtClean="0"/>
              <a:t>Orientation of face</a:t>
            </a:r>
          </a:p>
          <a:p>
            <a:r>
              <a:rPr lang="en-US" dirty="0" smtClean="0"/>
              <a:t>Illumination</a:t>
            </a:r>
          </a:p>
          <a:p>
            <a:r>
              <a:rPr lang="en-US" dirty="0" smtClean="0"/>
              <a:t>Occlusion</a:t>
            </a:r>
          </a:p>
          <a:p>
            <a:r>
              <a:rPr lang="en-US" dirty="0" smtClean="0"/>
              <a:t>Slower Inference at run time</a:t>
            </a:r>
          </a:p>
          <a:p>
            <a:r>
              <a:rPr lang="en-US" dirty="0" smtClean="0"/>
              <a:t>SSD has difficulty in dealing with small bounding boxes</a:t>
            </a:r>
          </a:p>
          <a:p>
            <a:endParaRPr lang="en-US" dirty="0"/>
          </a:p>
        </p:txBody>
      </p:sp>
    </p:spTree>
    <p:extLst>
      <p:ext uri="{BB962C8B-B14F-4D97-AF65-F5344CB8AC3E}">
        <p14:creationId xmlns:p14="http://schemas.microsoft.com/office/powerpoint/2010/main" val="2972882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the problems</a:t>
            </a:r>
            <a:endParaRPr lang="en-US" dirty="0"/>
          </a:p>
        </p:txBody>
      </p:sp>
      <p:sp>
        <p:nvSpPr>
          <p:cNvPr id="3" name="Content Placeholder 2"/>
          <p:cNvSpPr>
            <a:spLocks noGrp="1"/>
          </p:cNvSpPr>
          <p:nvPr>
            <p:ph idx="1"/>
          </p:nvPr>
        </p:nvSpPr>
        <p:spPr/>
        <p:txBody>
          <a:bodyPr/>
          <a:lstStyle/>
          <a:p>
            <a:r>
              <a:rPr lang="en-US" dirty="0" smtClean="0"/>
              <a:t>Slower Inference Problem: SSD and VGG 16 allow for face detection in a group setting in near real time</a:t>
            </a:r>
          </a:p>
          <a:p>
            <a:r>
              <a:rPr lang="en-US" dirty="0" smtClean="0"/>
              <a:t>SSD has difficulty in identifying smaller bounding boxes: use data augmentation techniques such as passing cropped photos into SSD during training to ensure that it has ability to detect small objects too</a:t>
            </a:r>
          </a:p>
          <a:p>
            <a:r>
              <a:rPr lang="en-US" dirty="0" smtClean="0"/>
              <a:t>Orientation: Two methods: 1. Pose Orientation, 2. Multiple Camera Setup</a:t>
            </a:r>
          </a:p>
          <a:p>
            <a:r>
              <a:rPr lang="en-US" dirty="0" smtClean="0"/>
              <a:t>Occlusion: Multiple Cameras </a:t>
            </a:r>
          </a:p>
          <a:p>
            <a:r>
              <a:rPr lang="en-US" dirty="0" smtClean="0"/>
              <a:t>Illumination: Standard Illumination conditions due to Indoor nature of work</a:t>
            </a:r>
          </a:p>
          <a:p>
            <a:endParaRPr lang="en-US" dirty="0"/>
          </a:p>
        </p:txBody>
      </p:sp>
    </p:spTree>
    <p:extLst>
      <p:ext uri="{BB962C8B-B14F-4D97-AF65-F5344CB8AC3E}">
        <p14:creationId xmlns:p14="http://schemas.microsoft.com/office/powerpoint/2010/main" val="10660320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Datasets</a:t>
            </a:r>
            <a:endParaRPr lang="en-US" dirty="0"/>
          </a:p>
        </p:txBody>
      </p:sp>
      <p:sp>
        <p:nvSpPr>
          <p:cNvPr id="3" name="Content Placeholder 2"/>
          <p:cNvSpPr>
            <a:spLocks noGrp="1"/>
          </p:cNvSpPr>
          <p:nvPr>
            <p:ph idx="1"/>
          </p:nvPr>
        </p:nvSpPr>
        <p:spPr/>
        <p:txBody>
          <a:bodyPr/>
          <a:lstStyle/>
          <a:p>
            <a:r>
              <a:rPr lang="en-US" dirty="0" smtClean="0"/>
              <a:t>Face Detection: WIDER Dataset</a:t>
            </a:r>
          </a:p>
          <a:p>
            <a:r>
              <a:rPr lang="en-US" dirty="0" smtClean="0"/>
              <a:t>Face Recognition: LFW Dataset</a:t>
            </a:r>
          </a:p>
          <a:p>
            <a:r>
              <a:rPr lang="en-US" dirty="0" smtClean="0"/>
              <a:t>Links are given in </a:t>
            </a:r>
            <a:r>
              <a:rPr lang="en-US" dirty="0"/>
              <a:t>the GitHub URL: </a:t>
            </a:r>
            <a:r>
              <a:rPr lang="en-US" dirty="0">
                <a:hlinkClick r:id="rId2"/>
              </a:rPr>
              <a:t>https://</a:t>
            </a:r>
            <a:r>
              <a:rPr lang="en-US" dirty="0" smtClean="0">
                <a:hlinkClick r:id="rId2"/>
              </a:rPr>
              <a:t>github.com/adithya-subramanian/Deep-Learning-based-Automated-Attendance-System</a:t>
            </a:r>
            <a:endParaRPr lang="en-US" dirty="0" smtClean="0"/>
          </a:p>
          <a:p>
            <a:endParaRPr lang="en-US" dirty="0"/>
          </a:p>
        </p:txBody>
      </p:sp>
    </p:spTree>
    <p:extLst>
      <p:ext uri="{BB962C8B-B14F-4D97-AF65-F5344CB8AC3E}">
        <p14:creationId xmlns:p14="http://schemas.microsoft.com/office/powerpoint/2010/main" val="30151700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	</a:t>
            </a:r>
            <a:endParaRPr lang="en-US" dirty="0"/>
          </a:p>
        </p:txBody>
      </p:sp>
      <p:sp>
        <p:nvSpPr>
          <p:cNvPr id="3" name="Content Placeholder 2"/>
          <p:cNvSpPr>
            <a:spLocks noGrp="1"/>
          </p:cNvSpPr>
          <p:nvPr>
            <p:ph idx="1"/>
          </p:nvPr>
        </p:nvSpPr>
        <p:spPr/>
        <p:txBody>
          <a:bodyPr/>
          <a:lstStyle/>
          <a:p>
            <a:r>
              <a:rPr lang="en-US" dirty="0" err="1" smtClean="0"/>
              <a:t>Tensorflow</a:t>
            </a:r>
            <a:r>
              <a:rPr lang="en-US" dirty="0" smtClean="0"/>
              <a:t>  (with GPU)</a:t>
            </a:r>
          </a:p>
          <a:p>
            <a:r>
              <a:rPr lang="en-US" dirty="0" smtClean="0"/>
              <a:t>Python (version 2.X)</a:t>
            </a:r>
            <a:endParaRPr lang="en-US" dirty="0"/>
          </a:p>
        </p:txBody>
      </p:sp>
    </p:spTree>
    <p:extLst>
      <p:ext uri="{BB962C8B-B14F-4D97-AF65-F5344CB8AC3E}">
        <p14:creationId xmlns:p14="http://schemas.microsoft.com/office/powerpoint/2010/main" val="17692629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Members</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r>
              <a:rPr lang="en-US" dirty="0" err="1" smtClean="0"/>
              <a:t>Adithya</a:t>
            </a:r>
            <a:r>
              <a:rPr lang="en-US" dirty="0" smtClean="0"/>
              <a:t> S. 					14BCE1086</a:t>
            </a:r>
          </a:p>
          <a:p>
            <a:r>
              <a:rPr lang="en-US" dirty="0" smtClean="0"/>
              <a:t>C. Anirudh Bhardwaj 			14BCE1130</a:t>
            </a:r>
          </a:p>
          <a:p>
            <a:r>
              <a:rPr lang="en-US" dirty="0" err="1" smtClean="0"/>
              <a:t>Jugat</a:t>
            </a:r>
            <a:r>
              <a:rPr lang="en-US" dirty="0" smtClean="0"/>
              <a:t> Singh </a:t>
            </a:r>
            <a:r>
              <a:rPr lang="en-US" dirty="0" err="1" smtClean="0"/>
              <a:t>Lamba</a:t>
            </a:r>
            <a:r>
              <a:rPr lang="en-US" dirty="0" smtClean="0"/>
              <a:t> 			14BCE1150</a:t>
            </a:r>
            <a:endParaRPr lang="en-US" dirty="0"/>
          </a:p>
        </p:txBody>
      </p:sp>
    </p:spTree>
    <p:extLst>
      <p:ext uri="{BB962C8B-B14F-4D97-AF65-F5344CB8AC3E}">
        <p14:creationId xmlns:p14="http://schemas.microsoft.com/office/powerpoint/2010/main" val="14432573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a:t>
            </a:r>
            <a:endParaRPr lang="en-US" dirty="0"/>
          </a:p>
        </p:txBody>
      </p:sp>
      <p:sp>
        <p:nvSpPr>
          <p:cNvPr id="3" name="Content Placeholder 2"/>
          <p:cNvSpPr>
            <a:spLocks noGrp="1"/>
          </p:cNvSpPr>
          <p:nvPr>
            <p:ph idx="1"/>
          </p:nvPr>
        </p:nvSpPr>
        <p:spPr/>
        <p:txBody>
          <a:bodyPr/>
          <a:lstStyle/>
          <a:p>
            <a:pPr algn="just"/>
            <a:r>
              <a:rPr lang="en-US" dirty="0" smtClean="0"/>
              <a:t>Attendance is an important criterion in Education, as it enforces discipline and has been observed to yield better performance from students. In an average class of 60 students, a teacher spends nearly 10 minutes in just identifying the students present in the class to provide attendance. This leads to chaos, and can also result in a phenomenon called “proxy attendance” wherein a random person trying to put attendance for a missing pupil. To combat this problem, we try to come up with an innovative solution using Deep Learning Principles to automated the process of attendance, while at the same time minimizing the occurrences of such false positives</a:t>
            </a:r>
            <a:endParaRPr lang="en-US" dirty="0"/>
          </a:p>
        </p:txBody>
      </p:sp>
    </p:spTree>
    <p:extLst>
      <p:ext uri="{BB962C8B-B14F-4D97-AF65-F5344CB8AC3E}">
        <p14:creationId xmlns:p14="http://schemas.microsoft.com/office/powerpoint/2010/main" val="31815027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lstStyle/>
          <a:p>
            <a:r>
              <a:rPr lang="en-US" dirty="0" smtClean="0"/>
              <a:t>We use a multi-tiered approach to face recognition in a group setting</a:t>
            </a:r>
          </a:p>
          <a:p>
            <a:r>
              <a:rPr lang="en-US" dirty="0" smtClean="0"/>
              <a:t>1. The photo is taken of a group</a:t>
            </a:r>
          </a:p>
          <a:p>
            <a:r>
              <a:rPr lang="en-US" dirty="0" smtClean="0"/>
              <a:t>2. The photo is passed through a Face Detection neural networks so that bounding boxes on the faces are made</a:t>
            </a:r>
          </a:p>
          <a:p>
            <a:r>
              <a:rPr lang="en-US" dirty="0" smtClean="0"/>
              <a:t>3. The photos are cropped on the basis of bounding boxes</a:t>
            </a:r>
          </a:p>
          <a:p>
            <a:r>
              <a:rPr lang="en-US" dirty="0" smtClean="0"/>
              <a:t>4. The cropped photos are now processed using a Face Recognition Neural Network to identify the person in the photo</a:t>
            </a:r>
          </a:p>
          <a:p>
            <a:r>
              <a:rPr lang="en-US" dirty="0" smtClean="0"/>
              <a:t>5. The results obtained in each cropped photo are displayed </a:t>
            </a:r>
            <a:endParaRPr lang="en-US" dirty="0"/>
          </a:p>
        </p:txBody>
      </p:sp>
    </p:spTree>
    <p:extLst>
      <p:ext uri="{BB962C8B-B14F-4D97-AF65-F5344CB8AC3E}">
        <p14:creationId xmlns:p14="http://schemas.microsoft.com/office/powerpoint/2010/main" val="26619085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92500"/>
          </a:bodyPr>
          <a:lstStyle/>
          <a:p>
            <a:r>
              <a:rPr lang="en-US" dirty="0"/>
              <a:t>A significant portion of the time allocated to a faculty for teaching purposes is consumed on the task of taking attendance of the students presently attending a class. This is an issue because it takes the valuable time of teachers which could be spent on more productive tasks such as teaching and interacting with students and also leads to an increase in chaos and a loss of decorum in the classroom. Further, the presence of proxy attendance also plagues the existing method of manual attendance keeping. To counter these issues, an automated attendance system is proposed; which keeps track of students attending a particular class with the help of a continuous stream of pictures captured from a video streaming device located inside a classroom connected to the remote server with the help of Information and Communication Technology (ICT). The proposed solution would reduce the amount of time spent by the faculty on taking attendance, and would also lead to a reduction in chaos inside a classroom. </a:t>
            </a:r>
            <a:endParaRPr lang="en-US" dirty="0"/>
          </a:p>
        </p:txBody>
      </p:sp>
    </p:spTree>
    <p:extLst>
      <p:ext uri="{BB962C8B-B14F-4D97-AF65-F5344CB8AC3E}">
        <p14:creationId xmlns:p14="http://schemas.microsoft.com/office/powerpoint/2010/main" val="29459941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2589212" y="2133600"/>
            <a:ext cx="8915400" cy="4537166"/>
          </a:xfrm>
        </p:spPr>
        <p:txBody>
          <a:bodyPr>
            <a:normAutofit fontScale="85000" lnSpcReduction="10000"/>
          </a:bodyPr>
          <a:lstStyle/>
          <a:p>
            <a:r>
              <a:rPr lang="en-US" dirty="0"/>
              <a:t>The proposed method, termed as DPAAS (short for Deep Learning Assisted Attendance System), uses Deep Learning principles to identify the individuals present in a classroom environment. There are certain issues such as the need of multi-class identification for multiple individuals in any given classroom, as well as factors such as occlusion, differing light scenarios etc. that need to be taken into consideration while implementing DPAAS. Multi class identification in the context of Face Recognition has been a heavily researched topic, and the current state of art systems for object detection and localization include deep learning architectures such as R-CNN[1], Fast and Faster R-CNN[2,3], YOLO[4], YOLO(v2), and </a:t>
            </a:r>
            <a:r>
              <a:rPr lang="en-US" dirty="0" err="1"/>
              <a:t>Overfeat</a:t>
            </a:r>
            <a:r>
              <a:rPr lang="en-US" dirty="0"/>
              <a:t>[5]. This work compares the results of the state of art implementations, and uses the best fit architecture which provides the lowest false positive and false negative rate on evaluation. The chosen architecture is fit into the end to end solution proposed, which makes use of the ICT paradigm to connect a live stream of pictures obtained from a camera located inside a classroom to a remote server, via a thin client, where the majority of the necessary computing work is performed. The queries to the remote servers are in the form of images, which are obtained from the live camera. The images are processed and fed into a deep neural network which identifies the individuals present inside the frame, the details of which are returned to the thin client. The procured result is of the form of a list of students present, with their details such as registration number, student name and class room. This result can be automatically synced to the attendance system to provide an automatic </a:t>
            </a:r>
            <a:r>
              <a:rPr lang="en-US" dirty="0" err="1"/>
              <a:t>updation</a:t>
            </a:r>
            <a:r>
              <a:rPr lang="en-US" dirty="0"/>
              <a:t> of attendance without any human intervention.</a:t>
            </a:r>
          </a:p>
          <a:p>
            <a:endParaRPr lang="en-US" dirty="0"/>
          </a:p>
        </p:txBody>
      </p:sp>
    </p:spTree>
    <p:extLst>
      <p:ext uri="{BB962C8B-B14F-4D97-AF65-F5344CB8AC3E}">
        <p14:creationId xmlns:p14="http://schemas.microsoft.com/office/powerpoint/2010/main" val="42740638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07973626"/>
              </p:ext>
            </p:extLst>
          </p:nvPr>
        </p:nvGraphicFramePr>
        <p:xfrm>
          <a:off x="3085602" y="722811"/>
          <a:ext cx="8915400" cy="52238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57123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Face Detection</a:t>
            </a:r>
            <a:endParaRPr lang="en-US" dirty="0"/>
          </a:p>
        </p:txBody>
      </p:sp>
      <p:sp>
        <p:nvSpPr>
          <p:cNvPr id="3" name="Content Placeholder 2"/>
          <p:cNvSpPr>
            <a:spLocks noGrp="1"/>
          </p:cNvSpPr>
          <p:nvPr>
            <p:ph idx="1"/>
          </p:nvPr>
        </p:nvSpPr>
        <p:spPr/>
        <p:txBody>
          <a:bodyPr/>
          <a:lstStyle/>
          <a:p>
            <a:r>
              <a:rPr lang="en-US" dirty="0" smtClean="0"/>
              <a:t>There are multiple algorithms such as YOLO, </a:t>
            </a:r>
            <a:r>
              <a:rPr lang="en-US" dirty="0" err="1" smtClean="0"/>
              <a:t>Overfeat</a:t>
            </a:r>
            <a:r>
              <a:rPr lang="en-US" dirty="0" smtClean="0"/>
              <a:t>, R-CNN etc which allow for object detection in the images.</a:t>
            </a:r>
          </a:p>
          <a:p>
            <a:r>
              <a:rPr lang="en-US" dirty="0" smtClean="0"/>
              <a:t>The fastest algorithm amongst them is the SSD </a:t>
            </a:r>
            <a:r>
              <a:rPr lang="en-US" dirty="0"/>
              <a:t>(single shot </a:t>
            </a:r>
            <a:r>
              <a:rPr lang="en-US" dirty="0" smtClean="0"/>
              <a:t>multi-box</a:t>
            </a:r>
            <a:r>
              <a:rPr lang="en-US" dirty="0"/>
              <a:t>) </a:t>
            </a:r>
            <a:r>
              <a:rPr lang="en-US" dirty="0" smtClean="0"/>
              <a:t>network</a:t>
            </a:r>
          </a:p>
          <a:p>
            <a:r>
              <a:rPr lang="en-US" dirty="0" smtClean="0"/>
              <a:t>SSD algorithm works by calculating a category score and offsets for fixed set of bounding boxes using small convolution filters applied to feature maps</a:t>
            </a:r>
          </a:p>
          <a:p>
            <a:endParaRPr lang="en-US" dirty="0"/>
          </a:p>
        </p:txBody>
      </p:sp>
      <p:pic>
        <p:nvPicPr>
          <p:cNvPr id="6" name="Picture 5"/>
          <p:cNvPicPr>
            <a:picLocks noChangeAspect="1"/>
          </p:cNvPicPr>
          <p:nvPr/>
        </p:nvPicPr>
        <p:blipFill>
          <a:blip r:embed="rId2"/>
          <a:stretch>
            <a:fillRect/>
          </a:stretch>
        </p:blipFill>
        <p:spPr>
          <a:xfrm>
            <a:off x="4554582" y="4457212"/>
            <a:ext cx="5918019" cy="2195047"/>
          </a:xfrm>
          <a:prstGeom prst="rect">
            <a:avLst/>
          </a:prstGeom>
        </p:spPr>
      </p:pic>
    </p:spTree>
    <p:extLst>
      <p:ext uri="{BB962C8B-B14F-4D97-AF65-F5344CB8AC3E}">
        <p14:creationId xmlns:p14="http://schemas.microsoft.com/office/powerpoint/2010/main" val="2696821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SSD cont.</a:t>
            </a:r>
            <a:endParaRPr lang="en-US" dirty="0"/>
          </a:p>
        </p:txBody>
      </p:sp>
      <p:pic>
        <p:nvPicPr>
          <p:cNvPr id="4" name="Picture 3"/>
          <p:cNvPicPr>
            <a:picLocks noChangeAspect="1"/>
          </p:cNvPicPr>
          <p:nvPr/>
        </p:nvPicPr>
        <p:blipFill>
          <a:blip r:embed="rId2"/>
          <a:stretch>
            <a:fillRect/>
          </a:stretch>
        </p:blipFill>
        <p:spPr>
          <a:xfrm>
            <a:off x="1341936" y="2725511"/>
            <a:ext cx="9734550" cy="2800350"/>
          </a:xfrm>
          <a:prstGeom prst="rect">
            <a:avLst/>
          </a:prstGeom>
        </p:spPr>
      </p:pic>
    </p:spTree>
    <p:extLst>
      <p:ext uri="{BB962C8B-B14F-4D97-AF65-F5344CB8AC3E}">
        <p14:creationId xmlns:p14="http://schemas.microsoft.com/office/powerpoint/2010/main" val="210560218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643</TotalTime>
  <Words>1107</Words>
  <Application>Microsoft Office PowerPoint</Application>
  <PresentationFormat>Widescreen</PresentationFormat>
  <Paragraphs>64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Wisp</vt:lpstr>
      <vt:lpstr>Deep Learning based Automated Attendance System</vt:lpstr>
      <vt:lpstr>Team Members</vt:lpstr>
      <vt:lpstr>Problem Statement </vt:lpstr>
      <vt:lpstr>Approach</vt:lpstr>
      <vt:lpstr>Abstract</vt:lpstr>
      <vt:lpstr>Cont.</vt:lpstr>
      <vt:lpstr>Architecture</vt:lpstr>
      <vt:lpstr>Face Detection</vt:lpstr>
      <vt:lpstr>SSD cont.</vt:lpstr>
      <vt:lpstr>SSD Con.</vt:lpstr>
      <vt:lpstr>SSD</vt:lpstr>
      <vt:lpstr>Face Detection</vt:lpstr>
      <vt:lpstr>VGG 16 cont.</vt:lpstr>
      <vt:lpstr>Problems to be encountered</vt:lpstr>
      <vt:lpstr>Solving the problems</vt:lpstr>
      <vt:lpstr>Datasets</vt:lpstr>
      <vt:lpstr>Framework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based Automated Attendance System</dc:title>
  <dc:creator>Anirudh</dc:creator>
  <cp:lastModifiedBy>Anirudh</cp:lastModifiedBy>
  <cp:revision>8</cp:revision>
  <dcterms:created xsi:type="dcterms:W3CDTF">2018-01-17T02:39:55Z</dcterms:created>
  <dcterms:modified xsi:type="dcterms:W3CDTF">2018-01-17T13:23:35Z</dcterms:modified>
</cp:coreProperties>
</file>