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480609"/>
            <a:ext cx="11315247" cy="2597149"/>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IIT MADRAS ENCRYPTCON</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6554431" y="1083809"/>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1376391" y="-309332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4" id="3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5" id="3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6" id="3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7" id="3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8" id="3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9" id="3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0" id="4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41" id="41"/>
          <p:cNvSpPr/>
          <p:nvPr/>
        </p:nvSpPr>
        <p:spPr>
          <a:xfrm flipH="false" flipV="false" rot="0">
            <a:off x="6431316" y="2061005"/>
            <a:ext cx="7737679" cy="4421531"/>
          </a:xfrm>
          <a:custGeom>
            <a:avLst/>
            <a:gdLst/>
            <a:ahLst/>
            <a:cxnLst/>
            <a:rect r="r" b="b" t="t" l="l"/>
            <a:pathLst>
              <a:path h="4421531" w="7737679">
                <a:moveTo>
                  <a:pt x="0" y="0"/>
                </a:moveTo>
                <a:lnTo>
                  <a:pt x="7737679" y="0"/>
                </a:lnTo>
                <a:lnTo>
                  <a:pt x="7737679" y="4421531"/>
                </a:lnTo>
                <a:lnTo>
                  <a:pt x="0" y="4421531"/>
                </a:lnTo>
                <a:lnTo>
                  <a:pt x="0" y="0"/>
                </a:lnTo>
                <a:close/>
              </a:path>
            </a:pathLst>
          </a:custGeom>
          <a:blipFill>
            <a:blip r:embed="rId10"/>
            <a:stretch>
              <a:fillRect l="0" t="0" r="0" b="0"/>
            </a:stretch>
          </a:blipFill>
        </p:spPr>
      </p:sp>
      <p:sp>
        <p:nvSpPr>
          <p:cNvPr name="TextBox 42" id="42"/>
          <p:cNvSpPr txBox="true"/>
          <p:nvPr/>
        </p:nvSpPr>
        <p:spPr>
          <a:xfrm rot="0">
            <a:off x="5545397" y="5586116"/>
            <a:ext cx="7197206" cy="309499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Team Members</a:t>
            </a:r>
          </a:p>
          <a:p>
            <a:pPr algn="ctr">
              <a:lnSpc>
                <a:spcPts val="4070"/>
              </a:lnSpc>
            </a:pPr>
          </a:p>
          <a:p>
            <a:pPr algn="ctr">
              <a:lnSpc>
                <a:spcPts val="4070"/>
              </a:lnSpc>
            </a:pPr>
            <a:r>
              <a:rPr lang="en-US" sz="3700">
                <a:solidFill>
                  <a:srgbClr val="545454"/>
                </a:solidFill>
                <a:latin typeface="DM Sans"/>
              </a:rPr>
              <a:t>Vishwa Kumaresh</a:t>
            </a:r>
          </a:p>
          <a:p>
            <a:pPr algn="ctr">
              <a:lnSpc>
                <a:spcPts val="4070"/>
              </a:lnSpc>
            </a:pPr>
            <a:r>
              <a:rPr lang="en-US" sz="3700">
                <a:solidFill>
                  <a:srgbClr val="545454"/>
                </a:solidFill>
                <a:latin typeface="DM Sans"/>
              </a:rPr>
              <a:t>Adithya Vedhamani</a:t>
            </a:r>
          </a:p>
          <a:p>
            <a:pPr algn="ctr">
              <a:lnSpc>
                <a:spcPts val="4070"/>
              </a:lnSpc>
            </a:pPr>
            <a:r>
              <a:rPr lang="en-US" sz="3700">
                <a:solidFill>
                  <a:srgbClr val="545454"/>
                </a:solidFill>
                <a:latin typeface="DM Sans"/>
              </a:rPr>
              <a:t>Lohith K Saradhi</a:t>
            </a:r>
          </a:p>
          <a:p>
            <a:pPr algn="ctr">
              <a:lnSpc>
                <a:spcPts val="4070"/>
              </a:lnSpc>
            </a:pPr>
            <a:r>
              <a:rPr lang="en-US" sz="3700">
                <a:solidFill>
                  <a:srgbClr val="545454"/>
                </a:solidFill>
                <a:latin typeface="DM Sans"/>
              </a:rPr>
              <a:t>L Achintya</a:t>
            </a:r>
          </a:p>
        </p:txBody>
      </p:sp>
      <p:sp>
        <p:nvSpPr>
          <p:cNvPr name="TextBox 43" id="43"/>
          <p:cNvSpPr txBox="true"/>
          <p:nvPr/>
        </p:nvSpPr>
        <p:spPr>
          <a:xfrm rot="0">
            <a:off x="286535" y="4004624"/>
            <a:ext cx="11315247"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TEAM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18801" y="1770834"/>
            <a:ext cx="8469081" cy="4012227"/>
          </a:xfrm>
          <a:custGeom>
            <a:avLst/>
            <a:gdLst/>
            <a:ahLst/>
            <a:cxnLst/>
            <a:rect r="r" b="b" t="t" l="l"/>
            <a:pathLst>
              <a:path h="4012227" w="8469081">
                <a:moveTo>
                  <a:pt x="0" y="0"/>
                </a:moveTo>
                <a:lnTo>
                  <a:pt x="8469081" y="0"/>
                </a:lnTo>
                <a:lnTo>
                  <a:pt x="8469081" y="4012227"/>
                </a:lnTo>
                <a:lnTo>
                  <a:pt x="0" y="4012227"/>
                </a:lnTo>
                <a:lnTo>
                  <a:pt x="0" y="0"/>
                </a:lnTo>
                <a:close/>
              </a:path>
            </a:pathLst>
          </a:custGeom>
          <a:blipFill>
            <a:blip r:embed="rId2"/>
            <a:stretch>
              <a:fillRect l="0" t="0" r="0" b="0"/>
            </a:stretch>
          </a:blipFill>
        </p:spPr>
      </p:sp>
      <p:sp>
        <p:nvSpPr>
          <p:cNvPr name="Freeform 20" id="20"/>
          <p:cNvSpPr/>
          <p:nvPr/>
        </p:nvSpPr>
        <p:spPr>
          <a:xfrm flipH="false" flipV="false" rot="0">
            <a:off x="8587882" y="5493592"/>
            <a:ext cx="9455920" cy="4473832"/>
          </a:xfrm>
          <a:custGeom>
            <a:avLst/>
            <a:gdLst/>
            <a:ahLst/>
            <a:cxnLst/>
            <a:rect r="r" b="b" t="t" l="l"/>
            <a:pathLst>
              <a:path h="4473832" w="9455920">
                <a:moveTo>
                  <a:pt x="0" y="0"/>
                </a:moveTo>
                <a:lnTo>
                  <a:pt x="9455919" y="0"/>
                </a:lnTo>
                <a:lnTo>
                  <a:pt x="9455919" y="4473832"/>
                </a:lnTo>
                <a:lnTo>
                  <a:pt x="0" y="4473832"/>
                </a:lnTo>
                <a:lnTo>
                  <a:pt x="0" y="0"/>
                </a:lnTo>
                <a:close/>
              </a:path>
            </a:pathLst>
          </a:custGeom>
          <a:blipFill>
            <a:blip r:embed="rId3"/>
            <a:stretch>
              <a:fillRect l="0" t="0" r="0" b="0"/>
            </a:stretch>
          </a:blipFill>
        </p:spPr>
      </p:sp>
      <p:sp>
        <p:nvSpPr>
          <p:cNvPr name="TextBox 21" id="21"/>
          <p:cNvSpPr txBox="true"/>
          <p:nvPr/>
        </p:nvSpPr>
        <p:spPr>
          <a:xfrm rot="0">
            <a:off x="5343984" y="711136"/>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518" y="2092566"/>
            <a:ext cx="3724335" cy="2731179"/>
          </a:xfrm>
          <a:custGeom>
            <a:avLst/>
            <a:gdLst/>
            <a:ahLst/>
            <a:cxnLst/>
            <a:rect r="r" b="b" t="t" l="l"/>
            <a:pathLst>
              <a:path h="2731179" w="3724335">
                <a:moveTo>
                  <a:pt x="0" y="0"/>
                </a:moveTo>
                <a:lnTo>
                  <a:pt x="3724335" y="0"/>
                </a:lnTo>
                <a:lnTo>
                  <a:pt x="3724335" y="2731179"/>
                </a:lnTo>
                <a:lnTo>
                  <a:pt x="0" y="2731179"/>
                </a:lnTo>
                <a:lnTo>
                  <a:pt x="0" y="0"/>
                </a:lnTo>
                <a:close/>
              </a:path>
            </a:pathLst>
          </a:custGeom>
          <a:blipFill>
            <a:blip r:embed="rId2"/>
            <a:stretch>
              <a:fillRect l="0" t="0" r="0" b="0"/>
            </a:stretch>
          </a:blipFill>
        </p:spPr>
      </p:sp>
      <p:sp>
        <p:nvSpPr>
          <p:cNvPr name="Freeform 3" id="3"/>
          <p:cNvSpPr/>
          <p:nvPr/>
        </p:nvSpPr>
        <p:spPr>
          <a:xfrm flipH="false" flipV="false" rot="0">
            <a:off x="4642134" y="2255680"/>
            <a:ext cx="1964814" cy="1964814"/>
          </a:xfrm>
          <a:custGeom>
            <a:avLst/>
            <a:gdLst/>
            <a:ahLst/>
            <a:cxnLst/>
            <a:rect r="r" b="b" t="t" l="l"/>
            <a:pathLst>
              <a:path h="1964814" w="1964814">
                <a:moveTo>
                  <a:pt x="0" y="0"/>
                </a:moveTo>
                <a:lnTo>
                  <a:pt x="1964814" y="0"/>
                </a:lnTo>
                <a:lnTo>
                  <a:pt x="1964814" y="1964815"/>
                </a:lnTo>
                <a:lnTo>
                  <a:pt x="0" y="1964815"/>
                </a:lnTo>
                <a:lnTo>
                  <a:pt x="0" y="0"/>
                </a:lnTo>
                <a:close/>
              </a:path>
            </a:pathLst>
          </a:custGeom>
          <a:blipFill>
            <a:blip r:embed="rId3"/>
            <a:stretch>
              <a:fillRect l="0" t="0" r="0" b="0"/>
            </a:stretch>
          </a:blipFill>
        </p:spPr>
      </p:sp>
      <p:sp>
        <p:nvSpPr>
          <p:cNvPr name="Freeform 4" id="4"/>
          <p:cNvSpPr/>
          <p:nvPr/>
        </p:nvSpPr>
        <p:spPr>
          <a:xfrm flipH="false" flipV="false" rot="0">
            <a:off x="8250382" y="2408777"/>
            <a:ext cx="1787237" cy="1959258"/>
          </a:xfrm>
          <a:custGeom>
            <a:avLst/>
            <a:gdLst/>
            <a:ahLst/>
            <a:cxnLst/>
            <a:rect r="r" b="b" t="t" l="l"/>
            <a:pathLst>
              <a:path h="1959258" w="1787237">
                <a:moveTo>
                  <a:pt x="0" y="0"/>
                </a:moveTo>
                <a:lnTo>
                  <a:pt x="1787236" y="0"/>
                </a:lnTo>
                <a:lnTo>
                  <a:pt x="1787236" y="1959258"/>
                </a:lnTo>
                <a:lnTo>
                  <a:pt x="0" y="1959258"/>
                </a:lnTo>
                <a:lnTo>
                  <a:pt x="0" y="0"/>
                </a:lnTo>
                <a:close/>
              </a:path>
            </a:pathLst>
          </a:custGeom>
          <a:blipFill>
            <a:blip r:embed="rId4"/>
            <a:stretch>
              <a:fillRect l="0" t="0" r="0" b="0"/>
            </a:stretch>
          </a:blipFill>
        </p:spPr>
      </p:sp>
      <p:sp>
        <p:nvSpPr>
          <p:cNvPr name="Freeform 5" id="5"/>
          <p:cNvSpPr/>
          <p:nvPr/>
        </p:nvSpPr>
        <p:spPr>
          <a:xfrm flipH="false" flipV="false" rot="0">
            <a:off x="13197338" y="5032798"/>
            <a:ext cx="3805551" cy="2391154"/>
          </a:xfrm>
          <a:custGeom>
            <a:avLst/>
            <a:gdLst/>
            <a:ahLst/>
            <a:cxnLst/>
            <a:rect r="r" b="b" t="t" l="l"/>
            <a:pathLst>
              <a:path h="2391154" w="3805551">
                <a:moveTo>
                  <a:pt x="0" y="0"/>
                </a:moveTo>
                <a:lnTo>
                  <a:pt x="3805551" y="0"/>
                </a:lnTo>
                <a:lnTo>
                  <a:pt x="3805551" y="2391154"/>
                </a:lnTo>
                <a:lnTo>
                  <a:pt x="0" y="2391154"/>
                </a:lnTo>
                <a:lnTo>
                  <a:pt x="0" y="0"/>
                </a:lnTo>
                <a:close/>
              </a:path>
            </a:pathLst>
          </a:custGeom>
          <a:blipFill>
            <a:blip r:embed="rId5"/>
            <a:stretch>
              <a:fillRect l="0" t="0" r="0" b="0"/>
            </a:stretch>
          </a:blipFill>
        </p:spPr>
      </p:sp>
      <p:sp>
        <p:nvSpPr>
          <p:cNvPr name="Freeform 6" id="6"/>
          <p:cNvSpPr/>
          <p:nvPr/>
        </p:nvSpPr>
        <p:spPr>
          <a:xfrm flipH="false" flipV="false" rot="0">
            <a:off x="1403430" y="5428724"/>
            <a:ext cx="3792505" cy="2121378"/>
          </a:xfrm>
          <a:custGeom>
            <a:avLst/>
            <a:gdLst/>
            <a:ahLst/>
            <a:cxnLst/>
            <a:rect r="r" b="b" t="t" l="l"/>
            <a:pathLst>
              <a:path h="2121378" w="3792505">
                <a:moveTo>
                  <a:pt x="0" y="0"/>
                </a:moveTo>
                <a:lnTo>
                  <a:pt x="3792505" y="0"/>
                </a:lnTo>
                <a:lnTo>
                  <a:pt x="3792505" y="2121378"/>
                </a:lnTo>
                <a:lnTo>
                  <a:pt x="0" y="2121378"/>
                </a:lnTo>
                <a:lnTo>
                  <a:pt x="0" y="0"/>
                </a:lnTo>
                <a:close/>
              </a:path>
            </a:pathLst>
          </a:custGeom>
          <a:blipFill>
            <a:blip r:embed="rId6"/>
            <a:stretch>
              <a:fillRect l="0" t="0" r="0" b="0"/>
            </a:stretch>
          </a:blipFill>
        </p:spPr>
      </p:sp>
      <p:sp>
        <p:nvSpPr>
          <p:cNvPr name="Freeform 7" id="7"/>
          <p:cNvSpPr/>
          <p:nvPr/>
        </p:nvSpPr>
        <p:spPr>
          <a:xfrm flipH="false" flipV="false" rot="0">
            <a:off x="6606948" y="5554874"/>
            <a:ext cx="1869079" cy="1869079"/>
          </a:xfrm>
          <a:custGeom>
            <a:avLst/>
            <a:gdLst/>
            <a:ahLst/>
            <a:cxnLst/>
            <a:rect r="r" b="b" t="t" l="l"/>
            <a:pathLst>
              <a:path h="1869079" w="1869079">
                <a:moveTo>
                  <a:pt x="0" y="0"/>
                </a:moveTo>
                <a:lnTo>
                  <a:pt x="1869079" y="0"/>
                </a:lnTo>
                <a:lnTo>
                  <a:pt x="1869079" y="1869078"/>
                </a:lnTo>
                <a:lnTo>
                  <a:pt x="0" y="1869078"/>
                </a:lnTo>
                <a:lnTo>
                  <a:pt x="0" y="0"/>
                </a:lnTo>
                <a:close/>
              </a:path>
            </a:pathLst>
          </a:custGeom>
          <a:blipFill>
            <a:blip r:embed="rId7"/>
            <a:stretch>
              <a:fillRect l="0" t="0" r="0" b="0"/>
            </a:stretch>
          </a:blipFill>
        </p:spPr>
      </p:sp>
      <p:sp>
        <p:nvSpPr>
          <p:cNvPr name="Freeform 8" id="8"/>
          <p:cNvSpPr/>
          <p:nvPr/>
        </p:nvSpPr>
        <p:spPr>
          <a:xfrm flipH="false" flipV="false" rot="0">
            <a:off x="15100113" y="2408777"/>
            <a:ext cx="2079753" cy="2156918"/>
          </a:xfrm>
          <a:custGeom>
            <a:avLst/>
            <a:gdLst/>
            <a:ahLst/>
            <a:cxnLst/>
            <a:rect r="r" b="b" t="t" l="l"/>
            <a:pathLst>
              <a:path h="2156918" w="2079753">
                <a:moveTo>
                  <a:pt x="0" y="0"/>
                </a:moveTo>
                <a:lnTo>
                  <a:pt x="2079753" y="0"/>
                </a:lnTo>
                <a:lnTo>
                  <a:pt x="2079753" y="2156918"/>
                </a:lnTo>
                <a:lnTo>
                  <a:pt x="0" y="2156918"/>
                </a:lnTo>
                <a:lnTo>
                  <a:pt x="0" y="0"/>
                </a:lnTo>
                <a:close/>
              </a:path>
            </a:pathLst>
          </a:custGeom>
          <a:blipFill>
            <a:blip r:embed="rId8"/>
            <a:stretch>
              <a:fillRect l="-3710" t="0" r="0" b="0"/>
            </a:stretch>
          </a:blipFill>
        </p:spPr>
      </p:sp>
      <p:sp>
        <p:nvSpPr>
          <p:cNvPr name="Freeform 9" id="9"/>
          <p:cNvSpPr/>
          <p:nvPr/>
        </p:nvSpPr>
        <p:spPr>
          <a:xfrm flipH="false" flipV="false" rot="0">
            <a:off x="11413282" y="2187997"/>
            <a:ext cx="2039006" cy="2180038"/>
          </a:xfrm>
          <a:custGeom>
            <a:avLst/>
            <a:gdLst/>
            <a:ahLst/>
            <a:cxnLst/>
            <a:rect r="r" b="b" t="t" l="l"/>
            <a:pathLst>
              <a:path h="2180038" w="2039006">
                <a:moveTo>
                  <a:pt x="0" y="0"/>
                </a:moveTo>
                <a:lnTo>
                  <a:pt x="2039006" y="0"/>
                </a:lnTo>
                <a:lnTo>
                  <a:pt x="2039006" y="2180038"/>
                </a:lnTo>
                <a:lnTo>
                  <a:pt x="0" y="2180038"/>
                </a:lnTo>
                <a:lnTo>
                  <a:pt x="0" y="0"/>
                </a:lnTo>
                <a:close/>
              </a:path>
            </a:pathLst>
          </a:custGeom>
          <a:blipFill>
            <a:blip r:embed="rId9"/>
            <a:stretch>
              <a:fillRect l="0" t="0" r="0" b="0"/>
            </a:stretch>
          </a:blipFill>
        </p:spPr>
      </p:sp>
      <p:sp>
        <p:nvSpPr>
          <p:cNvPr name="Freeform 10" id="10"/>
          <p:cNvSpPr/>
          <p:nvPr/>
        </p:nvSpPr>
        <p:spPr>
          <a:xfrm flipH="false" flipV="false" rot="0">
            <a:off x="9394840" y="5143500"/>
            <a:ext cx="3449514" cy="2443135"/>
          </a:xfrm>
          <a:custGeom>
            <a:avLst/>
            <a:gdLst/>
            <a:ahLst/>
            <a:cxnLst/>
            <a:rect r="r" b="b" t="t" l="l"/>
            <a:pathLst>
              <a:path h="2443135" w="3449514">
                <a:moveTo>
                  <a:pt x="0" y="0"/>
                </a:moveTo>
                <a:lnTo>
                  <a:pt x="3449513" y="0"/>
                </a:lnTo>
                <a:lnTo>
                  <a:pt x="3449513" y="2443135"/>
                </a:lnTo>
                <a:lnTo>
                  <a:pt x="0" y="2443135"/>
                </a:lnTo>
                <a:lnTo>
                  <a:pt x="0" y="0"/>
                </a:lnTo>
                <a:close/>
              </a:path>
            </a:pathLst>
          </a:custGeom>
          <a:blipFill>
            <a:blip r:embed="rId10"/>
            <a:stretch>
              <a:fillRect l="-11220" t="0" r="-11220" b="0"/>
            </a:stretch>
          </a:blipFill>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TECHSTACK</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19172" y="2097118"/>
            <a:ext cx="14449656" cy="7482578"/>
          </a:xfrm>
          <a:prstGeom prst="rect">
            <a:avLst/>
          </a:prstGeom>
        </p:spPr>
        <p:txBody>
          <a:bodyPr anchor="t" rtlCol="false" tIns="0" lIns="0" bIns="0" rIns="0">
            <a:spAutoFit/>
          </a:bodyPr>
          <a:lstStyle/>
          <a:p>
            <a:pPr algn="ctr">
              <a:lnSpc>
                <a:spcPts val="4229"/>
              </a:lnSpc>
              <a:spcBef>
                <a:spcPct val="0"/>
              </a:spcBef>
            </a:pPr>
            <a:r>
              <a:rPr lang="en-US" sz="3810">
                <a:solidFill>
                  <a:srgbClr val="000000"/>
                </a:solidFill>
                <a:latin typeface="DM Sans Bold"/>
              </a:rPr>
              <a:t>Geospatial Analysis</a:t>
            </a:r>
          </a:p>
          <a:p>
            <a:pPr algn="ctr">
              <a:lnSpc>
                <a:spcPts val="4229"/>
              </a:lnSpc>
              <a:spcBef>
                <a:spcPct val="0"/>
              </a:spcBef>
            </a:pPr>
            <a:r>
              <a:rPr lang="en-US" sz="3810">
                <a:solidFill>
                  <a:srgbClr val="000000"/>
                </a:solidFill>
                <a:latin typeface="DM Sans"/>
              </a:rPr>
              <a:t>Utilizing IP-based location distance metrics for</a:t>
            </a:r>
          </a:p>
          <a:p>
            <a:pPr algn="ctr">
              <a:lnSpc>
                <a:spcPts val="4229"/>
              </a:lnSpc>
              <a:spcBef>
                <a:spcPct val="0"/>
              </a:spcBef>
            </a:pPr>
            <a:r>
              <a:rPr lang="en-US" sz="3810">
                <a:solidFill>
                  <a:srgbClr val="000000"/>
                </a:solidFill>
                <a:latin typeface="DM Sans"/>
              </a:rPr>
              <a:t> geographical analysis.</a:t>
            </a:r>
          </a:p>
          <a:p>
            <a:pPr algn="ctr">
              <a:lnSpc>
                <a:spcPts val="4229"/>
              </a:lnSpc>
              <a:spcBef>
                <a:spcPct val="0"/>
              </a:spcBef>
            </a:pPr>
          </a:p>
          <a:p>
            <a:pPr algn="ctr">
              <a:lnSpc>
                <a:spcPts val="4229"/>
              </a:lnSpc>
              <a:spcBef>
                <a:spcPct val="0"/>
              </a:spcBef>
            </a:pPr>
            <a:r>
              <a:rPr lang="en-US" sz="3810">
                <a:solidFill>
                  <a:srgbClr val="000000"/>
                </a:solidFill>
                <a:latin typeface="DM Sans Bold"/>
              </a:rPr>
              <a:t>Real-time Network Analysis</a:t>
            </a:r>
          </a:p>
          <a:p>
            <a:pPr algn="ctr">
              <a:lnSpc>
                <a:spcPts val="4229"/>
              </a:lnSpc>
              <a:spcBef>
                <a:spcPct val="0"/>
              </a:spcBef>
            </a:pPr>
            <a:r>
              <a:rPr lang="en-US" sz="3810">
                <a:solidFill>
                  <a:srgbClr val="000000"/>
                </a:solidFill>
                <a:latin typeface="DM Sans"/>
              </a:rPr>
              <a:t>Analyzes financial transactions in real-time for </a:t>
            </a:r>
          </a:p>
          <a:p>
            <a:pPr algn="ctr">
              <a:lnSpc>
                <a:spcPts val="4229"/>
              </a:lnSpc>
              <a:spcBef>
                <a:spcPct val="0"/>
              </a:spcBef>
            </a:pPr>
            <a:r>
              <a:rPr lang="en-US" sz="3810">
                <a:solidFill>
                  <a:srgbClr val="000000"/>
                </a:solidFill>
                <a:latin typeface="DM Sans"/>
              </a:rPr>
              <a:t>enhanced security.</a:t>
            </a:r>
          </a:p>
          <a:p>
            <a:pPr algn="ctr">
              <a:lnSpc>
                <a:spcPts val="4229"/>
              </a:lnSpc>
              <a:spcBef>
                <a:spcPct val="0"/>
              </a:spcBef>
            </a:pPr>
          </a:p>
          <a:p>
            <a:pPr algn="ctr">
              <a:lnSpc>
                <a:spcPts val="4229"/>
              </a:lnSpc>
              <a:spcBef>
                <a:spcPct val="0"/>
              </a:spcBef>
            </a:pPr>
            <a:r>
              <a:rPr lang="en-US" sz="3810">
                <a:solidFill>
                  <a:srgbClr val="000000"/>
                </a:solidFill>
                <a:latin typeface="DM Sans Bold"/>
              </a:rPr>
              <a:t>Crypto-Based Authentication</a:t>
            </a:r>
          </a:p>
          <a:p>
            <a:pPr algn="ctr">
              <a:lnSpc>
                <a:spcPts val="4229"/>
              </a:lnSpc>
              <a:spcBef>
                <a:spcPct val="0"/>
              </a:spcBef>
            </a:pPr>
            <a:r>
              <a:rPr lang="en-US" sz="3810">
                <a:solidFill>
                  <a:srgbClr val="000000"/>
                </a:solidFill>
                <a:latin typeface="DM Sans"/>
              </a:rPr>
              <a:t> Implements an hash-based authentication for secure user login.</a:t>
            </a:r>
          </a:p>
          <a:p>
            <a:pPr algn="ctr">
              <a:lnSpc>
                <a:spcPts val="4229"/>
              </a:lnSpc>
              <a:spcBef>
                <a:spcPct val="0"/>
              </a:spcBef>
            </a:pPr>
          </a:p>
          <a:p>
            <a:pPr algn="ctr">
              <a:lnSpc>
                <a:spcPts val="4229"/>
              </a:lnSpc>
              <a:spcBef>
                <a:spcPct val="0"/>
              </a:spcBef>
            </a:pPr>
            <a:r>
              <a:rPr lang="en-US" sz="3810">
                <a:solidFill>
                  <a:srgbClr val="000000"/>
                </a:solidFill>
                <a:latin typeface="DM Sans Bold"/>
              </a:rPr>
              <a:t>Phishing and Spam Detection on the Edge</a:t>
            </a:r>
          </a:p>
          <a:p>
            <a:pPr algn="ctr">
              <a:lnSpc>
                <a:spcPts val="4229"/>
              </a:lnSpc>
              <a:spcBef>
                <a:spcPct val="0"/>
              </a:spcBef>
            </a:pPr>
          </a:p>
          <a:p>
            <a:pPr algn="ctr">
              <a:lnSpc>
                <a:spcPts val="4229"/>
              </a:lnSpc>
              <a:spcBef>
                <a:spcPct val="0"/>
              </a:spcBef>
            </a:pPr>
          </a:p>
        </p:txBody>
      </p:sp>
      <p:sp>
        <p:nvSpPr>
          <p:cNvPr name="TextBox 3" id="3"/>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INNOVATIONS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719092" y="744909"/>
            <a:ext cx="10849816" cy="143522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BUSINESS CONSIDERATION AND FUTURE POTENTIAL</a:t>
            </a:r>
          </a:p>
        </p:txBody>
      </p:sp>
      <p:sp>
        <p:nvSpPr>
          <p:cNvPr name="AutoShape 3" id="3"/>
          <p:cNvSpPr/>
          <p:nvPr/>
        </p:nvSpPr>
        <p:spPr>
          <a:xfrm>
            <a:off x="6003049" y="3085404"/>
            <a:ext cx="0" cy="6172896"/>
          </a:xfrm>
          <a:prstGeom prst="line">
            <a:avLst/>
          </a:prstGeom>
          <a:ln cap="flat" w="38100">
            <a:solidFill>
              <a:srgbClr val="000000"/>
            </a:solidFill>
            <a:prstDash val="solid"/>
            <a:headEnd type="none" len="sm" w="sm"/>
            <a:tailEnd type="none" len="sm" w="sm"/>
          </a:ln>
        </p:spPr>
      </p:sp>
      <p:sp>
        <p:nvSpPr>
          <p:cNvPr name="AutoShape 4" id="4"/>
          <p:cNvSpPr/>
          <p:nvPr/>
        </p:nvSpPr>
        <p:spPr>
          <a:xfrm>
            <a:off x="11901929" y="3085404"/>
            <a:ext cx="0" cy="6172896"/>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0" y="3067227"/>
            <a:ext cx="6003049" cy="593572"/>
          </a:xfrm>
          <a:prstGeom prst="rect">
            <a:avLst/>
          </a:prstGeom>
        </p:spPr>
        <p:txBody>
          <a:bodyPr anchor="t" rtlCol="false" tIns="0" lIns="0" bIns="0" rIns="0">
            <a:spAutoFit/>
          </a:bodyPr>
          <a:lstStyle/>
          <a:p>
            <a:pPr algn="ctr">
              <a:lnSpc>
                <a:spcPts val="4356"/>
              </a:lnSpc>
            </a:pPr>
            <a:r>
              <a:rPr lang="en-US" sz="4400">
                <a:solidFill>
                  <a:srgbClr val="227C9D"/>
                </a:solidFill>
                <a:latin typeface="Kollektif Bold"/>
              </a:rPr>
              <a:t>BENEFITS</a:t>
            </a:r>
          </a:p>
        </p:txBody>
      </p:sp>
      <p:sp>
        <p:nvSpPr>
          <p:cNvPr name="TextBox 6" id="6"/>
          <p:cNvSpPr txBox="true"/>
          <p:nvPr/>
        </p:nvSpPr>
        <p:spPr>
          <a:xfrm rot="0">
            <a:off x="6003049" y="2789736"/>
            <a:ext cx="6147283" cy="1158078"/>
          </a:xfrm>
          <a:prstGeom prst="rect">
            <a:avLst/>
          </a:prstGeom>
        </p:spPr>
        <p:txBody>
          <a:bodyPr anchor="t" rtlCol="false" tIns="0" lIns="0" bIns="0" rIns="0">
            <a:spAutoFit/>
          </a:bodyPr>
          <a:lstStyle/>
          <a:p>
            <a:pPr algn="ctr">
              <a:lnSpc>
                <a:spcPts val="4455"/>
              </a:lnSpc>
            </a:pPr>
            <a:r>
              <a:rPr lang="en-US" sz="4500">
                <a:solidFill>
                  <a:srgbClr val="227C9D"/>
                </a:solidFill>
                <a:latin typeface="Kollektif Bold"/>
              </a:rPr>
              <a:t>MARKET OPPURTUNITY</a:t>
            </a:r>
          </a:p>
        </p:txBody>
      </p:sp>
      <p:sp>
        <p:nvSpPr>
          <p:cNvPr name="TextBox 7" id="7"/>
          <p:cNvSpPr txBox="true"/>
          <p:nvPr/>
        </p:nvSpPr>
        <p:spPr>
          <a:xfrm rot="0">
            <a:off x="11901929" y="3055090"/>
            <a:ext cx="6272749" cy="605709"/>
          </a:xfrm>
          <a:prstGeom prst="rect">
            <a:avLst/>
          </a:prstGeom>
        </p:spPr>
        <p:txBody>
          <a:bodyPr anchor="t" rtlCol="false" tIns="0" lIns="0" bIns="0" rIns="0">
            <a:spAutoFit/>
          </a:bodyPr>
          <a:lstStyle/>
          <a:p>
            <a:pPr algn="ctr">
              <a:lnSpc>
                <a:spcPts val="4455"/>
              </a:lnSpc>
            </a:pPr>
            <a:r>
              <a:rPr lang="en-US" sz="4500">
                <a:solidFill>
                  <a:srgbClr val="227C9D"/>
                </a:solidFill>
                <a:latin typeface="Kollektif Bold"/>
              </a:rPr>
              <a:t>CHALLENGES</a:t>
            </a:r>
          </a:p>
        </p:txBody>
      </p:sp>
      <p:sp>
        <p:nvSpPr>
          <p:cNvPr name="TextBox 8" id="8"/>
          <p:cNvSpPr txBox="true"/>
          <p:nvPr/>
        </p:nvSpPr>
        <p:spPr>
          <a:xfrm rot="0">
            <a:off x="745982" y="4377885"/>
            <a:ext cx="4568212" cy="2929234"/>
          </a:xfrm>
          <a:prstGeom prst="rect">
            <a:avLst/>
          </a:prstGeom>
        </p:spPr>
        <p:txBody>
          <a:bodyPr anchor="t" rtlCol="false" tIns="0" lIns="0" bIns="0" rIns="0">
            <a:spAutoFit/>
          </a:bodyPr>
          <a:lstStyle/>
          <a:p>
            <a:pPr algn="ctr">
              <a:lnSpc>
                <a:spcPts val="4654"/>
              </a:lnSpc>
            </a:pPr>
            <a:r>
              <a:rPr lang="en-US" sz="3103">
                <a:solidFill>
                  <a:srgbClr val="227C9D"/>
                </a:solidFill>
                <a:latin typeface="DM Sans"/>
              </a:rPr>
              <a:t>Reduced Fraud Losses</a:t>
            </a:r>
          </a:p>
          <a:p>
            <a:pPr algn="ctr">
              <a:lnSpc>
                <a:spcPts val="4654"/>
              </a:lnSpc>
            </a:pPr>
            <a:r>
              <a:rPr lang="en-US" sz="3103">
                <a:solidFill>
                  <a:srgbClr val="227C9D"/>
                </a:solidFill>
                <a:latin typeface="DM Sans"/>
              </a:rPr>
              <a:t> Increased Revenue</a:t>
            </a:r>
          </a:p>
          <a:p>
            <a:pPr algn="ctr">
              <a:lnSpc>
                <a:spcPts val="4654"/>
              </a:lnSpc>
            </a:pPr>
            <a:r>
              <a:rPr lang="en-US" sz="3103">
                <a:solidFill>
                  <a:srgbClr val="227C9D"/>
                </a:solidFill>
                <a:latin typeface="DM Sans"/>
              </a:rPr>
              <a:t>Improved Efficiency </a:t>
            </a:r>
          </a:p>
          <a:p>
            <a:pPr algn="ctr">
              <a:lnSpc>
                <a:spcPts val="4654"/>
              </a:lnSpc>
            </a:pPr>
            <a:r>
              <a:rPr lang="en-US" sz="3103">
                <a:solidFill>
                  <a:srgbClr val="227C9D"/>
                </a:solidFill>
                <a:latin typeface="DM Sans"/>
              </a:rPr>
              <a:t>Scalability and Flexibility </a:t>
            </a:r>
          </a:p>
          <a:p>
            <a:pPr algn="ctr">
              <a:lnSpc>
                <a:spcPts val="4654"/>
              </a:lnSpc>
            </a:pPr>
            <a:r>
              <a:rPr lang="en-US" sz="3103">
                <a:solidFill>
                  <a:srgbClr val="227C9D"/>
                </a:solidFill>
                <a:latin typeface="DM Sans"/>
              </a:rPr>
              <a:t>Accessibility</a:t>
            </a:r>
          </a:p>
        </p:txBody>
      </p:sp>
      <p:sp>
        <p:nvSpPr>
          <p:cNvPr name="TextBox 9" id="9"/>
          <p:cNvSpPr txBox="true"/>
          <p:nvPr/>
        </p:nvSpPr>
        <p:spPr>
          <a:xfrm rot="0">
            <a:off x="6929438" y="4691990"/>
            <a:ext cx="4429125" cy="2301024"/>
          </a:xfrm>
          <a:prstGeom prst="rect">
            <a:avLst/>
          </a:prstGeom>
        </p:spPr>
        <p:txBody>
          <a:bodyPr anchor="t" rtlCol="false" tIns="0" lIns="0" bIns="0" rIns="0">
            <a:spAutoFit/>
          </a:bodyPr>
          <a:lstStyle/>
          <a:p>
            <a:pPr algn="ctr">
              <a:lnSpc>
                <a:spcPts val="4649"/>
              </a:lnSpc>
            </a:pPr>
            <a:r>
              <a:rPr lang="en-US" sz="3099">
                <a:solidFill>
                  <a:srgbClr val="227C9D"/>
                </a:solidFill>
                <a:latin typeface="DM Sans"/>
              </a:rPr>
              <a:t>Growing Demand </a:t>
            </a:r>
          </a:p>
          <a:p>
            <a:pPr algn="ctr">
              <a:lnSpc>
                <a:spcPts val="4649"/>
              </a:lnSpc>
            </a:pPr>
            <a:r>
              <a:rPr lang="en-US" sz="3099">
                <a:solidFill>
                  <a:srgbClr val="227C9D"/>
                </a:solidFill>
                <a:latin typeface="DM Sans"/>
              </a:rPr>
              <a:t>Diverse Customer Base </a:t>
            </a:r>
          </a:p>
          <a:p>
            <a:pPr algn="ctr">
              <a:lnSpc>
                <a:spcPts val="4649"/>
              </a:lnSpc>
            </a:pPr>
            <a:r>
              <a:rPr lang="en-US" sz="3099">
                <a:solidFill>
                  <a:srgbClr val="227C9D"/>
                </a:solidFill>
                <a:latin typeface="DM Sans"/>
              </a:rPr>
              <a:t>Competitive Advantage </a:t>
            </a:r>
          </a:p>
          <a:p>
            <a:pPr algn="ctr">
              <a:lnSpc>
                <a:spcPts val="4649"/>
              </a:lnSpc>
            </a:pPr>
            <a:r>
              <a:rPr lang="en-US" sz="3099">
                <a:solidFill>
                  <a:srgbClr val="227C9D"/>
                </a:solidFill>
                <a:latin typeface="DM Sans"/>
              </a:rPr>
              <a:t>Data Advantage </a:t>
            </a:r>
          </a:p>
        </p:txBody>
      </p:sp>
      <p:sp>
        <p:nvSpPr>
          <p:cNvPr name="TextBox 10" id="10"/>
          <p:cNvSpPr txBox="true"/>
          <p:nvPr/>
        </p:nvSpPr>
        <p:spPr>
          <a:xfrm rot="0">
            <a:off x="12872448" y="4691990"/>
            <a:ext cx="4331710" cy="2301024"/>
          </a:xfrm>
          <a:prstGeom prst="rect">
            <a:avLst/>
          </a:prstGeom>
        </p:spPr>
        <p:txBody>
          <a:bodyPr anchor="t" rtlCol="false" tIns="0" lIns="0" bIns="0" rIns="0">
            <a:spAutoFit/>
          </a:bodyPr>
          <a:lstStyle/>
          <a:p>
            <a:pPr algn="ctr">
              <a:lnSpc>
                <a:spcPts val="4649"/>
              </a:lnSpc>
            </a:pPr>
            <a:r>
              <a:rPr lang="en-US" sz="3099">
                <a:solidFill>
                  <a:srgbClr val="227C9D"/>
                </a:solidFill>
                <a:latin typeface="DM Sans"/>
              </a:rPr>
              <a:t> Security and Privacy </a:t>
            </a:r>
          </a:p>
          <a:p>
            <a:pPr algn="ctr">
              <a:lnSpc>
                <a:spcPts val="4649"/>
              </a:lnSpc>
            </a:pPr>
            <a:r>
              <a:rPr lang="en-US" sz="3099">
                <a:solidFill>
                  <a:srgbClr val="227C9D"/>
                </a:solidFill>
                <a:latin typeface="DM Sans"/>
              </a:rPr>
              <a:t> Competition</a:t>
            </a:r>
          </a:p>
          <a:p>
            <a:pPr algn="ctr">
              <a:lnSpc>
                <a:spcPts val="4649"/>
              </a:lnSpc>
            </a:pPr>
            <a:r>
              <a:rPr lang="en-US" sz="3099">
                <a:solidFill>
                  <a:srgbClr val="227C9D"/>
                </a:solidFill>
                <a:latin typeface="DM Sans"/>
              </a:rPr>
              <a:t>Pricing Strategy</a:t>
            </a:r>
          </a:p>
          <a:p>
            <a:pPr algn="ctr">
              <a:lnSpc>
                <a:spcPts val="4649"/>
              </a:lnSpc>
            </a:pPr>
            <a:r>
              <a:rPr lang="en-US" sz="3099">
                <a:solidFill>
                  <a:srgbClr val="227C9D"/>
                </a:solidFill>
                <a:latin typeface="DM Sans"/>
              </a:rPr>
              <a:t>Technical Infrastructure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514164" cy="8572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https://github.com/Vishwa-docs/IIT-Madras-Encryptcon</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2430263"/>
            <a:ext cx="12866041" cy="13303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INTRODUCTION</a:t>
            </a:r>
          </a:p>
        </p:txBody>
      </p:sp>
      <p:sp>
        <p:nvSpPr>
          <p:cNvPr name="TextBox 11" id="11"/>
          <p:cNvSpPr txBox="true"/>
          <p:nvPr/>
        </p:nvSpPr>
        <p:spPr>
          <a:xfrm rot="0">
            <a:off x="2485963" y="3932037"/>
            <a:ext cx="13316075" cy="523875"/>
          </a:xfrm>
          <a:prstGeom prst="rect">
            <a:avLst/>
          </a:prstGeom>
        </p:spPr>
        <p:txBody>
          <a:bodyPr anchor="t" rtlCol="false" tIns="0" lIns="0" bIns="0" rIns="0">
            <a:spAutoFit/>
          </a:bodyPr>
          <a:lstStyle/>
          <a:p>
            <a:pPr algn="ctr">
              <a:lnSpc>
                <a:spcPts val="4199"/>
              </a:lnSpc>
            </a:pPr>
            <a:r>
              <a:rPr lang="en-US" sz="3499">
                <a:solidFill>
                  <a:srgbClr val="545454"/>
                </a:solidFill>
                <a:latin typeface="DM Sans"/>
              </a:rPr>
              <a:t>PS3 - Behavioral Analytics for Security in Financial Transactions</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0" id="40"/>
          <p:cNvSpPr txBox="true"/>
          <p:nvPr/>
        </p:nvSpPr>
        <p:spPr>
          <a:xfrm rot="0">
            <a:off x="2331308" y="5008362"/>
            <a:ext cx="13347263" cy="3069590"/>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a:rPr>
              <a:t>In the realm of finance, security reigns supreme. Every transaction, every click, every exchange embodies trust, a delicate dance between convenience and confidence. Yet, within this digital crossroads, fraudsters lurk, weaving intricate webs of deceit to exploit vulnerabilities. How do we combat these invisible adversaries? By stepping beyond traditional safeguards and venturing into the arena of behavioral analytics.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13" id="13"/>
          <p:cNvSpPr txBox="true"/>
          <p:nvPr/>
        </p:nvSpPr>
        <p:spPr>
          <a:xfrm rot="0">
            <a:off x="3121973" y="2704447"/>
            <a:ext cx="12044053" cy="1291590"/>
          </a:xfrm>
          <a:prstGeom prst="rect">
            <a:avLst/>
          </a:prstGeom>
        </p:spPr>
        <p:txBody>
          <a:bodyPr anchor="t" rtlCol="false" tIns="0" lIns="0" bIns="0" rIns="0">
            <a:spAutoFit/>
          </a:bodyPr>
          <a:lstStyle/>
          <a:p>
            <a:pPr algn="ctr">
              <a:lnSpc>
                <a:spcPts val="9600"/>
              </a:lnSpc>
            </a:pPr>
            <a:r>
              <a:rPr lang="en-US" sz="9600">
                <a:solidFill>
                  <a:srgbClr val="FE6D73"/>
                </a:solidFill>
                <a:latin typeface="Kollektif Bold"/>
              </a:rPr>
              <a:t>$4.7 TRILLION!</a:t>
            </a:r>
          </a:p>
        </p:txBody>
      </p:sp>
      <p:grpSp>
        <p:nvGrpSpPr>
          <p:cNvPr name="Group 14" id="14"/>
          <p:cNvGrpSpPr/>
          <p:nvPr/>
        </p:nvGrpSpPr>
        <p:grpSpPr>
          <a:xfrm rot="-2700000">
            <a:off x="12754660" y="8077380"/>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20" id="20"/>
          <p:cNvSpPr txBox="true"/>
          <p:nvPr/>
        </p:nvSpPr>
        <p:spPr>
          <a:xfrm rot="0">
            <a:off x="1574947" y="4533298"/>
            <a:ext cx="15138106" cy="3600450"/>
          </a:xfrm>
          <a:prstGeom prst="rect">
            <a:avLst/>
          </a:prstGeom>
        </p:spPr>
        <p:txBody>
          <a:bodyPr anchor="t" rtlCol="false" tIns="0" lIns="0" bIns="0" rIns="0">
            <a:spAutoFit/>
          </a:bodyPr>
          <a:lstStyle/>
          <a:p>
            <a:pPr algn="ctr">
              <a:lnSpc>
                <a:spcPts val="4799"/>
              </a:lnSpc>
            </a:pPr>
            <a:r>
              <a:rPr lang="en-US" sz="3999">
                <a:solidFill>
                  <a:srgbClr val="545454"/>
                </a:solidFill>
                <a:latin typeface="DM Sans"/>
              </a:rPr>
              <a:t>5% of global corporate revenue, translating to a mind-boggling $4.7 trillion(According to a report by ACFE), is pocketed by fraudsters. Astonishingly, 93% of banking-related fraud happens online (According to the Financial Crime Report Q2 2021). This shows the pressing need for an improved Anomaly Detection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 id="3"/>
          <p:cNvSpPr/>
          <p:nvPr/>
        </p:nvSpPr>
        <p:spPr>
          <a:xfrm flipH="false" flipV="false" rot="0">
            <a:off x="-679712" y="1028700"/>
            <a:ext cx="19805135" cy="10475059"/>
          </a:xfrm>
          <a:custGeom>
            <a:avLst/>
            <a:gdLst/>
            <a:ahLst/>
            <a:cxnLst/>
            <a:rect r="r" b="b" t="t" l="l"/>
            <a:pathLst>
              <a:path h="10475059" w="19805135">
                <a:moveTo>
                  <a:pt x="0" y="0"/>
                </a:moveTo>
                <a:lnTo>
                  <a:pt x="19805135" y="0"/>
                </a:lnTo>
                <a:lnTo>
                  <a:pt x="19805135" y="10475059"/>
                </a:lnTo>
                <a:lnTo>
                  <a:pt x="0" y="10475059"/>
                </a:lnTo>
                <a:lnTo>
                  <a:pt x="0" y="0"/>
                </a:lnTo>
                <a:close/>
              </a:path>
            </a:pathLst>
          </a:custGeom>
          <a:blipFill>
            <a:blip r:embed="rId2"/>
            <a:stretch>
              <a:fillRect l="0" t="0" r="0" b="0"/>
            </a:stretch>
          </a:blipFill>
        </p:spPr>
      </p:sp>
      <p:sp>
        <p:nvSpPr>
          <p:cNvPr name="TextBox 4" id="4"/>
          <p:cNvSpPr txBox="true"/>
          <p:nvPr/>
        </p:nvSpPr>
        <p:spPr>
          <a:xfrm rot="0">
            <a:off x="5035326" y="711136"/>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FLOWCHART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3160461" y="5241779"/>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8323826" y="5241779"/>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V="true">
            <a:off x="13386742" y="5241779"/>
            <a:ext cx="1153653" cy="9625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5783157" y="5241779"/>
            <a:ext cx="1116262" cy="965328"/>
          </a:xfrm>
          <a:prstGeom prst="line">
            <a:avLst/>
          </a:prstGeom>
          <a:ln cap="flat" w="38100">
            <a:solidFill>
              <a:srgbClr val="A6A6A6"/>
            </a:solidFill>
            <a:prstDash val="solid"/>
            <a:headEnd type="none" len="sm" w="sm"/>
            <a:tailEnd type="none" len="sm" w="sm"/>
          </a:ln>
        </p:spPr>
      </p:sp>
      <p:sp>
        <p:nvSpPr>
          <p:cNvPr name="AutoShape 6" id="6"/>
          <p:cNvSpPr/>
          <p:nvPr/>
        </p:nvSpPr>
        <p:spPr>
          <a:xfrm flipH="true" flipV="true">
            <a:off x="10865123" y="5241779"/>
            <a:ext cx="1097212" cy="962528"/>
          </a:xfrm>
          <a:prstGeom prst="line">
            <a:avLst/>
          </a:prstGeom>
          <a:ln cap="flat" w="38100">
            <a:solidFill>
              <a:srgbClr val="A6A6A6"/>
            </a:solidFill>
            <a:prstDash val="solid"/>
            <a:headEnd type="none" len="sm" w="sm"/>
            <a:tailEnd type="none" len="sm" w="sm"/>
          </a:ln>
        </p:spPr>
      </p:sp>
      <p:grpSp>
        <p:nvGrpSpPr>
          <p:cNvPr name="Group 7" id="7"/>
          <p:cNvGrpSpPr/>
          <p:nvPr/>
        </p:nvGrpSpPr>
        <p:grpSpPr>
          <a:xfrm rot="0">
            <a:off x="1817900" y="5492103"/>
            <a:ext cx="1424407" cy="142440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4358750" y="4529575"/>
            <a:ext cx="1424407" cy="1424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3" id="13"/>
          <p:cNvGrpSpPr/>
          <p:nvPr/>
        </p:nvGrpSpPr>
        <p:grpSpPr>
          <a:xfrm rot="0">
            <a:off x="6899419" y="5494903"/>
            <a:ext cx="1424407" cy="142440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6" id="16"/>
          <p:cNvGrpSpPr/>
          <p:nvPr/>
        </p:nvGrpSpPr>
        <p:grpSpPr>
          <a:xfrm rot="0">
            <a:off x="9440716" y="4529575"/>
            <a:ext cx="1424407" cy="14244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9" id="19"/>
          <p:cNvGrpSpPr/>
          <p:nvPr/>
        </p:nvGrpSpPr>
        <p:grpSpPr>
          <a:xfrm rot="0">
            <a:off x="11962335" y="5492103"/>
            <a:ext cx="1424407" cy="14244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2" id="22"/>
          <p:cNvGrpSpPr/>
          <p:nvPr/>
        </p:nvGrpSpPr>
        <p:grpSpPr>
          <a:xfrm rot="0">
            <a:off x="14540395" y="4529575"/>
            <a:ext cx="1424407" cy="14244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5" id="25"/>
          <p:cNvGrpSpPr/>
          <p:nvPr/>
        </p:nvGrpSpPr>
        <p:grpSpPr>
          <a:xfrm rot="2700000">
            <a:off x="-2396474" y="-2921783"/>
            <a:ext cx="7415398" cy="3565095"/>
            <a:chOff x="0" y="0"/>
            <a:chExt cx="660400" cy="317500"/>
          </a:xfrm>
        </p:grpSpPr>
        <p:sp>
          <p:nvSpPr>
            <p:cNvPr name="Freeform 26" id="2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7" id="2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8" id="28"/>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9" id="29"/>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30" id="30"/>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31" id="31"/>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32" id="32"/>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33" id="33"/>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USER EXPERIENCE</a:t>
            </a:r>
          </a:p>
        </p:txBody>
      </p:sp>
      <p:sp>
        <p:nvSpPr>
          <p:cNvPr name="TextBox 35" id="35"/>
          <p:cNvSpPr txBox="true"/>
          <p:nvPr/>
        </p:nvSpPr>
        <p:spPr>
          <a:xfrm rot="0">
            <a:off x="1508942" y="7149994"/>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Mobile App</a:t>
            </a:r>
          </a:p>
        </p:txBody>
      </p:sp>
      <p:sp>
        <p:nvSpPr>
          <p:cNvPr name="TextBox 36" id="36"/>
          <p:cNvSpPr txBox="true"/>
          <p:nvPr/>
        </p:nvSpPr>
        <p:spPr>
          <a:xfrm rot="0">
            <a:off x="1817900"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1</a:t>
            </a:r>
          </a:p>
        </p:txBody>
      </p:sp>
      <p:sp>
        <p:nvSpPr>
          <p:cNvPr name="TextBox 37" id="37"/>
          <p:cNvSpPr txBox="true"/>
          <p:nvPr/>
        </p:nvSpPr>
        <p:spPr>
          <a:xfrm rot="0">
            <a:off x="769660" y="7601479"/>
            <a:ext cx="3520886" cy="952500"/>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Create a Mobile app with inbuilt Edge-based model to classify phishing emails</a:t>
            </a:r>
          </a:p>
        </p:txBody>
      </p:sp>
      <p:sp>
        <p:nvSpPr>
          <p:cNvPr name="TextBox 38" id="38"/>
          <p:cNvSpPr txBox="true"/>
          <p:nvPr/>
        </p:nvSpPr>
        <p:spPr>
          <a:xfrm rot="0">
            <a:off x="4367623"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2</a:t>
            </a:r>
          </a:p>
        </p:txBody>
      </p:sp>
      <p:sp>
        <p:nvSpPr>
          <p:cNvPr name="TextBox 39" id="39"/>
          <p:cNvSpPr txBox="true"/>
          <p:nvPr/>
        </p:nvSpPr>
        <p:spPr>
          <a:xfrm rot="0">
            <a:off x="6886962" y="5903985"/>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3</a:t>
            </a:r>
          </a:p>
        </p:txBody>
      </p:sp>
      <p:sp>
        <p:nvSpPr>
          <p:cNvPr name="TextBox 40" id="40"/>
          <p:cNvSpPr txBox="true"/>
          <p:nvPr/>
        </p:nvSpPr>
        <p:spPr>
          <a:xfrm rot="0">
            <a:off x="9453173" y="491281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4</a:t>
            </a:r>
          </a:p>
        </p:txBody>
      </p:sp>
      <p:sp>
        <p:nvSpPr>
          <p:cNvPr name="TextBox 41" id="41"/>
          <p:cNvSpPr txBox="true"/>
          <p:nvPr/>
        </p:nvSpPr>
        <p:spPr>
          <a:xfrm rot="0">
            <a:off x="11974898" y="5889664"/>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5</a:t>
            </a:r>
          </a:p>
        </p:txBody>
      </p:sp>
      <p:sp>
        <p:nvSpPr>
          <p:cNvPr name="TextBox 42" id="42"/>
          <p:cNvSpPr txBox="true"/>
          <p:nvPr/>
        </p:nvSpPr>
        <p:spPr>
          <a:xfrm rot="0">
            <a:off x="14540395" y="4927136"/>
            <a:ext cx="1424407" cy="524510"/>
          </a:xfrm>
          <a:prstGeom prst="rect">
            <a:avLst/>
          </a:prstGeom>
        </p:spPr>
        <p:txBody>
          <a:bodyPr anchor="t" rtlCol="false" tIns="0" lIns="0" bIns="0" rIns="0">
            <a:spAutoFit/>
          </a:bodyPr>
          <a:lstStyle/>
          <a:p>
            <a:pPr algn="ctr">
              <a:lnSpc>
                <a:spcPts val="4479"/>
              </a:lnSpc>
            </a:pPr>
            <a:r>
              <a:rPr lang="en-US" sz="2799" spc="338">
                <a:solidFill>
                  <a:srgbClr val="FFFFFF"/>
                </a:solidFill>
                <a:latin typeface="DM Sans Bold"/>
              </a:rPr>
              <a:t>6</a:t>
            </a:r>
          </a:p>
        </p:txBody>
      </p:sp>
      <p:sp>
        <p:nvSpPr>
          <p:cNvPr name="TextBox 43" id="43"/>
          <p:cNvSpPr txBox="true"/>
          <p:nvPr/>
        </p:nvSpPr>
        <p:spPr>
          <a:xfrm rot="0">
            <a:off x="3366076" y="3167500"/>
            <a:ext cx="3520886" cy="1266825"/>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The user gives an order for a transaction. We need to verify that the user is who he says he is. </a:t>
            </a:r>
          </a:p>
        </p:txBody>
      </p:sp>
      <p:sp>
        <p:nvSpPr>
          <p:cNvPr name="TextBox 44" id="44"/>
          <p:cNvSpPr txBox="true"/>
          <p:nvPr/>
        </p:nvSpPr>
        <p:spPr>
          <a:xfrm rot="0">
            <a:off x="6590461" y="7149994"/>
            <a:ext cx="2042322" cy="737235"/>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Fraud Prediction</a:t>
            </a:r>
          </a:p>
        </p:txBody>
      </p:sp>
      <p:sp>
        <p:nvSpPr>
          <p:cNvPr name="TextBox 45" id="45"/>
          <p:cNvSpPr txBox="true"/>
          <p:nvPr/>
        </p:nvSpPr>
        <p:spPr>
          <a:xfrm rot="0">
            <a:off x="5851180" y="7972954"/>
            <a:ext cx="3520886" cy="952500"/>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In case of any suspicious activity, we need to flag the transaction</a:t>
            </a:r>
          </a:p>
        </p:txBody>
      </p:sp>
      <p:sp>
        <p:nvSpPr>
          <p:cNvPr name="TextBox 46" id="46"/>
          <p:cNvSpPr txBox="true"/>
          <p:nvPr/>
        </p:nvSpPr>
        <p:spPr>
          <a:xfrm rot="0">
            <a:off x="9144216" y="2592190"/>
            <a:ext cx="2042322" cy="365760"/>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IP Tracking</a:t>
            </a:r>
          </a:p>
        </p:txBody>
      </p:sp>
      <p:sp>
        <p:nvSpPr>
          <p:cNvPr name="TextBox 47" id="47"/>
          <p:cNvSpPr txBox="true"/>
          <p:nvPr/>
        </p:nvSpPr>
        <p:spPr>
          <a:xfrm rot="0">
            <a:off x="8404934" y="3164684"/>
            <a:ext cx="3520886" cy="952500"/>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If the transaction is marked as fraudulent, then we need to mark their location</a:t>
            </a:r>
          </a:p>
        </p:txBody>
      </p:sp>
      <p:sp>
        <p:nvSpPr>
          <p:cNvPr name="TextBox 48" id="48"/>
          <p:cNvSpPr txBox="true"/>
          <p:nvPr/>
        </p:nvSpPr>
        <p:spPr>
          <a:xfrm rot="0">
            <a:off x="11653377" y="7149994"/>
            <a:ext cx="2042322" cy="737235"/>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Transaction History</a:t>
            </a:r>
          </a:p>
        </p:txBody>
      </p:sp>
      <p:sp>
        <p:nvSpPr>
          <p:cNvPr name="TextBox 49" id="49"/>
          <p:cNvSpPr txBox="true"/>
          <p:nvPr/>
        </p:nvSpPr>
        <p:spPr>
          <a:xfrm rot="0">
            <a:off x="10985781" y="7938584"/>
            <a:ext cx="3520886" cy="1266825"/>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If the user has a history of malicious tracking, then they need to be flagged. This is done using the score</a:t>
            </a:r>
          </a:p>
        </p:txBody>
      </p:sp>
      <p:sp>
        <p:nvSpPr>
          <p:cNvPr name="TextBox 50" id="50"/>
          <p:cNvSpPr txBox="true"/>
          <p:nvPr/>
        </p:nvSpPr>
        <p:spPr>
          <a:xfrm rot="0">
            <a:off x="14183244" y="2638039"/>
            <a:ext cx="2042322" cy="737235"/>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Network Analysis</a:t>
            </a:r>
          </a:p>
        </p:txBody>
      </p:sp>
      <p:sp>
        <p:nvSpPr>
          <p:cNvPr name="TextBox 51" id="51"/>
          <p:cNvSpPr txBox="true"/>
          <p:nvPr/>
        </p:nvSpPr>
        <p:spPr>
          <a:xfrm rot="0">
            <a:off x="13492156" y="3426530"/>
            <a:ext cx="3520886" cy="952500"/>
          </a:xfrm>
          <a:prstGeom prst="rect">
            <a:avLst/>
          </a:prstGeom>
        </p:spPr>
        <p:txBody>
          <a:bodyPr anchor="t" rtlCol="false" tIns="0" lIns="0" bIns="0" rIns="0">
            <a:spAutoFit/>
          </a:bodyPr>
          <a:lstStyle/>
          <a:p>
            <a:pPr algn="ctr">
              <a:lnSpc>
                <a:spcPts val="2519"/>
              </a:lnSpc>
            </a:pPr>
            <a:r>
              <a:rPr lang="en-US" sz="2099">
                <a:solidFill>
                  <a:srgbClr val="545454"/>
                </a:solidFill>
                <a:latin typeface="DM Sans"/>
              </a:rPr>
              <a:t>We use graph algorithms to analyse the relationships between these transactions</a:t>
            </a:r>
          </a:p>
        </p:txBody>
      </p:sp>
      <p:sp>
        <p:nvSpPr>
          <p:cNvPr name="TextBox 52" id="52"/>
          <p:cNvSpPr txBox="true"/>
          <p:nvPr/>
        </p:nvSpPr>
        <p:spPr>
          <a:xfrm rot="0">
            <a:off x="4049793" y="2406453"/>
            <a:ext cx="2042322" cy="737235"/>
          </a:xfrm>
          <a:prstGeom prst="rect">
            <a:avLst/>
          </a:prstGeom>
        </p:spPr>
        <p:txBody>
          <a:bodyPr anchor="t" rtlCol="false" tIns="0" lIns="0" bIns="0" rIns="0">
            <a:spAutoFit/>
          </a:bodyPr>
          <a:lstStyle/>
          <a:p>
            <a:pPr algn="ctr">
              <a:lnSpc>
                <a:spcPts val="2940"/>
              </a:lnSpc>
            </a:pPr>
            <a:r>
              <a:rPr lang="en-US" sz="2100" spc="67">
                <a:solidFill>
                  <a:srgbClr val="545454"/>
                </a:solidFill>
                <a:latin typeface="DM Sans Bold"/>
              </a:rPr>
              <a:t>Transaction Order</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LIST OF FEATURES</a:t>
            </a:r>
          </a:p>
        </p:txBody>
      </p:sp>
      <p:sp>
        <p:nvSpPr>
          <p:cNvPr name="TextBox 20" id="20"/>
          <p:cNvSpPr txBox="true"/>
          <p:nvPr/>
        </p:nvSpPr>
        <p:spPr>
          <a:xfrm rot="0">
            <a:off x="0" y="3502733"/>
            <a:ext cx="18288000" cy="5882260"/>
          </a:xfrm>
          <a:prstGeom prst="rect">
            <a:avLst/>
          </a:prstGeom>
        </p:spPr>
        <p:txBody>
          <a:bodyPr anchor="t" rtlCol="false" tIns="0" lIns="0" bIns="0" rIns="0">
            <a:spAutoFit/>
          </a:bodyPr>
          <a:lstStyle/>
          <a:p>
            <a:pPr marL="820448" indent="-410224" lvl="1">
              <a:lnSpc>
                <a:spcPts val="4218"/>
              </a:lnSpc>
              <a:spcBef>
                <a:spcPct val="0"/>
              </a:spcBef>
              <a:buFont typeface="Arial"/>
              <a:buChar char="•"/>
            </a:pPr>
            <a:r>
              <a:rPr lang="en-US" sz="3800">
                <a:solidFill>
                  <a:srgbClr val="227C9D"/>
                </a:solidFill>
                <a:latin typeface="DM Sans"/>
              </a:rPr>
              <a:t>Real-time Software:- Developing a user-friendly software for Behavioral Analytics.</a:t>
            </a:r>
          </a:p>
          <a:p>
            <a:pPr marL="820448" indent="-410224" lvl="1">
              <a:lnSpc>
                <a:spcPts val="4218"/>
              </a:lnSpc>
              <a:spcBef>
                <a:spcPct val="0"/>
              </a:spcBef>
              <a:buFont typeface="Arial"/>
              <a:buChar char="•"/>
            </a:pPr>
            <a:r>
              <a:rPr lang="en-US" sz="3800">
                <a:solidFill>
                  <a:srgbClr val="227C9D"/>
                </a:solidFill>
                <a:latin typeface="DM Sans"/>
              </a:rPr>
              <a:t>Real-time API:- Exposing the software as an API facilitating easy integration with various banking applications.</a:t>
            </a:r>
          </a:p>
          <a:p>
            <a:pPr marL="820448" indent="-410224" lvl="1">
              <a:lnSpc>
                <a:spcPts val="4218"/>
              </a:lnSpc>
              <a:spcBef>
                <a:spcPct val="0"/>
              </a:spcBef>
              <a:buFont typeface="Arial"/>
              <a:buChar char="•"/>
            </a:pPr>
            <a:r>
              <a:rPr lang="en-US" sz="3800">
                <a:solidFill>
                  <a:srgbClr val="227C9D"/>
                </a:solidFill>
                <a:latin typeface="DM Sans"/>
              </a:rPr>
              <a:t>Random Forest</a:t>
            </a:r>
            <a:r>
              <a:rPr lang="en-US" sz="3800">
                <a:solidFill>
                  <a:srgbClr val="227C9D"/>
                </a:solidFill>
                <a:latin typeface="DM Sans"/>
              </a:rPr>
              <a:t> ML Model:- Utilizes XG Boost for effective and real-time anomaly detection.</a:t>
            </a:r>
          </a:p>
          <a:p>
            <a:pPr marL="820448" indent="-410224" lvl="1">
              <a:lnSpc>
                <a:spcPts val="4218"/>
              </a:lnSpc>
              <a:spcBef>
                <a:spcPct val="0"/>
              </a:spcBef>
              <a:buFont typeface="Arial"/>
              <a:buChar char="•"/>
            </a:pPr>
            <a:r>
              <a:rPr lang="en-US" sz="3800">
                <a:solidFill>
                  <a:srgbClr val="227C9D"/>
                </a:solidFill>
                <a:latin typeface="DM Sans"/>
              </a:rPr>
              <a:t>Feature Enhancements:- IP Tracking: Tracks advanced details, including IP addresses.</a:t>
            </a:r>
          </a:p>
          <a:p>
            <a:pPr marL="820448" indent="-410224" lvl="1">
              <a:lnSpc>
                <a:spcPts val="4218"/>
              </a:lnSpc>
              <a:spcBef>
                <a:spcPct val="0"/>
              </a:spcBef>
              <a:buFont typeface="Arial"/>
              <a:buChar char="•"/>
            </a:pPr>
            <a:r>
              <a:rPr lang="en-US" sz="3800">
                <a:solidFill>
                  <a:srgbClr val="227C9D"/>
                </a:solidFill>
                <a:latin typeface="DM Sans"/>
              </a:rPr>
              <a:t>Phishing Detection- Used a Tensorflow based model to detect harmful phishing mails.</a:t>
            </a:r>
          </a:p>
          <a:p>
            <a:pPr>
              <a:lnSpc>
                <a:spcPts val="421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819173" y="2070620"/>
            <a:ext cx="3054077" cy="6259179"/>
          </a:xfrm>
          <a:custGeom>
            <a:avLst/>
            <a:gdLst/>
            <a:ahLst/>
            <a:cxnLst/>
            <a:rect r="r" b="b" t="t" l="l"/>
            <a:pathLst>
              <a:path h="6259179" w="3054077">
                <a:moveTo>
                  <a:pt x="0" y="0"/>
                </a:moveTo>
                <a:lnTo>
                  <a:pt x="3054077" y="0"/>
                </a:lnTo>
                <a:lnTo>
                  <a:pt x="3054077" y="6259178"/>
                </a:lnTo>
                <a:lnTo>
                  <a:pt x="0" y="6259178"/>
                </a:lnTo>
                <a:lnTo>
                  <a:pt x="0" y="0"/>
                </a:lnTo>
                <a:close/>
              </a:path>
            </a:pathLst>
          </a:custGeom>
          <a:blipFill>
            <a:blip r:embed="rId2"/>
            <a:stretch>
              <a:fillRect l="0" t="0" r="0" b="0"/>
            </a:stretch>
          </a:blipFill>
        </p:spPr>
      </p:sp>
      <p:sp>
        <p:nvSpPr>
          <p:cNvPr name="Freeform 20" id="20"/>
          <p:cNvSpPr/>
          <p:nvPr/>
        </p:nvSpPr>
        <p:spPr>
          <a:xfrm flipH="false" flipV="false" rot="0">
            <a:off x="7622172" y="1974467"/>
            <a:ext cx="3043656" cy="6255469"/>
          </a:xfrm>
          <a:custGeom>
            <a:avLst/>
            <a:gdLst/>
            <a:ahLst/>
            <a:cxnLst/>
            <a:rect r="r" b="b" t="t" l="l"/>
            <a:pathLst>
              <a:path h="6255469" w="3043656">
                <a:moveTo>
                  <a:pt x="0" y="0"/>
                </a:moveTo>
                <a:lnTo>
                  <a:pt x="3043656" y="0"/>
                </a:lnTo>
                <a:lnTo>
                  <a:pt x="3043656" y="6255469"/>
                </a:lnTo>
                <a:lnTo>
                  <a:pt x="0" y="6255469"/>
                </a:lnTo>
                <a:lnTo>
                  <a:pt x="0" y="0"/>
                </a:lnTo>
                <a:close/>
              </a:path>
            </a:pathLst>
          </a:custGeom>
          <a:blipFill>
            <a:blip r:embed="rId3"/>
            <a:stretch>
              <a:fillRect l="0" t="0" r="0" b="0"/>
            </a:stretch>
          </a:blipFill>
        </p:spPr>
      </p:sp>
      <p:sp>
        <p:nvSpPr>
          <p:cNvPr name="Freeform 21" id="21"/>
          <p:cNvSpPr/>
          <p:nvPr/>
        </p:nvSpPr>
        <p:spPr>
          <a:xfrm flipH="false" flipV="false" rot="0">
            <a:off x="13418553" y="2070620"/>
            <a:ext cx="3141645" cy="6266580"/>
          </a:xfrm>
          <a:custGeom>
            <a:avLst/>
            <a:gdLst/>
            <a:ahLst/>
            <a:cxnLst/>
            <a:rect r="r" b="b" t="t" l="l"/>
            <a:pathLst>
              <a:path h="6266580" w="3141645">
                <a:moveTo>
                  <a:pt x="0" y="0"/>
                </a:moveTo>
                <a:lnTo>
                  <a:pt x="3141645" y="0"/>
                </a:lnTo>
                <a:lnTo>
                  <a:pt x="3141645" y="6266579"/>
                </a:lnTo>
                <a:lnTo>
                  <a:pt x="0" y="6266579"/>
                </a:lnTo>
                <a:lnTo>
                  <a:pt x="0" y="0"/>
                </a:lnTo>
                <a:close/>
              </a:path>
            </a:pathLst>
          </a:custGeom>
          <a:blipFill>
            <a:blip r:embed="rId4"/>
            <a:stretch>
              <a:fillRect l="0" t="0" r="0" b="0"/>
            </a:stretch>
          </a:blipFill>
        </p:spPr>
      </p:sp>
      <p:sp>
        <p:nvSpPr>
          <p:cNvPr name="TextBox 22" id="22"/>
          <p:cNvSpPr txBox="true"/>
          <p:nvPr/>
        </p:nvSpPr>
        <p:spPr>
          <a:xfrm rot="0">
            <a:off x="5343984" y="711136"/>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SCREENSHOTS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692566" y="2070620"/>
            <a:ext cx="3176881" cy="6385062"/>
          </a:xfrm>
          <a:custGeom>
            <a:avLst/>
            <a:gdLst/>
            <a:ahLst/>
            <a:cxnLst/>
            <a:rect r="r" b="b" t="t" l="l"/>
            <a:pathLst>
              <a:path h="6385062" w="3176881">
                <a:moveTo>
                  <a:pt x="0" y="0"/>
                </a:moveTo>
                <a:lnTo>
                  <a:pt x="3176881" y="0"/>
                </a:lnTo>
                <a:lnTo>
                  <a:pt x="3176881" y="6385062"/>
                </a:lnTo>
                <a:lnTo>
                  <a:pt x="0" y="6385062"/>
                </a:lnTo>
                <a:lnTo>
                  <a:pt x="0" y="0"/>
                </a:lnTo>
                <a:close/>
              </a:path>
            </a:pathLst>
          </a:custGeom>
          <a:blipFill>
            <a:blip r:embed="rId2"/>
            <a:stretch>
              <a:fillRect l="0" t="0" r="0" b="0"/>
            </a:stretch>
          </a:blipFill>
        </p:spPr>
      </p:sp>
      <p:sp>
        <p:nvSpPr>
          <p:cNvPr name="Freeform 20" id="20"/>
          <p:cNvSpPr/>
          <p:nvPr/>
        </p:nvSpPr>
        <p:spPr>
          <a:xfrm flipH="false" flipV="false" rot="0">
            <a:off x="5774322" y="2070620"/>
            <a:ext cx="3111118" cy="6349871"/>
          </a:xfrm>
          <a:custGeom>
            <a:avLst/>
            <a:gdLst/>
            <a:ahLst/>
            <a:cxnLst/>
            <a:rect r="r" b="b" t="t" l="l"/>
            <a:pathLst>
              <a:path h="6349871" w="3111118">
                <a:moveTo>
                  <a:pt x="0" y="0"/>
                </a:moveTo>
                <a:lnTo>
                  <a:pt x="3111118" y="0"/>
                </a:lnTo>
                <a:lnTo>
                  <a:pt x="3111118" y="6349871"/>
                </a:lnTo>
                <a:lnTo>
                  <a:pt x="0" y="6349871"/>
                </a:lnTo>
                <a:lnTo>
                  <a:pt x="0" y="0"/>
                </a:lnTo>
                <a:close/>
              </a:path>
            </a:pathLst>
          </a:custGeom>
          <a:blipFill>
            <a:blip r:embed="rId3"/>
            <a:stretch>
              <a:fillRect l="0" t="0" r="0" b="0"/>
            </a:stretch>
          </a:blipFill>
        </p:spPr>
      </p:sp>
      <p:sp>
        <p:nvSpPr>
          <p:cNvPr name="Freeform 21" id="21"/>
          <p:cNvSpPr/>
          <p:nvPr/>
        </p:nvSpPr>
        <p:spPr>
          <a:xfrm flipH="false" flipV="false" rot="0">
            <a:off x="9634078" y="2070620"/>
            <a:ext cx="8242803" cy="6012397"/>
          </a:xfrm>
          <a:custGeom>
            <a:avLst/>
            <a:gdLst/>
            <a:ahLst/>
            <a:cxnLst/>
            <a:rect r="r" b="b" t="t" l="l"/>
            <a:pathLst>
              <a:path h="6012397" w="8242803">
                <a:moveTo>
                  <a:pt x="0" y="0"/>
                </a:moveTo>
                <a:lnTo>
                  <a:pt x="8242803" y="0"/>
                </a:lnTo>
                <a:lnTo>
                  <a:pt x="8242803" y="6012397"/>
                </a:lnTo>
                <a:lnTo>
                  <a:pt x="0" y="6012397"/>
                </a:lnTo>
                <a:lnTo>
                  <a:pt x="0" y="0"/>
                </a:lnTo>
                <a:close/>
              </a:path>
            </a:pathLst>
          </a:custGeom>
          <a:blipFill>
            <a:blip r:embed="rId4"/>
            <a:stretch>
              <a:fillRect l="0" t="0" r="0" b="0"/>
            </a:stretch>
          </a:blipFill>
        </p:spPr>
      </p:sp>
      <p:sp>
        <p:nvSpPr>
          <p:cNvPr name="TextBox 22" id="22"/>
          <p:cNvSpPr txBox="true"/>
          <p:nvPr/>
        </p:nvSpPr>
        <p:spPr>
          <a:xfrm rot="0">
            <a:off x="5343984" y="711136"/>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SCREENSHOTS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713625" y="1482482"/>
            <a:ext cx="8430375" cy="3983352"/>
          </a:xfrm>
          <a:custGeom>
            <a:avLst/>
            <a:gdLst/>
            <a:ahLst/>
            <a:cxnLst/>
            <a:rect r="r" b="b" t="t" l="l"/>
            <a:pathLst>
              <a:path h="3983352" w="8430375">
                <a:moveTo>
                  <a:pt x="0" y="0"/>
                </a:moveTo>
                <a:lnTo>
                  <a:pt x="8430375" y="0"/>
                </a:lnTo>
                <a:lnTo>
                  <a:pt x="8430375" y="3983353"/>
                </a:lnTo>
                <a:lnTo>
                  <a:pt x="0" y="3983353"/>
                </a:lnTo>
                <a:lnTo>
                  <a:pt x="0" y="0"/>
                </a:lnTo>
                <a:close/>
              </a:path>
            </a:pathLst>
          </a:custGeom>
          <a:blipFill>
            <a:blip r:embed="rId2"/>
            <a:stretch>
              <a:fillRect l="0" t="0" r="0" b="0"/>
            </a:stretch>
          </a:blipFill>
        </p:spPr>
      </p:sp>
      <p:sp>
        <p:nvSpPr>
          <p:cNvPr name="Freeform 20" id="20"/>
          <p:cNvSpPr/>
          <p:nvPr/>
        </p:nvSpPr>
        <p:spPr>
          <a:xfrm flipH="false" flipV="false" rot="0">
            <a:off x="8587882" y="5798269"/>
            <a:ext cx="9190348" cy="4342440"/>
          </a:xfrm>
          <a:custGeom>
            <a:avLst/>
            <a:gdLst/>
            <a:ahLst/>
            <a:cxnLst/>
            <a:rect r="r" b="b" t="t" l="l"/>
            <a:pathLst>
              <a:path h="4342440" w="9190348">
                <a:moveTo>
                  <a:pt x="0" y="0"/>
                </a:moveTo>
                <a:lnTo>
                  <a:pt x="9190348" y="0"/>
                </a:lnTo>
                <a:lnTo>
                  <a:pt x="9190348" y="4342439"/>
                </a:lnTo>
                <a:lnTo>
                  <a:pt x="0" y="4342439"/>
                </a:lnTo>
                <a:lnTo>
                  <a:pt x="0" y="0"/>
                </a:lnTo>
                <a:close/>
              </a:path>
            </a:pathLst>
          </a:custGeom>
          <a:blipFill>
            <a:blip r:embed="rId3"/>
            <a:stretch>
              <a:fillRect l="0" t="0" r="0" b="0"/>
            </a:stretch>
          </a:blipFill>
        </p:spPr>
      </p:sp>
      <p:sp>
        <p:nvSpPr>
          <p:cNvPr name="TextBox 21" id="21"/>
          <p:cNvSpPr txBox="true"/>
          <p:nvPr/>
        </p:nvSpPr>
        <p:spPr>
          <a:xfrm rot="0">
            <a:off x="5343984" y="711136"/>
            <a:ext cx="7600032" cy="739902"/>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SCREENSHOTS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DAF5AFm8QXc</dc:identifier>
  <dcterms:modified xsi:type="dcterms:W3CDTF">2011-08-01T06:04:30Z</dcterms:modified>
  <cp:revision>1</cp:revision>
  <dc:title>Colorful Modern Business Infographic Presentation</dc:title>
</cp:coreProperties>
</file>