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5" r:id="rId10"/>
    <p:sldId id="270" r:id="rId11"/>
    <p:sldId id="271"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660"/>
  </p:normalViewPr>
  <p:slideViewPr>
    <p:cSldViewPr>
      <p:cViewPr varScale="1">
        <p:scale>
          <a:sx n="75" d="100"/>
          <a:sy n="75" d="100"/>
        </p:scale>
        <p:origin x="917"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6484620" y="2821622"/>
            <a:ext cx="1859280" cy="1120820"/>
          </a:xfrm>
          <a:prstGeom prst="rect">
            <a:avLst/>
          </a:prstGeom>
        </p:spPr>
        <p:txBody>
          <a:bodyPr vert="horz" wrap="square" lIns="0" tIns="12700" rIns="0" bIns="0" rtlCol="0">
            <a:spAutoFit/>
          </a:bodyPr>
          <a:lstStyle/>
          <a:p>
            <a:pPr marL="12700">
              <a:lnSpc>
                <a:spcPct val="100000"/>
              </a:lnSpc>
              <a:spcBef>
                <a:spcPts val="100"/>
              </a:spcBef>
            </a:pPr>
            <a:r>
              <a:rPr lang="en-IN" sz="2400" b="1" dirty="0">
                <a:solidFill>
                  <a:srgbClr val="2D936B"/>
                </a:solidFill>
                <a:latin typeface="Trebuchet MS"/>
                <a:cs typeface="Trebuchet MS"/>
              </a:rPr>
              <a:t>Naan </a:t>
            </a:r>
            <a:r>
              <a:rPr lang="en-IN" sz="2400" b="1" dirty="0" err="1">
                <a:solidFill>
                  <a:srgbClr val="2D936B"/>
                </a:solidFill>
                <a:latin typeface="Trebuchet MS"/>
                <a:cs typeface="Trebuchet MS"/>
              </a:rPr>
              <a:t>Mudhalvan</a:t>
            </a:r>
            <a:r>
              <a:rPr lang="en-IN" sz="2400" b="1" dirty="0">
                <a:solidFill>
                  <a:srgbClr val="2D936B"/>
                </a:solidFill>
                <a:latin typeface="Trebuchet MS"/>
                <a:cs typeface="Trebuchet MS"/>
              </a:rPr>
              <a:t> Project</a:t>
            </a: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a:extLst>
              <a:ext uri="{FF2B5EF4-FFF2-40B4-BE49-F238E27FC236}">
                <a16:creationId xmlns:a16="http://schemas.microsoft.com/office/drawing/2014/main" id="{5C28F900-7094-7F70-9196-F18C6CA5BEFA}"/>
              </a:ext>
            </a:extLst>
          </p:cNvPr>
          <p:cNvSpPr txBox="1"/>
          <p:nvPr/>
        </p:nvSpPr>
        <p:spPr>
          <a:xfrm>
            <a:off x="6400800" y="2359957"/>
            <a:ext cx="1808508" cy="461665"/>
          </a:xfrm>
          <a:prstGeom prst="rect">
            <a:avLst/>
          </a:prstGeom>
          <a:noFill/>
        </p:spPr>
        <p:txBody>
          <a:bodyPr wrap="none" rtlCol="0">
            <a:spAutoFit/>
          </a:bodyPr>
          <a:lstStyle/>
          <a:p>
            <a:pPr algn="l"/>
            <a:r>
              <a:rPr lang="en-IN" sz="2400" dirty="0"/>
              <a:t>ADITHYA 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140961"/>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3" name="TextBox 12"/>
          <p:cNvSpPr txBox="1"/>
          <p:nvPr/>
        </p:nvSpPr>
        <p:spPr>
          <a:xfrm>
            <a:off x="849630" y="943340"/>
            <a:ext cx="3352800" cy="461665"/>
          </a:xfrm>
          <a:prstGeom prst="rect">
            <a:avLst/>
          </a:prstGeom>
          <a:noFill/>
        </p:spPr>
        <p:txBody>
          <a:bodyPr wrap="square" rtlCol="0">
            <a:spAutoFit/>
          </a:bodyPr>
          <a:lstStyle/>
          <a:p>
            <a:r>
              <a:rPr lang="en-GB" sz="2400" dirty="0">
                <a:solidFill>
                  <a:schemeClr val="tx2">
                    <a:lumMod val="60000"/>
                    <a:lumOff val="40000"/>
                  </a:schemeClr>
                </a:solidFill>
              </a:rPr>
              <a:t>Accuracy:</a:t>
            </a:r>
            <a:endParaRPr lang="en-IN" sz="2400" dirty="0">
              <a:solidFill>
                <a:schemeClr val="tx2">
                  <a:lumMod val="60000"/>
                  <a:lumOff val="40000"/>
                </a:schemeClr>
              </a:solidFill>
            </a:endParaRPr>
          </a:p>
        </p:txBody>
      </p:sp>
      <p:sp>
        <p:nvSpPr>
          <p:cNvPr id="12" name="Rounded Rectangle 11"/>
          <p:cNvSpPr/>
          <p:nvPr/>
        </p:nvSpPr>
        <p:spPr>
          <a:xfrm>
            <a:off x="3459481" y="3612036"/>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1405FB2C-C845-01E4-0E29-B273CCD4E0FC}"/>
              </a:ext>
            </a:extLst>
          </p:cNvPr>
          <p:cNvPicPr>
            <a:picLocks noChangeAspect="1"/>
          </p:cNvPicPr>
          <p:nvPr/>
        </p:nvPicPr>
        <p:blipFill>
          <a:blip r:embed="rId3"/>
          <a:stretch>
            <a:fillRect/>
          </a:stretch>
        </p:blipFill>
        <p:spPr>
          <a:xfrm>
            <a:off x="2526030" y="1695450"/>
            <a:ext cx="4503659" cy="3293535"/>
          </a:xfrm>
          <a:prstGeom prst="rect">
            <a:avLst/>
          </a:prstGeom>
        </p:spPr>
      </p:pic>
    </p:spTree>
    <p:extLst>
      <p:ext uri="{BB962C8B-B14F-4D97-AF65-F5344CB8AC3E}">
        <p14:creationId xmlns:p14="http://schemas.microsoft.com/office/powerpoint/2010/main" val="4162176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10" name="TextBox 9"/>
          <p:cNvSpPr txBox="1"/>
          <p:nvPr/>
        </p:nvSpPr>
        <p:spPr>
          <a:xfrm>
            <a:off x="2967037" y="2514600"/>
            <a:ext cx="6477000" cy="1200329"/>
          </a:xfrm>
          <a:prstGeom prst="rect">
            <a:avLst/>
          </a:prstGeom>
          <a:noFill/>
        </p:spPr>
        <p:txBody>
          <a:bodyPr wrap="square" rtlCol="0">
            <a:spAutoFit/>
          </a:bodyPr>
          <a:lstStyle/>
          <a:p>
            <a:r>
              <a:rPr lang="en-GB" sz="7200" b="1" dirty="0">
                <a:solidFill>
                  <a:schemeClr val="tx2">
                    <a:lumMod val="60000"/>
                    <a:lumOff val="40000"/>
                  </a:schemeClr>
                </a:solidFill>
                <a:effectLst>
                  <a:outerShdw blurRad="38100" dist="38100" dir="2700000" algn="tl">
                    <a:srgbClr val="000000">
                      <a:alpha val="43137"/>
                    </a:srgbClr>
                  </a:outerShdw>
                </a:effectLst>
              </a:rPr>
              <a:t>Thank You</a:t>
            </a:r>
            <a:endParaRPr lang="en-IN" sz="7200" b="1" dirty="0">
              <a:solidFill>
                <a:schemeClr val="tx2">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4365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1524000" y="2449819"/>
            <a:ext cx="8572500" cy="1200329"/>
          </a:xfrm>
          <a:prstGeom prst="rect">
            <a:avLst/>
          </a:prstGeom>
          <a:noFill/>
        </p:spPr>
        <p:txBody>
          <a:bodyPr wrap="square" rtlCol="0">
            <a:spAutoFit/>
          </a:bodyPr>
          <a:lstStyle/>
          <a:p>
            <a:r>
              <a:rPr lang="en-GB" sz="3600" dirty="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rPr>
              <a:t>FUEL EFFICIENCY PREDICTION USING FEEDFORWARD NEURAL NETWORK</a:t>
            </a:r>
            <a:endParaRPr lang="en-IN" sz="3600" dirty="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1676400" y="1507806"/>
            <a:ext cx="7926478" cy="3170099"/>
          </a:xfrm>
          <a:prstGeom prst="rect">
            <a:avLst/>
          </a:prstGeom>
          <a:noFill/>
        </p:spPr>
        <p:txBody>
          <a:bodyPr wrap="square" rtlCol="0">
            <a:spAutoFit/>
          </a:bodyPr>
          <a:lstStyle/>
          <a:p>
            <a:pPr marL="457200" indent="-457200">
              <a:buFont typeface="+mj-lt"/>
              <a:buAutoNum type="arabicPeriod"/>
            </a:pPr>
            <a:r>
              <a:rPr lang="en-US" sz="2000" cap="small" dirty="0">
                <a:latin typeface="+mn-lt"/>
              </a:rPr>
              <a:t>In this presentation, We'll start with an introduction to the project goals and dataset. Then, we'll delve into data preprocessing, where we clean, explore, and engineer features for our model. </a:t>
            </a:r>
          </a:p>
          <a:p>
            <a:pPr marL="457200" indent="-457200">
              <a:buFont typeface="+mj-lt"/>
              <a:buAutoNum type="arabicPeriod"/>
            </a:pPr>
            <a:r>
              <a:rPr lang="en-US" sz="2000" cap="small" dirty="0">
                <a:latin typeface="+mn-lt"/>
              </a:rPr>
              <a:t>Next, we'll discuss the development of our feed-forward neural network using a sequential model approach, covering architecture and parameter choices. Following that, we'll evaluate the model's performance, examining metrics and learning curves. </a:t>
            </a:r>
          </a:p>
          <a:p>
            <a:pPr marL="457200" indent="-457200">
              <a:buFont typeface="+mj-lt"/>
              <a:buAutoNum type="arabicPeriod"/>
            </a:pPr>
            <a:r>
              <a:rPr lang="en-US" sz="2000" cap="small" dirty="0">
                <a:latin typeface="+mn-lt"/>
              </a:rPr>
              <a:t>Then, we'll present results and analysis, including insights gained from the model's predictions. Finally, we'll discuss deployment options and future steps.</a:t>
            </a:r>
            <a:endParaRPr lang="en-IN" sz="2000" cap="small"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834072" y="1295539"/>
            <a:ext cx="7471728" cy="5324535"/>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solidFill>
                  <a:srgbClr val="0D0D0D"/>
                </a:solidFill>
                <a:effectLst/>
                <a:highlight>
                  <a:srgbClr val="FFFFFF"/>
                </a:highlight>
                <a:latin typeface="Söhne"/>
              </a:rPr>
              <a:t>The project aims to develop a robust predictive model for estimating vehicle fuel efficiency using a feed-forward neural network implemented in Python. With the automotive industry facing increasing pressure to optimize fuel consumption and reduce emissions, accurate predictions of fuel efficiency are essential. </a:t>
            </a:r>
          </a:p>
          <a:p>
            <a:pPr marL="342900" indent="-342900">
              <a:buFont typeface="Arial" panose="020B0604020202020204" pitchFamily="34" charset="0"/>
              <a:buChar char="•"/>
            </a:pPr>
            <a:r>
              <a:rPr lang="en-US" sz="2000" b="0" i="0" dirty="0">
                <a:solidFill>
                  <a:srgbClr val="0D0D0D"/>
                </a:solidFill>
                <a:effectLst/>
                <a:highlight>
                  <a:srgbClr val="FFFFFF"/>
                </a:highlight>
                <a:latin typeface="Söhne"/>
              </a:rPr>
              <a:t>Preprocessing dataset containing vehicle attributes such as engine displacement, horsepower, weight, and aerodynamic properties. Using a sequential model architecture, we build our predictive model, carefully selecting activation functions, optimizers, and loss functions. </a:t>
            </a:r>
          </a:p>
          <a:p>
            <a:pPr marL="342900" indent="-342900">
              <a:buFont typeface="Arial" panose="020B0604020202020204" pitchFamily="34" charset="0"/>
              <a:buChar char="•"/>
            </a:pPr>
            <a:r>
              <a:rPr lang="en-US" sz="2000" b="0" i="0" dirty="0">
                <a:solidFill>
                  <a:srgbClr val="0D0D0D"/>
                </a:solidFill>
                <a:effectLst/>
                <a:highlight>
                  <a:srgbClr val="FFFFFF"/>
                </a:highlight>
                <a:latin typeface="Söhne"/>
              </a:rPr>
              <a:t>Our model aims to provide stakeholders with valuable insights to inform decisions regarding vehicle design, fleet management, and energy-efficient technologies. Our project seeks to contribute to sustainable transportation practices by empowering stakeholders with a reliable tool for forecasting fuel efficiency and promoting environmental sustainability within the automotive sector.</a:t>
            </a:r>
            <a:endParaRPr lang="en-IN" sz="2400" cap="small"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81575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22" name="TextBox 21"/>
          <p:cNvSpPr txBox="1"/>
          <p:nvPr/>
        </p:nvSpPr>
        <p:spPr>
          <a:xfrm>
            <a:off x="618807" y="1780103"/>
            <a:ext cx="8794750" cy="4401205"/>
          </a:xfrm>
          <a:prstGeom prst="rect">
            <a:avLst/>
          </a:prstGeom>
          <a:noFill/>
        </p:spPr>
        <p:txBody>
          <a:bodyPr wrap="square" rtlCol="0">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sz="2000" b="0" i="0" dirty="0">
                <a:solidFill>
                  <a:srgbClr val="0D0D0D"/>
                </a:solidFill>
                <a:effectLst/>
                <a:highlight>
                  <a:srgbClr val="FFFFFF"/>
                </a:highlight>
                <a:latin typeface="Söhne"/>
              </a:rPr>
              <a:t>The project focuses on developing a predictive model using a feed-forward neural network to estimate vehicle fuel efficiency. This model is implemented in Python within a notebook environment.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sz="2000" b="0" i="0" dirty="0">
                <a:solidFill>
                  <a:srgbClr val="0D0D0D"/>
                </a:solidFill>
                <a:effectLst/>
                <a:highlight>
                  <a:srgbClr val="FFFFFF"/>
                </a:highlight>
                <a:latin typeface="Söhne"/>
              </a:rPr>
              <a:t>The primary goal is to address the pressing need within the automotive industry for accurate predictions of fuel efficiency, crucial for optimizing fuel consumption and reducing environmental impact. The project begins with preprocessing a dataset containing various vehicle attributes, including engine displacement, horsepower, weight.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sz="2000" b="0" i="0" dirty="0">
                <a:solidFill>
                  <a:srgbClr val="0D0D0D"/>
                </a:solidFill>
                <a:effectLst/>
                <a:highlight>
                  <a:srgbClr val="FFFFFF"/>
                </a:highlight>
                <a:latin typeface="Söhne"/>
              </a:rPr>
              <a:t>Evaluation metrics such as mean squared error and R-squared are utilized to assess the model's accuracy and generalization capabilities. The project aims to provide stakeholders with a valuable tool for making informed decisions regarding vehicle design, fleet management, and the adoption of energy-efficient technologies, thereby contributing to sustainable transportation practices and environmental sustainability within the automotive sector.</a:t>
            </a:r>
            <a:endParaRPr kumimoji="0" lang="en-US" sz="2000" b="0" i="0" u="none" strike="noStrike" cap="small" normalizeH="0" baseline="0" dirty="0">
              <a:ln>
                <a:noFill/>
              </a:ln>
              <a:solidFill>
                <a:schemeClr val="tx1"/>
              </a:solidFill>
              <a:effectLst/>
              <a:latin typeface="Arial" panose="020B0604020202020204" pitchFamily="34" charset="0"/>
            </a:endParaRPr>
          </a:p>
        </p:txBody>
      </p:sp>
      <p:sp>
        <p:nvSpPr>
          <p:cNvPr id="26" name="Rectangle 12"/>
          <p:cNvSpPr>
            <a:spLocks noChangeArrowheads="1"/>
          </p:cNvSpPr>
          <p:nvPr/>
        </p:nvSpPr>
        <p:spPr bwMode="auto">
          <a:xfrm>
            <a:off x="0" y="0"/>
            <a:ext cx="4051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228600"/>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1" name="TextBox 10"/>
          <p:cNvSpPr txBox="1"/>
          <p:nvPr/>
        </p:nvSpPr>
        <p:spPr>
          <a:xfrm>
            <a:off x="914400" y="1373719"/>
            <a:ext cx="8305800" cy="5355312"/>
          </a:xfrm>
          <a:prstGeom prst="rect">
            <a:avLst/>
          </a:prstGeom>
          <a:noFill/>
        </p:spPr>
        <p:txBody>
          <a:bodyPr wrap="square" rtlCol="0">
            <a:spAutoFit/>
          </a:bodyPr>
          <a:lstStyle/>
          <a:p>
            <a:pPr algn="l">
              <a:buFont typeface="+mj-lt"/>
              <a:buAutoNum type="arabicPeriod"/>
            </a:pPr>
            <a:r>
              <a:rPr lang="en-US" b="1" i="0" dirty="0">
                <a:solidFill>
                  <a:srgbClr val="0D0D0D"/>
                </a:solidFill>
                <a:effectLst/>
                <a:highlight>
                  <a:srgbClr val="FFFFFF"/>
                </a:highlight>
                <a:latin typeface="Söhne"/>
              </a:rPr>
              <a:t>Automobile Manufacturers</a:t>
            </a:r>
            <a:r>
              <a:rPr lang="en-US" b="0" i="0" dirty="0">
                <a:solidFill>
                  <a:srgbClr val="0D0D0D"/>
                </a:solidFill>
                <a:effectLst/>
                <a:highlight>
                  <a:srgbClr val="FFFFFF"/>
                </a:highlight>
                <a:latin typeface="Söhne"/>
              </a:rPr>
              <a:t>: Utilize the predictive model to optimize vehicle designs for improved fuel efficiency, thereby meeting regulatory standards and consumer demands.</a:t>
            </a:r>
          </a:p>
          <a:p>
            <a:pPr algn="l">
              <a:buFont typeface="+mj-lt"/>
              <a:buAutoNum type="arabicPeriod"/>
            </a:pP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Fleet Managers</a:t>
            </a:r>
            <a:r>
              <a:rPr lang="en-US" b="0" i="0" dirty="0">
                <a:solidFill>
                  <a:srgbClr val="0D0D0D"/>
                </a:solidFill>
                <a:effectLst/>
                <a:highlight>
                  <a:srgbClr val="FFFFFF"/>
                </a:highlight>
                <a:latin typeface="Söhne"/>
              </a:rPr>
              <a:t>: Employ the model to optimize route planning and vehicle utilization, reducing fuel costs and environmental impact across their fleets.</a:t>
            </a:r>
          </a:p>
          <a:p>
            <a:pPr algn="l">
              <a:buFont typeface="+mj-lt"/>
              <a:buAutoNum type="arabicPeriod"/>
            </a:pP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Policy Makers</a:t>
            </a:r>
            <a:r>
              <a:rPr lang="en-US" b="0" i="0" dirty="0">
                <a:solidFill>
                  <a:srgbClr val="0D0D0D"/>
                </a:solidFill>
                <a:effectLst/>
                <a:highlight>
                  <a:srgbClr val="FFFFFF"/>
                </a:highlight>
                <a:latin typeface="Söhne"/>
              </a:rPr>
              <a:t>: Leverage insights from the model to formulate and implement regulations aimed at reducing emissions and promoting the adoption of energy-efficient vehicles.</a:t>
            </a:r>
          </a:p>
          <a:p>
            <a:pPr algn="l">
              <a:buFont typeface="+mj-lt"/>
              <a:buAutoNum type="arabicPeriod"/>
            </a:pP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Consumers</a:t>
            </a:r>
            <a:r>
              <a:rPr lang="en-US" b="0" i="0" dirty="0">
                <a:solidFill>
                  <a:srgbClr val="0D0D0D"/>
                </a:solidFill>
                <a:effectLst/>
                <a:highlight>
                  <a:srgbClr val="FFFFFF"/>
                </a:highlight>
                <a:latin typeface="Söhne"/>
              </a:rPr>
              <a:t>: Benefit from the availability of more fuel-efficient vehicle options and accurate information for making informed purchasing decisions, leading to reduced fuel expenses and environmental footprint.</a:t>
            </a:r>
          </a:p>
          <a:p>
            <a:pPr algn="l">
              <a:buFont typeface="+mj-lt"/>
              <a:buAutoNum type="arabicPeriod"/>
            </a:pP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Environmental Agencies</a:t>
            </a:r>
            <a:r>
              <a:rPr lang="en-US" b="0" i="0" dirty="0">
                <a:solidFill>
                  <a:srgbClr val="0D0D0D"/>
                </a:solidFill>
                <a:effectLst/>
                <a:highlight>
                  <a:srgbClr val="FFFFFF"/>
                </a:highlight>
                <a:latin typeface="Söhne"/>
              </a:rPr>
              <a:t>: Utilize the model's predictions to monitor and assess the impact of transportation activities on air quality and greenhouse gas emissions, guiding policies for sustainable development.</a:t>
            </a:r>
          </a:p>
          <a:p>
            <a:pPr marL="342900" indent="-342900">
              <a:buFont typeface="+mj-lt"/>
              <a:buAutoNum type="arabicPeriod"/>
            </a:pPr>
            <a:endParaRPr lang="en-IN" cap="small"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833815"/>
            <a:ext cx="2057400" cy="302418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71221"/>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p:cNvSpPr txBox="1"/>
          <p:nvPr/>
        </p:nvSpPr>
        <p:spPr>
          <a:xfrm>
            <a:off x="2076450" y="1371600"/>
            <a:ext cx="7734300" cy="5632311"/>
          </a:xfrm>
          <a:prstGeom prst="rect">
            <a:avLst/>
          </a:prstGeom>
          <a:noFill/>
        </p:spPr>
        <p:txBody>
          <a:bodyPr wrap="square" rtlCol="0">
            <a:spAutoFit/>
          </a:bodyPr>
          <a:lstStyle/>
          <a:p>
            <a:pPr algn="l">
              <a:buFont typeface="+mj-lt"/>
              <a:buAutoNum type="arabicPeriod"/>
            </a:pPr>
            <a:r>
              <a:rPr lang="en-US" b="1" i="0" dirty="0">
                <a:solidFill>
                  <a:srgbClr val="0D0D0D"/>
                </a:solidFill>
                <a:effectLst/>
                <a:highlight>
                  <a:srgbClr val="FFFFFF"/>
                </a:highlight>
                <a:latin typeface="Söhne"/>
              </a:rPr>
              <a:t>Accurate Predictions</a:t>
            </a:r>
            <a:r>
              <a:rPr lang="en-US" b="0" i="0" dirty="0">
                <a:solidFill>
                  <a:srgbClr val="0D0D0D"/>
                </a:solidFill>
                <a:effectLst/>
                <a:highlight>
                  <a:srgbClr val="FFFFFF"/>
                </a:highlight>
                <a:latin typeface="Söhne"/>
              </a:rPr>
              <a:t>: The model provides precise estimations of vehicle fuel efficiency, enabling stakeholders to make informed decisions regarding vehicle design, fleet management, and energy-efficient technologies.</a:t>
            </a:r>
          </a:p>
          <a:p>
            <a:pPr algn="l">
              <a:buFont typeface="+mj-lt"/>
              <a:buAutoNum type="arabicPeriod"/>
            </a:pP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Cost Reduction</a:t>
            </a:r>
            <a:r>
              <a:rPr lang="en-US" b="0" i="0" dirty="0">
                <a:solidFill>
                  <a:srgbClr val="0D0D0D"/>
                </a:solidFill>
                <a:effectLst/>
                <a:highlight>
                  <a:srgbClr val="FFFFFF"/>
                </a:highlight>
                <a:latin typeface="Söhne"/>
              </a:rPr>
              <a:t>: By optimizing fuel consumption, the model helps automobile manufacturers and fleet managers reduce operational costs associated with fuel expenses, leading to increased profitability.</a:t>
            </a:r>
          </a:p>
          <a:p>
            <a:pPr algn="l">
              <a:buFont typeface="+mj-lt"/>
              <a:buAutoNum type="arabicPeriod"/>
            </a:pP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Environmental Impact</a:t>
            </a:r>
            <a:r>
              <a:rPr lang="en-US" b="0" i="0" dirty="0">
                <a:solidFill>
                  <a:srgbClr val="0D0D0D"/>
                </a:solidFill>
                <a:effectLst/>
                <a:highlight>
                  <a:srgbClr val="FFFFFF"/>
                </a:highlight>
                <a:latin typeface="Söhne"/>
              </a:rPr>
              <a:t>: The solution contributes to environmental sustainability by promoting the adoption of fuel-efficient vehicles and reducing greenhouse gas emissions associated with transportation activities.</a:t>
            </a:r>
          </a:p>
          <a:p>
            <a:pPr algn="l">
              <a:buFont typeface="+mj-lt"/>
              <a:buAutoNum type="arabicPeriod"/>
            </a:pP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Regulatory Compliance</a:t>
            </a:r>
            <a:r>
              <a:rPr lang="en-US" b="0" i="0" dirty="0">
                <a:solidFill>
                  <a:srgbClr val="0D0D0D"/>
                </a:solidFill>
                <a:effectLst/>
                <a:highlight>
                  <a:srgbClr val="FFFFFF"/>
                </a:highlight>
                <a:latin typeface="Söhne"/>
              </a:rPr>
              <a:t>: By assisting in meeting regulatory standards for emissions and fuel efficiency, the model helps automobile manufacturers adhere to industry regulations and avoid penalties.</a:t>
            </a:r>
          </a:p>
          <a:p>
            <a:pPr algn="l">
              <a:buFont typeface="+mj-lt"/>
              <a:buAutoNum type="arabicPeriod"/>
            </a:pP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Consumer Benefits</a:t>
            </a:r>
            <a:r>
              <a:rPr lang="en-US" b="0" i="0" dirty="0">
                <a:solidFill>
                  <a:srgbClr val="0D0D0D"/>
                </a:solidFill>
                <a:effectLst/>
                <a:highlight>
                  <a:srgbClr val="FFFFFF"/>
                </a:highlight>
                <a:latin typeface="Söhne"/>
              </a:rPr>
              <a:t>: Consumers benefit from access to more fuel-efficient vehicle options and accurate information for making informed purchasing decisions, leading to reduced fuel expenses and environmental footprint.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sz="1800" b="0" i="0" u="none" strike="noStrike" kern="200" cap="none" spc="40" normalizeH="0" dirty="0">
              <a:ln>
                <a:noFill/>
              </a:ln>
              <a:solidFill>
                <a:schemeClr val="tx1"/>
              </a:solidFill>
              <a:effectLst/>
              <a:latin typeface="Arial" panose="020B0604020202020204" pitchFamily="34" charset="0"/>
            </a:endParaRPr>
          </a:p>
        </p:txBody>
      </p:sp>
      <p:sp>
        <p:nvSpPr>
          <p:cNvPr id="13" name="Rectangle 2"/>
          <p:cNvSpPr>
            <a:spLocks noChangeArrowheads="1"/>
          </p:cNvSpPr>
          <p:nvPr/>
        </p:nvSpPr>
        <p:spPr bwMode="auto">
          <a:xfrm>
            <a:off x="0" y="0"/>
            <a:ext cx="4152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43840" y="89567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2133600" y="1786617"/>
            <a:ext cx="7543800" cy="3970318"/>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b="0" i="0" dirty="0">
                <a:solidFill>
                  <a:srgbClr val="0D0D0D"/>
                </a:solidFill>
                <a:effectLst/>
                <a:highlight>
                  <a:srgbClr val="FFFFFF"/>
                </a:highlight>
                <a:latin typeface="Söhne"/>
              </a:rPr>
              <a:t>The wow factor in the above solution lies in its ability to harness cutting-edge machine learning technology, specifically a feed-forward neural network, to accurately predict vehicle fuel efficiency.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b="0" i="0" dirty="0">
              <a:solidFill>
                <a:srgbClr val="0D0D0D"/>
              </a:solidFill>
              <a:effectLst/>
              <a:highlight>
                <a:srgbClr val="FFFFFF"/>
              </a:highlight>
              <a:latin typeface="Söhne"/>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b="0" i="0" dirty="0">
                <a:solidFill>
                  <a:srgbClr val="0D0D0D"/>
                </a:solidFill>
                <a:effectLst/>
                <a:highlight>
                  <a:srgbClr val="FFFFFF"/>
                </a:highlight>
                <a:latin typeface="Söhne"/>
              </a:rPr>
              <a:t>By leveraging advanced algorithms, the solution offers precise estimations that can revolutionize decision-making processes within the automotive industry and beyond. This predictive model has the potential to transform how automobile manufacturers design vehicles, how fleet managers optimize operations, and how policymakers shape regulations to promote environmental sustainability.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b="0" i="0" dirty="0">
              <a:solidFill>
                <a:srgbClr val="0D0D0D"/>
              </a:solidFill>
              <a:effectLst/>
              <a:highlight>
                <a:srgbClr val="FFFFFF"/>
              </a:highlight>
              <a:latin typeface="Söhne"/>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b="0" i="0" dirty="0">
                <a:solidFill>
                  <a:srgbClr val="0D0D0D"/>
                </a:solidFill>
                <a:effectLst/>
                <a:highlight>
                  <a:srgbClr val="FFFFFF"/>
                </a:highlight>
                <a:latin typeface="Söhne"/>
              </a:rPr>
              <a:t>Overall, the wow factor lies in the transformative power of technology to address pressing challenges and drive meaningful change in the transportation sector.</a:t>
            </a:r>
            <a:endParaRPr kumimoji="0" lang="en-US" sz="1800" b="0" i="0" u="none" kern="200" spc="40" normalizeH="0" dirty="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0" y="0"/>
            <a:ext cx="4337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pic>
        <p:nvPicPr>
          <p:cNvPr id="11" name="Picture 10">
            <a:extLst>
              <a:ext uri="{FF2B5EF4-FFF2-40B4-BE49-F238E27FC236}">
                <a16:creationId xmlns:a16="http://schemas.microsoft.com/office/drawing/2014/main" id="{FF1C98BE-6A44-63B2-EEEE-59346AA9CF82}"/>
              </a:ext>
            </a:extLst>
          </p:cNvPr>
          <p:cNvPicPr>
            <a:picLocks noChangeAspect="1"/>
          </p:cNvPicPr>
          <p:nvPr/>
        </p:nvPicPr>
        <p:blipFill>
          <a:blip r:embed="rId3"/>
          <a:stretch>
            <a:fillRect/>
          </a:stretch>
        </p:blipFill>
        <p:spPr>
          <a:xfrm>
            <a:off x="228601" y="1507806"/>
            <a:ext cx="4038600" cy="3341423"/>
          </a:xfrm>
          <a:prstGeom prst="rect">
            <a:avLst/>
          </a:prstGeom>
        </p:spPr>
      </p:pic>
      <p:pic>
        <p:nvPicPr>
          <p:cNvPr id="16" name="Picture 15">
            <a:extLst>
              <a:ext uri="{FF2B5EF4-FFF2-40B4-BE49-F238E27FC236}">
                <a16:creationId xmlns:a16="http://schemas.microsoft.com/office/drawing/2014/main" id="{8A86E63C-EC16-FD47-0315-94FFCD7CBC83}"/>
              </a:ext>
            </a:extLst>
          </p:cNvPr>
          <p:cNvPicPr>
            <a:picLocks noChangeAspect="1"/>
          </p:cNvPicPr>
          <p:nvPr/>
        </p:nvPicPr>
        <p:blipFill>
          <a:blip r:embed="rId4"/>
          <a:stretch>
            <a:fillRect/>
          </a:stretch>
        </p:blipFill>
        <p:spPr>
          <a:xfrm>
            <a:off x="4056868" y="1416234"/>
            <a:ext cx="5397329" cy="343299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TotalTime>
  <Words>829</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Bahnschrift Condensed</vt:lpstr>
      <vt:lpstr>Calibri</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RESULTS</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Suryaa D</dc:creator>
  <cp:lastModifiedBy>Adithya K</cp:lastModifiedBy>
  <cp:revision>14</cp:revision>
  <dcterms:created xsi:type="dcterms:W3CDTF">2024-04-03T16:02:42Z</dcterms:created>
  <dcterms:modified xsi:type="dcterms:W3CDTF">2024-04-23T18:45:05Z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