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Instrument Sans Medium"/>
      <p:regular r:id="rId17"/>
    </p:embeddedFont>
    <p:embeddedFont>
      <p:font typeface="Instrument Sans Medium"/>
      <p:regular r:id="rId18"/>
    </p:embeddedFont>
    <p:embeddedFont>
      <p:font typeface="Instrument Sans Medium"/>
      <p:regular r:id="rId19"/>
    </p:embeddedFont>
    <p:embeddedFont>
      <p:font typeface="Instrument Sans Medium"/>
      <p:regular r:id="rId20"/>
    </p:embeddedFont>
    <p:embeddedFont>
      <p:font typeface="Inter"/>
      <p:regular r:id="rId21"/>
    </p:embeddedFont>
    <p:embeddedFont>
      <p:font typeface="Inter"/>
      <p:regular r:id="rId22"/>
    </p:embeddedFont>
    <p:embeddedFont>
      <p:font typeface="Inter"/>
      <p:regular r:id="rId23"/>
    </p:embeddedFont>
    <p:embeddedFont>
      <p:font typeface="Inter"/>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drive/1EOfmzw9BhFX2Yy2x4WeFRryMV2FG6ug4?usp=sharing" TargetMode="External"/><Relationship Id="rId1" Type="http://schemas.openxmlformats.org/officeDocument/2006/relationships/image" Target="../media/image-10-1.png"/><Relationship Id="rId3" Type="http://schemas.openxmlformats.org/officeDocument/2006/relationships/slideLayout" Target="../slideLayouts/slideLayout1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0.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002631"/>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Mini Project - COVID data analysis</a:t>
            </a:r>
            <a:endParaRPr lang="en-US" sz="4450" dirty="0"/>
          </a:p>
        </p:txBody>
      </p:sp>
      <p:sp>
        <p:nvSpPr>
          <p:cNvPr id="4" name="Text 1"/>
          <p:cNvSpPr/>
          <p:nvPr/>
        </p:nvSpPr>
        <p:spPr>
          <a:xfrm>
            <a:off x="6280190" y="3760351"/>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This presentation will provide a comprehensive overview of several key machine learning algorithms. We will delve into the inner workings of each algorithm, exploring their strengths, weaknesses, and practical applications. Finally we look into the real-world applications of each algorithm</a:t>
            </a:r>
            <a:endParaRPr lang="en-US" sz="1750" dirty="0"/>
          </a:p>
        </p:txBody>
      </p:sp>
      <p:sp>
        <p:nvSpPr>
          <p:cNvPr id="5" name="Shape 2"/>
          <p:cNvSpPr/>
          <p:nvPr/>
        </p:nvSpPr>
        <p:spPr>
          <a:xfrm>
            <a:off x="6280190" y="5846921"/>
            <a:ext cx="362903" cy="362903"/>
          </a:xfrm>
          <a:prstGeom prst="roundRect">
            <a:avLst>
              <a:gd name="adj" fmla="val 25194296"/>
            </a:avLst>
          </a:prstGeom>
          <a:noFill/>
          <a:ln w="7620">
            <a:solidFill>
              <a:srgbClr val="3C3838"/>
            </a:solidFill>
            <a:prstDash val="solid"/>
          </a:ln>
        </p:spPr>
      </p:sp>
      <p:pic>
        <p:nvPicPr>
          <p:cNvPr id="6" name="Image 1" descr="preencoded.png">    </p:cNvPr>
          <p:cNvPicPr>
            <a:picLocks noChangeAspect="1"/>
          </p:cNvPicPr>
          <p:nvPr/>
        </p:nvPicPr>
        <p:blipFill>
          <a:blip r:embed="rId2"/>
          <a:stretch>
            <a:fillRect/>
          </a:stretch>
        </p:blipFill>
        <p:spPr>
          <a:xfrm>
            <a:off x="6287810" y="5854541"/>
            <a:ext cx="347663" cy="347663"/>
          </a:xfrm>
          <a:prstGeom prst="rect">
            <a:avLst/>
          </a:prstGeom>
        </p:spPr>
      </p:pic>
      <p:sp>
        <p:nvSpPr>
          <p:cNvPr id="7" name="Text 3"/>
          <p:cNvSpPr/>
          <p:nvPr/>
        </p:nvSpPr>
        <p:spPr>
          <a:xfrm>
            <a:off x="6756440" y="5830014"/>
            <a:ext cx="2092047" cy="396835"/>
          </a:xfrm>
          <a:prstGeom prst="rect">
            <a:avLst/>
          </a:prstGeom>
          <a:noFill/>
          <a:ln/>
        </p:spPr>
        <p:txBody>
          <a:bodyPr wrap="none" lIns="0" tIns="0" rIns="0" bIns="0" rtlCol="0" anchor="t"/>
          <a:lstStyle/>
          <a:p>
            <a:pPr algn="l" indent="0" marL="0">
              <a:lnSpc>
                <a:spcPts val="3100"/>
              </a:lnSpc>
              <a:buNone/>
            </a:pPr>
            <a:r>
              <a:rPr lang="en-US" sz="2200" b="1" dirty="0">
                <a:solidFill>
                  <a:srgbClr val="C7CDD6"/>
                </a:solidFill>
                <a:latin typeface="Inter Bold" pitchFamily="34" charset="0"/>
                <a:ea typeface="Inter Bold" pitchFamily="34" charset="-122"/>
                <a:cs typeface="Inter Bold" pitchFamily="34" charset="-120"/>
              </a:rPr>
              <a:t>by Adithya S.T.</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090380"/>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Link to Code</a:t>
            </a:r>
            <a:endParaRPr lang="en-US" sz="4450" dirty="0"/>
          </a:p>
        </p:txBody>
      </p:sp>
      <p:sp>
        <p:nvSpPr>
          <p:cNvPr id="3" name="Text 1"/>
          <p:cNvSpPr/>
          <p:nvPr/>
        </p:nvSpPr>
        <p:spPr>
          <a:xfrm>
            <a:off x="793790" y="3252787"/>
            <a:ext cx="13042821" cy="362903"/>
          </a:xfrm>
          <a:prstGeom prst="rect">
            <a:avLst/>
          </a:prstGeom>
          <a:noFill/>
          <a:ln/>
        </p:spPr>
        <p:txBody>
          <a:bodyPr wrap="none" lIns="0" tIns="0" rIns="0" bIns="0" rtlCol="0" anchor="t"/>
          <a:lstStyle/>
          <a:p>
            <a:pPr algn="l" indent="0" marL="0">
              <a:lnSpc>
                <a:spcPts val="2850"/>
              </a:lnSpc>
              <a:buNone/>
            </a:pPr>
            <a:endParaRPr lang="en-US" sz="1750" dirty="0"/>
          </a:p>
        </p:txBody>
      </p:sp>
      <p:pic>
        <p:nvPicPr>
          <p:cNvPr id="4" name="Image 0" descr="preencoded.png">
            <a:hlinkClick r:id="rId2" tooltip=""/>
          </p:cNvPr>
          <p:cNvPicPr>
            <a:picLocks noChangeAspect="1"/>
          </p:cNvPicPr>
          <p:nvPr/>
        </p:nvPicPr>
        <p:blipFill>
          <a:blip r:embed="rId1"/>
          <a:stretch>
            <a:fillRect/>
          </a:stretch>
        </p:blipFill>
        <p:spPr>
          <a:xfrm>
            <a:off x="793790" y="3870841"/>
            <a:ext cx="13042821" cy="2268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82122"/>
            <a:ext cx="12749093"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Linear Regression: Predicting Continuous Values</a:t>
            </a:r>
            <a:endParaRPr lang="en-US" sz="4450" dirty="0"/>
          </a:p>
        </p:txBody>
      </p:sp>
      <p:sp>
        <p:nvSpPr>
          <p:cNvPr id="3" name="Text 1"/>
          <p:cNvSpPr/>
          <p:nvPr/>
        </p:nvSpPr>
        <p:spPr>
          <a:xfrm>
            <a:off x="793790" y="1944529"/>
            <a:ext cx="13042821" cy="145161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Linear Regression is a foundational algorithm used for predicting continuous numerical values. It models the relationship between a dependent variable and one or more independent variables by fitting a linear equation to the observed data. The goal is to find the best-fitting line (or hyperplane in higher dimensions) that minimizes the difference between the predicted and actual values.</a:t>
            </a:r>
            <a:endParaRPr lang="en-US" sz="1750" dirty="0"/>
          </a:p>
        </p:txBody>
      </p:sp>
      <p:sp>
        <p:nvSpPr>
          <p:cNvPr id="4" name="Text 2"/>
          <p:cNvSpPr/>
          <p:nvPr/>
        </p:nvSpPr>
        <p:spPr>
          <a:xfrm>
            <a:off x="793790" y="3651290"/>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Simple linear regression involves one independent variable, while multiple linear regression involves several. The coefficients of the linear equation represent the impact of each independent variable on the dependent variable. Understanding the assumptions and limitations of linear regression is crucial for accurate predictions.</a:t>
            </a:r>
            <a:endParaRPr lang="en-US" sz="1750" dirty="0"/>
          </a:p>
        </p:txBody>
      </p:sp>
      <p:sp>
        <p:nvSpPr>
          <p:cNvPr id="5" name="Text 3"/>
          <p:cNvSpPr/>
          <p:nvPr/>
        </p:nvSpPr>
        <p:spPr>
          <a:xfrm>
            <a:off x="793790" y="4995148"/>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Linear Regression is simple to use and very interpretable, but does not work with non-linear data.</a:t>
            </a:r>
            <a:endParaRPr lang="en-US" sz="1750" dirty="0"/>
          </a:p>
        </p:txBody>
      </p:sp>
      <p:sp>
        <p:nvSpPr>
          <p:cNvPr id="6" name="Shape 4"/>
          <p:cNvSpPr/>
          <p:nvPr/>
        </p:nvSpPr>
        <p:spPr>
          <a:xfrm>
            <a:off x="793790" y="5868352"/>
            <a:ext cx="510302" cy="510302"/>
          </a:xfrm>
          <a:prstGeom prst="roundRect">
            <a:avLst>
              <a:gd name="adj" fmla="val 6667"/>
            </a:avLst>
          </a:prstGeom>
          <a:solidFill>
            <a:srgbClr val="434348"/>
          </a:solidFill>
          <a:ln/>
        </p:spPr>
      </p:sp>
      <p:sp>
        <p:nvSpPr>
          <p:cNvPr id="7" name="Text 5"/>
          <p:cNvSpPr/>
          <p:nvPr/>
        </p:nvSpPr>
        <p:spPr>
          <a:xfrm>
            <a:off x="878860" y="5910858"/>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1</a:t>
            </a:r>
            <a:endParaRPr lang="en-US" sz="2650" dirty="0"/>
          </a:p>
        </p:txBody>
      </p:sp>
      <p:sp>
        <p:nvSpPr>
          <p:cNvPr id="8" name="Text 6"/>
          <p:cNvSpPr/>
          <p:nvPr/>
        </p:nvSpPr>
        <p:spPr>
          <a:xfrm>
            <a:off x="1530906" y="5868352"/>
            <a:ext cx="3250287"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Simple and Interpretable</a:t>
            </a:r>
            <a:endParaRPr lang="en-US" sz="2200" dirty="0"/>
          </a:p>
        </p:txBody>
      </p:sp>
      <p:sp>
        <p:nvSpPr>
          <p:cNvPr id="9" name="Text 7"/>
          <p:cNvSpPr/>
          <p:nvPr/>
        </p:nvSpPr>
        <p:spPr>
          <a:xfrm>
            <a:off x="1530906" y="6358771"/>
            <a:ext cx="3459242"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Easy to understand and implement, making it a great starting point.</a:t>
            </a:r>
            <a:endParaRPr lang="en-US" sz="1750" dirty="0"/>
          </a:p>
        </p:txBody>
      </p:sp>
      <p:sp>
        <p:nvSpPr>
          <p:cNvPr id="10" name="Shape 8"/>
          <p:cNvSpPr/>
          <p:nvPr/>
        </p:nvSpPr>
        <p:spPr>
          <a:xfrm>
            <a:off x="5216962" y="5868352"/>
            <a:ext cx="510302" cy="510302"/>
          </a:xfrm>
          <a:prstGeom prst="roundRect">
            <a:avLst>
              <a:gd name="adj" fmla="val 6667"/>
            </a:avLst>
          </a:prstGeom>
          <a:solidFill>
            <a:srgbClr val="434348"/>
          </a:solidFill>
          <a:ln/>
        </p:spPr>
      </p:sp>
      <p:sp>
        <p:nvSpPr>
          <p:cNvPr id="11" name="Text 9"/>
          <p:cNvSpPr/>
          <p:nvPr/>
        </p:nvSpPr>
        <p:spPr>
          <a:xfrm>
            <a:off x="5302032" y="5910858"/>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2</a:t>
            </a:r>
            <a:endParaRPr lang="en-US" sz="2650" dirty="0"/>
          </a:p>
        </p:txBody>
      </p:sp>
      <p:sp>
        <p:nvSpPr>
          <p:cNvPr id="12" name="Text 10"/>
          <p:cNvSpPr/>
          <p:nvPr/>
        </p:nvSpPr>
        <p:spPr>
          <a:xfrm>
            <a:off x="5954078" y="5868352"/>
            <a:ext cx="309812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Continuous Predictions</a:t>
            </a:r>
            <a:endParaRPr lang="en-US" sz="2200" dirty="0"/>
          </a:p>
        </p:txBody>
      </p:sp>
      <p:sp>
        <p:nvSpPr>
          <p:cNvPr id="13" name="Text 11"/>
          <p:cNvSpPr/>
          <p:nvPr/>
        </p:nvSpPr>
        <p:spPr>
          <a:xfrm>
            <a:off x="5954078" y="6358771"/>
            <a:ext cx="3459242"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Ideal for predicting numerical values like sales or temperature.</a:t>
            </a:r>
            <a:endParaRPr lang="en-US" sz="1750" dirty="0"/>
          </a:p>
        </p:txBody>
      </p:sp>
      <p:sp>
        <p:nvSpPr>
          <p:cNvPr id="14" name="Shape 12"/>
          <p:cNvSpPr/>
          <p:nvPr/>
        </p:nvSpPr>
        <p:spPr>
          <a:xfrm>
            <a:off x="9640133" y="5868352"/>
            <a:ext cx="510302" cy="510302"/>
          </a:xfrm>
          <a:prstGeom prst="roundRect">
            <a:avLst>
              <a:gd name="adj" fmla="val 6667"/>
            </a:avLst>
          </a:prstGeom>
          <a:solidFill>
            <a:srgbClr val="434348"/>
          </a:solidFill>
          <a:ln/>
        </p:spPr>
      </p:sp>
      <p:sp>
        <p:nvSpPr>
          <p:cNvPr id="15" name="Text 13"/>
          <p:cNvSpPr/>
          <p:nvPr/>
        </p:nvSpPr>
        <p:spPr>
          <a:xfrm>
            <a:off x="9725204" y="5910858"/>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3</a:t>
            </a:r>
            <a:endParaRPr lang="en-US" sz="2650" dirty="0"/>
          </a:p>
        </p:txBody>
      </p:sp>
      <p:sp>
        <p:nvSpPr>
          <p:cNvPr id="16" name="Text 14"/>
          <p:cNvSpPr/>
          <p:nvPr/>
        </p:nvSpPr>
        <p:spPr>
          <a:xfrm>
            <a:off x="10377249" y="5868352"/>
            <a:ext cx="293179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Relationship Modeling</a:t>
            </a:r>
            <a:endParaRPr lang="en-US" sz="2200" dirty="0"/>
          </a:p>
        </p:txBody>
      </p:sp>
      <p:sp>
        <p:nvSpPr>
          <p:cNvPr id="17" name="Text 15"/>
          <p:cNvSpPr/>
          <p:nvPr/>
        </p:nvSpPr>
        <p:spPr>
          <a:xfrm>
            <a:off x="10377249" y="6358771"/>
            <a:ext cx="3459242"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Reveals the correlation between variables with coefficients.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657344"/>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Logistic Regression: Predicting Categorical Outcomes</a:t>
            </a:r>
            <a:endParaRPr lang="en-US" sz="4450" dirty="0"/>
          </a:p>
        </p:txBody>
      </p:sp>
      <p:sp>
        <p:nvSpPr>
          <p:cNvPr id="3" name="Text 1"/>
          <p:cNvSpPr/>
          <p:nvPr/>
        </p:nvSpPr>
        <p:spPr>
          <a:xfrm>
            <a:off x="793790" y="2528530"/>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Logistic Regression is a powerful algorithm used for binary classification problems. Unlike linear regression, it predicts the probability of a binary outcome (0 or 1) based on a set of independent variables. The logistic function, also known as the sigmoid function, transforms the linear combination of variables into a probability value between 0 and 1.</a:t>
            </a:r>
            <a:endParaRPr lang="en-US" sz="1750" dirty="0"/>
          </a:p>
        </p:txBody>
      </p:sp>
      <p:sp>
        <p:nvSpPr>
          <p:cNvPr id="4" name="Text 2"/>
          <p:cNvSpPr/>
          <p:nvPr/>
        </p:nvSpPr>
        <p:spPr>
          <a:xfrm>
            <a:off x="793790" y="3872389"/>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The threshold for classification is commonly set at 0.5, where values above this threshold are classified as 1 and values below are classified as 0. Logistic regression can also be extended to multiclass classification problems using techniques like one-vs-rest or softmax regression.</a:t>
            </a:r>
            <a:endParaRPr lang="en-US" sz="1750" dirty="0"/>
          </a:p>
        </p:txBody>
      </p:sp>
      <p:sp>
        <p:nvSpPr>
          <p:cNvPr id="5" name="Text 3"/>
          <p:cNvSpPr/>
          <p:nvPr/>
        </p:nvSpPr>
        <p:spPr>
          <a:xfrm>
            <a:off x="793790" y="5216247"/>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Logistic regression is often used for fraud detection, medical diagnosis, and customer churn prediction.</a:t>
            </a:r>
            <a:endParaRPr lang="en-US" sz="1750" dirty="0"/>
          </a:p>
        </p:txBody>
      </p:sp>
      <p:sp>
        <p:nvSpPr>
          <p:cNvPr id="6" name="Text 4"/>
          <p:cNvSpPr/>
          <p:nvPr/>
        </p:nvSpPr>
        <p:spPr>
          <a:xfrm>
            <a:off x="793790" y="606111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Binary Classification</a:t>
            </a:r>
            <a:endParaRPr lang="en-US" sz="2200" dirty="0"/>
          </a:p>
        </p:txBody>
      </p:sp>
      <p:sp>
        <p:nvSpPr>
          <p:cNvPr id="7" name="Text 5"/>
          <p:cNvSpPr/>
          <p:nvPr/>
        </p:nvSpPr>
        <p:spPr>
          <a:xfrm>
            <a:off x="793790" y="6642259"/>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Perfect for predicting outcomes with two categories, such as yes/no.</a:t>
            </a:r>
            <a:endParaRPr lang="en-US" sz="1750" dirty="0"/>
          </a:p>
        </p:txBody>
      </p:sp>
      <p:sp>
        <p:nvSpPr>
          <p:cNvPr id="8" name="Text 6"/>
          <p:cNvSpPr/>
          <p:nvPr/>
        </p:nvSpPr>
        <p:spPr>
          <a:xfrm>
            <a:off x="5332928" y="6061115"/>
            <a:ext cx="2864406"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Probability Prediction</a:t>
            </a:r>
            <a:endParaRPr lang="en-US" sz="2200" dirty="0"/>
          </a:p>
        </p:txBody>
      </p:sp>
      <p:sp>
        <p:nvSpPr>
          <p:cNvPr id="9" name="Text 7"/>
          <p:cNvSpPr/>
          <p:nvPr/>
        </p:nvSpPr>
        <p:spPr>
          <a:xfrm>
            <a:off x="5332928" y="6642259"/>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Provides the likelihood of belonging to a specific class.</a:t>
            </a:r>
            <a:endParaRPr lang="en-US" sz="1750" dirty="0"/>
          </a:p>
        </p:txBody>
      </p:sp>
      <p:sp>
        <p:nvSpPr>
          <p:cNvPr id="10" name="Text 8"/>
          <p:cNvSpPr/>
          <p:nvPr/>
        </p:nvSpPr>
        <p:spPr>
          <a:xfrm>
            <a:off x="9872067" y="606111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Widely Applicable</a:t>
            </a:r>
            <a:endParaRPr lang="en-US" sz="2200" dirty="0"/>
          </a:p>
        </p:txBody>
      </p:sp>
      <p:sp>
        <p:nvSpPr>
          <p:cNvPr id="11" name="Text 9"/>
          <p:cNvSpPr/>
          <p:nvPr/>
        </p:nvSpPr>
        <p:spPr>
          <a:xfrm>
            <a:off x="9872067" y="6642259"/>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Used across various industries, including healthcare and finance.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16875" y="563166"/>
            <a:ext cx="13196649" cy="1280160"/>
          </a:xfrm>
          <a:prstGeom prst="rect">
            <a:avLst/>
          </a:prstGeom>
          <a:noFill/>
          <a:ln/>
        </p:spPr>
        <p:txBody>
          <a:bodyPr wrap="square" lIns="0" tIns="0" rIns="0" bIns="0" rtlCol="0" anchor="t"/>
          <a:lstStyle/>
          <a:p>
            <a:pPr algn="l" indent="0" marL="0">
              <a:lnSpc>
                <a:spcPts val="5000"/>
              </a:lnSpc>
              <a:buNone/>
            </a:pPr>
            <a:r>
              <a:rPr lang="en-US" sz="4000" dirty="0">
                <a:solidFill>
                  <a:srgbClr val="EFD5FA"/>
                </a:solidFill>
                <a:latin typeface="Instrument Sans Medium" pitchFamily="34" charset="0"/>
                <a:ea typeface="Instrument Sans Medium" pitchFamily="34" charset="-122"/>
                <a:cs typeface="Instrument Sans Medium" pitchFamily="34" charset="-120"/>
              </a:rPr>
              <a:t>Support Vector Machines (SVM): Finding Optimal Boundaries</a:t>
            </a:r>
            <a:endParaRPr lang="en-US" sz="4000" dirty="0"/>
          </a:p>
        </p:txBody>
      </p:sp>
      <p:sp>
        <p:nvSpPr>
          <p:cNvPr id="3" name="Text 1"/>
          <p:cNvSpPr/>
          <p:nvPr/>
        </p:nvSpPr>
        <p:spPr>
          <a:xfrm>
            <a:off x="716875" y="2252901"/>
            <a:ext cx="13196649" cy="982980"/>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Support Vector Machines (SVM) are versatile algorithms used for both classification and regression tasks. SVM aims to find the optimal hyperplane that separates data points into different classes with the maximum margin. The margin is the distance between the hyperplane and the nearest data points from each class, known as support vectors.</a:t>
            </a:r>
            <a:endParaRPr lang="en-US" sz="1600" dirty="0"/>
          </a:p>
        </p:txBody>
      </p:sp>
      <p:sp>
        <p:nvSpPr>
          <p:cNvPr id="4" name="Text 2"/>
          <p:cNvSpPr/>
          <p:nvPr/>
        </p:nvSpPr>
        <p:spPr>
          <a:xfrm>
            <a:off x="716875" y="3466267"/>
            <a:ext cx="13196649" cy="982980"/>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SVM can handle both linear and non-linear data by using kernel functions. Kernel functions map the original data into a higher-dimensional space where it becomes linearly separable. Common kernel functions include linear, polynomial, and radial basis function (RBF) kernels.</a:t>
            </a:r>
            <a:endParaRPr lang="en-US" sz="1600" dirty="0"/>
          </a:p>
        </p:txBody>
      </p:sp>
      <p:sp>
        <p:nvSpPr>
          <p:cNvPr id="5" name="Text 3"/>
          <p:cNvSpPr/>
          <p:nvPr/>
        </p:nvSpPr>
        <p:spPr>
          <a:xfrm>
            <a:off x="716875" y="4679633"/>
            <a:ext cx="13196649" cy="327660"/>
          </a:xfrm>
          <a:prstGeom prst="rect">
            <a:avLst/>
          </a:prstGeom>
          <a:noFill/>
          <a:ln/>
        </p:spPr>
        <p:txBody>
          <a:bodyPr wrap="non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SVMs are effective in high-dimensional spaces and are relatively memory efficient.</a:t>
            </a:r>
            <a:endParaRPr lang="en-US" sz="1600" dirty="0"/>
          </a:p>
        </p:txBody>
      </p:sp>
      <p:pic>
        <p:nvPicPr>
          <p:cNvPr id="6" name="Image 0" descr="preencoded.png">    </p:cNvPr>
          <p:cNvPicPr>
            <a:picLocks noChangeAspect="1"/>
          </p:cNvPicPr>
          <p:nvPr/>
        </p:nvPicPr>
        <p:blipFill>
          <a:blip r:embed="rId1"/>
          <a:stretch>
            <a:fillRect/>
          </a:stretch>
        </p:blipFill>
        <p:spPr>
          <a:xfrm>
            <a:off x="716875" y="5237678"/>
            <a:ext cx="4398883" cy="819269"/>
          </a:xfrm>
          <a:prstGeom prst="rect">
            <a:avLst/>
          </a:prstGeom>
        </p:spPr>
      </p:pic>
      <p:sp>
        <p:nvSpPr>
          <p:cNvPr id="7" name="Text 4"/>
          <p:cNvSpPr/>
          <p:nvPr/>
        </p:nvSpPr>
        <p:spPr>
          <a:xfrm>
            <a:off x="921663" y="6364129"/>
            <a:ext cx="2560320" cy="319921"/>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Optimal Separation</a:t>
            </a:r>
            <a:endParaRPr lang="en-US" sz="2000" dirty="0"/>
          </a:p>
        </p:txBody>
      </p:sp>
      <p:sp>
        <p:nvSpPr>
          <p:cNvPr id="8" name="Text 5"/>
          <p:cNvSpPr/>
          <p:nvPr/>
        </p:nvSpPr>
        <p:spPr>
          <a:xfrm>
            <a:off x="921663" y="6806922"/>
            <a:ext cx="3989308" cy="655320"/>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Aims to find the best boundary that separates data into classes.</a:t>
            </a:r>
            <a:endParaRPr lang="en-US" sz="1600" dirty="0"/>
          </a:p>
        </p:txBody>
      </p:sp>
      <p:pic>
        <p:nvPicPr>
          <p:cNvPr id="9" name="Image 1" descr="preencoded.png">    </p:cNvPr>
          <p:cNvPicPr>
            <a:picLocks noChangeAspect="1"/>
          </p:cNvPicPr>
          <p:nvPr/>
        </p:nvPicPr>
        <p:blipFill>
          <a:blip r:embed="rId2"/>
          <a:stretch>
            <a:fillRect/>
          </a:stretch>
        </p:blipFill>
        <p:spPr>
          <a:xfrm>
            <a:off x="5115758" y="5237678"/>
            <a:ext cx="4398883" cy="819269"/>
          </a:xfrm>
          <a:prstGeom prst="rect">
            <a:avLst/>
          </a:prstGeom>
        </p:spPr>
      </p:pic>
      <p:sp>
        <p:nvSpPr>
          <p:cNvPr id="10" name="Text 6"/>
          <p:cNvSpPr/>
          <p:nvPr/>
        </p:nvSpPr>
        <p:spPr>
          <a:xfrm>
            <a:off x="5320546" y="6364129"/>
            <a:ext cx="2560320" cy="319921"/>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Kernel Functions</a:t>
            </a:r>
            <a:endParaRPr lang="en-US" sz="2000" dirty="0"/>
          </a:p>
        </p:txBody>
      </p:sp>
      <p:sp>
        <p:nvSpPr>
          <p:cNvPr id="11" name="Text 7"/>
          <p:cNvSpPr/>
          <p:nvPr/>
        </p:nvSpPr>
        <p:spPr>
          <a:xfrm>
            <a:off x="5320546" y="6806922"/>
            <a:ext cx="3989308" cy="655320"/>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Handles non-linear data by mapping it to higher dimensions.</a:t>
            </a:r>
            <a:endParaRPr lang="en-US" sz="1600" dirty="0"/>
          </a:p>
        </p:txBody>
      </p:sp>
      <p:pic>
        <p:nvPicPr>
          <p:cNvPr id="12" name="Image 2" descr="preencoded.png">    </p:cNvPr>
          <p:cNvPicPr>
            <a:picLocks noChangeAspect="1"/>
          </p:cNvPicPr>
          <p:nvPr/>
        </p:nvPicPr>
        <p:blipFill>
          <a:blip r:embed="rId3"/>
          <a:stretch>
            <a:fillRect/>
          </a:stretch>
        </p:blipFill>
        <p:spPr>
          <a:xfrm>
            <a:off x="9514642" y="5237678"/>
            <a:ext cx="4398883" cy="819269"/>
          </a:xfrm>
          <a:prstGeom prst="rect">
            <a:avLst/>
          </a:prstGeom>
        </p:spPr>
      </p:pic>
      <p:sp>
        <p:nvSpPr>
          <p:cNvPr id="13" name="Text 8"/>
          <p:cNvSpPr/>
          <p:nvPr/>
        </p:nvSpPr>
        <p:spPr>
          <a:xfrm>
            <a:off x="9719429" y="6364129"/>
            <a:ext cx="2560320" cy="319921"/>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High Accuracy</a:t>
            </a:r>
            <a:endParaRPr lang="en-US" sz="2000" dirty="0"/>
          </a:p>
        </p:txBody>
      </p:sp>
      <p:sp>
        <p:nvSpPr>
          <p:cNvPr id="14" name="Text 9"/>
          <p:cNvSpPr/>
          <p:nvPr/>
        </p:nvSpPr>
        <p:spPr>
          <a:xfrm>
            <a:off x="9719429" y="6806922"/>
            <a:ext cx="3989308" cy="655320"/>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Effective in high-dimensional spaces with good generalization.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96860" y="468987"/>
            <a:ext cx="10274260" cy="532924"/>
          </a:xfrm>
          <a:prstGeom prst="rect">
            <a:avLst/>
          </a:prstGeom>
          <a:noFill/>
          <a:ln/>
        </p:spPr>
        <p:txBody>
          <a:bodyPr wrap="none" lIns="0" tIns="0" rIns="0" bIns="0" rtlCol="0" anchor="t"/>
          <a:lstStyle/>
          <a:p>
            <a:pPr algn="l" indent="0" marL="0">
              <a:lnSpc>
                <a:spcPts val="4150"/>
              </a:lnSpc>
              <a:buNone/>
            </a:pPr>
            <a:r>
              <a:rPr lang="en-US" sz="3350" dirty="0">
                <a:solidFill>
                  <a:srgbClr val="EFD5FA"/>
                </a:solidFill>
                <a:latin typeface="Instrument Sans Medium" pitchFamily="34" charset="0"/>
                <a:ea typeface="Instrument Sans Medium" pitchFamily="34" charset="-122"/>
                <a:cs typeface="Instrument Sans Medium" pitchFamily="34" charset="-120"/>
              </a:rPr>
              <a:t>Decision Trees: Making Decisions Based on Features</a:t>
            </a:r>
            <a:endParaRPr lang="en-US" sz="3350" dirty="0"/>
          </a:p>
        </p:txBody>
      </p:sp>
      <p:sp>
        <p:nvSpPr>
          <p:cNvPr id="3" name="Text 1"/>
          <p:cNvSpPr/>
          <p:nvPr/>
        </p:nvSpPr>
        <p:spPr>
          <a:xfrm>
            <a:off x="596860" y="1342906"/>
            <a:ext cx="13436679" cy="818317"/>
          </a:xfrm>
          <a:prstGeom prst="rect">
            <a:avLst/>
          </a:prstGeom>
          <a:noFill/>
          <a:ln/>
        </p:spPr>
        <p:txBody>
          <a:bodyPr wrap="square" lIns="0" tIns="0" rIns="0" bIns="0" rtlCol="0" anchor="t"/>
          <a:lstStyle/>
          <a:p>
            <a:pPr algn="l" indent="0" marL="0">
              <a:lnSpc>
                <a:spcPts val="2100"/>
              </a:lnSpc>
              <a:buNone/>
            </a:pPr>
            <a:r>
              <a:rPr lang="en-US" sz="1300" dirty="0">
                <a:solidFill>
                  <a:srgbClr val="C7CDD6"/>
                </a:solidFill>
                <a:latin typeface="Inter" pitchFamily="34" charset="0"/>
                <a:ea typeface="Inter" pitchFamily="34" charset="-122"/>
                <a:cs typeface="Inter" pitchFamily="34" charset="-120"/>
              </a:rPr>
              <a:t>Decision Trees are intuitive algorithms that use a tree-like structure to make decisions based on features. Each internal node represents a test on an attribute, each branch represents the outcome of the test, and each leaf node represents a class label or a predicted value. Decision Trees recursively partition the data based on the most significant features.</a:t>
            </a:r>
            <a:endParaRPr lang="en-US" sz="1300" dirty="0"/>
          </a:p>
        </p:txBody>
      </p:sp>
      <p:sp>
        <p:nvSpPr>
          <p:cNvPr id="4" name="Text 2"/>
          <p:cNvSpPr/>
          <p:nvPr/>
        </p:nvSpPr>
        <p:spPr>
          <a:xfrm>
            <a:off x="596860" y="2353032"/>
            <a:ext cx="13436679" cy="545544"/>
          </a:xfrm>
          <a:prstGeom prst="rect">
            <a:avLst/>
          </a:prstGeom>
          <a:noFill/>
          <a:ln/>
        </p:spPr>
        <p:txBody>
          <a:bodyPr wrap="square" lIns="0" tIns="0" rIns="0" bIns="0" rtlCol="0" anchor="t"/>
          <a:lstStyle/>
          <a:p>
            <a:pPr algn="l" indent="0" marL="0">
              <a:lnSpc>
                <a:spcPts val="2100"/>
              </a:lnSpc>
              <a:buNone/>
            </a:pPr>
            <a:r>
              <a:rPr lang="en-US" sz="1300" dirty="0">
                <a:solidFill>
                  <a:srgbClr val="C7CDD6"/>
                </a:solidFill>
                <a:latin typeface="Inter" pitchFamily="34" charset="0"/>
                <a:ea typeface="Inter" pitchFamily="34" charset="-122"/>
                <a:cs typeface="Inter" pitchFamily="34" charset="-120"/>
              </a:rPr>
              <a:t>The algorithm selects the best attribute to split the data by maximizing information gain or minimizing impurity measures like Gini impurity or entropy. Decision Trees are easy to understand and interpret, making them useful for both classification and regression tasks.</a:t>
            </a:r>
            <a:endParaRPr lang="en-US" sz="1300" dirty="0"/>
          </a:p>
        </p:txBody>
      </p:sp>
      <p:sp>
        <p:nvSpPr>
          <p:cNvPr id="5" name="Text 3"/>
          <p:cNvSpPr/>
          <p:nvPr/>
        </p:nvSpPr>
        <p:spPr>
          <a:xfrm>
            <a:off x="596860" y="3090386"/>
            <a:ext cx="13436679" cy="272772"/>
          </a:xfrm>
          <a:prstGeom prst="rect">
            <a:avLst/>
          </a:prstGeom>
          <a:noFill/>
          <a:ln/>
        </p:spPr>
        <p:txBody>
          <a:bodyPr wrap="none" lIns="0" tIns="0" rIns="0" bIns="0" rtlCol="0" anchor="t"/>
          <a:lstStyle/>
          <a:p>
            <a:pPr algn="l" indent="0" marL="0">
              <a:lnSpc>
                <a:spcPts val="2100"/>
              </a:lnSpc>
              <a:buNone/>
            </a:pPr>
            <a:r>
              <a:rPr lang="en-US" sz="1300" dirty="0">
                <a:solidFill>
                  <a:srgbClr val="C7CDD6"/>
                </a:solidFill>
                <a:latin typeface="Inter" pitchFamily="34" charset="0"/>
                <a:ea typeface="Inter" pitchFamily="34" charset="-122"/>
                <a:cs typeface="Inter" pitchFamily="34" charset="-120"/>
              </a:rPr>
              <a:t>However, they are prone to overfitting, especially with complex trees.</a:t>
            </a:r>
            <a:endParaRPr lang="en-US" sz="1300" dirty="0"/>
          </a:p>
        </p:txBody>
      </p:sp>
      <p:sp>
        <p:nvSpPr>
          <p:cNvPr id="6" name="Text 4"/>
          <p:cNvSpPr/>
          <p:nvPr/>
        </p:nvSpPr>
        <p:spPr>
          <a:xfrm>
            <a:off x="2444948" y="5773103"/>
            <a:ext cx="2177891" cy="266462"/>
          </a:xfrm>
          <a:prstGeom prst="rect">
            <a:avLst/>
          </a:prstGeom>
          <a:noFill/>
          <a:ln/>
        </p:spPr>
        <p:txBody>
          <a:bodyPr wrap="none" lIns="0" tIns="0" rIns="0" bIns="0" rtlCol="0" anchor="t"/>
          <a:lstStyle/>
          <a:p>
            <a:pPr algn="r" indent="0" marL="0">
              <a:lnSpc>
                <a:spcPts val="2050"/>
              </a:lnSpc>
              <a:buNone/>
            </a:pPr>
            <a:r>
              <a:rPr lang="en-US" sz="1650" dirty="0">
                <a:solidFill>
                  <a:srgbClr val="C7CDD6"/>
                </a:solidFill>
                <a:latin typeface="Instrument Sans Medium" pitchFamily="34" charset="0"/>
                <a:ea typeface="Instrument Sans Medium" pitchFamily="34" charset="-122"/>
                <a:cs typeface="Instrument Sans Medium" pitchFamily="34" charset="-120"/>
              </a:rPr>
              <a:t>Recursive Partitioning</a:t>
            </a:r>
            <a:endParaRPr lang="en-US" sz="1650" dirty="0"/>
          </a:p>
        </p:txBody>
      </p:sp>
      <p:pic>
        <p:nvPicPr>
          <p:cNvPr id="7" name="Image 0" descr="preencoded.png">    </p:cNvPr>
          <p:cNvPicPr>
            <a:picLocks noChangeAspect="1"/>
          </p:cNvPicPr>
          <p:nvPr/>
        </p:nvPicPr>
        <p:blipFill>
          <a:blip r:embed="rId1"/>
          <a:stretch>
            <a:fillRect/>
          </a:stretch>
        </p:blipFill>
        <p:spPr>
          <a:xfrm>
            <a:off x="4963835" y="3554968"/>
            <a:ext cx="4702731" cy="4702731"/>
          </a:xfrm>
          <a:prstGeom prst="rect">
            <a:avLst/>
          </a:prstGeom>
        </p:spPr>
      </p:pic>
      <p:sp>
        <p:nvSpPr>
          <p:cNvPr id="8" name="Text 5"/>
          <p:cNvSpPr/>
          <p:nvPr/>
        </p:nvSpPr>
        <p:spPr>
          <a:xfrm>
            <a:off x="5566112" y="5463838"/>
            <a:ext cx="255151" cy="318968"/>
          </a:xfrm>
          <a:prstGeom prst="rect">
            <a:avLst/>
          </a:prstGeom>
          <a:noFill/>
          <a:ln/>
        </p:spPr>
        <p:txBody>
          <a:bodyPr wrap="none" lIns="0" tIns="0" rIns="0" bIns="0" rtlCol="0" anchor="t"/>
          <a:lstStyle/>
          <a:p>
            <a:pPr algn="l" indent="0" marL="0">
              <a:lnSpc>
                <a:spcPts val="32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1</a:t>
            </a:r>
            <a:endParaRPr lang="en-US" sz="2000" dirty="0"/>
          </a:p>
        </p:txBody>
      </p:sp>
      <p:sp>
        <p:nvSpPr>
          <p:cNvPr id="9" name="Text 6"/>
          <p:cNvSpPr/>
          <p:nvPr/>
        </p:nvSpPr>
        <p:spPr>
          <a:xfrm>
            <a:off x="9922312" y="4533424"/>
            <a:ext cx="2131814" cy="266462"/>
          </a:xfrm>
          <a:prstGeom prst="rect">
            <a:avLst/>
          </a:prstGeom>
          <a:noFill/>
          <a:ln/>
        </p:spPr>
        <p:txBody>
          <a:bodyPr wrap="none" lIns="0" tIns="0" rIns="0" bIns="0" rtlCol="0" anchor="t"/>
          <a:lstStyle/>
          <a:p>
            <a:pPr algn="l" indent="0" marL="0">
              <a:lnSpc>
                <a:spcPts val="2050"/>
              </a:lnSpc>
              <a:buNone/>
            </a:pPr>
            <a:r>
              <a:rPr lang="en-US" sz="1650" dirty="0">
                <a:solidFill>
                  <a:srgbClr val="C7CDD6"/>
                </a:solidFill>
                <a:latin typeface="Instrument Sans Medium" pitchFamily="34" charset="0"/>
                <a:ea typeface="Instrument Sans Medium" pitchFamily="34" charset="-122"/>
                <a:cs typeface="Instrument Sans Medium" pitchFamily="34" charset="-120"/>
              </a:rPr>
              <a:t>Information Gain</a:t>
            </a:r>
            <a:endParaRPr lang="en-US" sz="1650" dirty="0"/>
          </a:p>
        </p:txBody>
      </p:sp>
      <p:pic>
        <p:nvPicPr>
          <p:cNvPr id="10" name="Image 1" descr="preencoded.png">    </p:cNvPr>
          <p:cNvPicPr>
            <a:picLocks noChangeAspect="1"/>
          </p:cNvPicPr>
          <p:nvPr/>
        </p:nvPicPr>
        <p:blipFill>
          <a:blip r:embed="rId2"/>
          <a:stretch>
            <a:fillRect/>
          </a:stretch>
        </p:blipFill>
        <p:spPr>
          <a:xfrm>
            <a:off x="4963835" y="3554968"/>
            <a:ext cx="4702731" cy="4702731"/>
          </a:xfrm>
          <a:prstGeom prst="rect">
            <a:avLst/>
          </a:prstGeom>
        </p:spPr>
      </p:pic>
      <p:sp>
        <p:nvSpPr>
          <p:cNvPr id="11" name="Text 7"/>
          <p:cNvSpPr/>
          <p:nvPr/>
        </p:nvSpPr>
        <p:spPr>
          <a:xfrm>
            <a:off x="8243352" y="4484072"/>
            <a:ext cx="255151" cy="318968"/>
          </a:xfrm>
          <a:prstGeom prst="rect">
            <a:avLst/>
          </a:prstGeom>
          <a:noFill/>
          <a:ln/>
        </p:spPr>
        <p:txBody>
          <a:bodyPr wrap="none" lIns="0" tIns="0" rIns="0" bIns="0" rtlCol="0" anchor="t"/>
          <a:lstStyle/>
          <a:p>
            <a:pPr algn="l" indent="0" marL="0">
              <a:lnSpc>
                <a:spcPts val="32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2</a:t>
            </a:r>
            <a:endParaRPr lang="en-US" sz="2000" dirty="0"/>
          </a:p>
        </p:txBody>
      </p:sp>
      <p:sp>
        <p:nvSpPr>
          <p:cNvPr id="12" name="Text 8"/>
          <p:cNvSpPr/>
          <p:nvPr/>
        </p:nvSpPr>
        <p:spPr>
          <a:xfrm>
            <a:off x="9922312" y="7012662"/>
            <a:ext cx="2131814" cy="266462"/>
          </a:xfrm>
          <a:prstGeom prst="rect">
            <a:avLst/>
          </a:prstGeom>
          <a:noFill/>
          <a:ln/>
        </p:spPr>
        <p:txBody>
          <a:bodyPr wrap="none" lIns="0" tIns="0" rIns="0" bIns="0" rtlCol="0" anchor="t"/>
          <a:lstStyle/>
          <a:p>
            <a:pPr algn="l" indent="0" marL="0">
              <a:lnSpc>
                <a:spcPts val="2050"/>
              </a:lnSpc>
              <a:buNone/>
            </a:pPr>
            <a:r>
              <a:rPr lang="en-US" sz="1650" dirty="0">
                <a:solidFill>
                  <a:srgbClr val="C7CDD6"/>
                </a:solidFill>
                <a:latin typeface="Instrument Sans Medium" pitchFamily="34" charset="0"/>
                <a:ea typeface="Instrument Sans Medium" pitchFamily="34" charset="-122"/>
                <a:cs typeface="Instrument Sans Medium" pitchFamily="34" charset="-120"/>
              </a:rPr>
              <a:t>Easy Interpretation</a:t>
            </a:r>
            <a:endParaRPr lang="en-US" sz="1650" dirty="0"/>
          </a:p>
        </p:txBody>
      </p:sp>
      <p:pic>
        <p:nvPicPr>
          <p:cNvPr id="13" name="Image 2" descr="preencoded.png">    </p:cNvPr>
          <p:cNvPicPr>
            <a:picLocks noChangeAspect="1"/>
          </p:cNvPicPr>
          <p:nvPr/>
        </p:nvPicPr>
        <p:blipFill>
          <a:blip r:embed="rId3"/>
          <a:stretch>
            <a:fillRect/>
          </a:stretch>
        </p:blipFill>
        <p:spPr>
          <a:xfrm>
            <a:off x="4963835" y="3554968"/>
            <a:ext cx="4702731" cy="4702731"/>
          </a:xfrm>
          <a:prstGeom prst="rect">
            <a:avLst/>
          </a:prstGeom>
        </p:spPr>
      </p:pic>
      <p:sp>
        <p:nvSpPr>
          <p:cNvPr id="14" name="Text 9"/>
          <p:cNvSpPr/>
          <p:nvPr/>
        </p:nvSpPr>
        <p:spPr>
          <a:xfrm>
            <a:off x="7753171" y="7292519"/>
            <a:ext cx="255151" cy="318968"/>
          </a:xfrm>
          <a:prstGeom prst="rect">
            <a:avLst/>
          </a:prstGeom>
          <a:noFill/>
          <a:ln/>
        </p:spPr>
        <p:txBody>
          <a:bodyPr wrap="none" lIns="0" tIns="0" rIns="0" bIns="0" rtlCol="0" anchor="t"/>
          <a:lstStyle/>
          <a:p>
            <a:pPr algn="l" indent="0" marL="0">
              <a:lnSpc>
                <a:spcPts val="32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3</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000363"/>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Random Forest: Ensemble Learning for Improved Accuracy</a:t>
            </a:r>
            <a:endParaRPr lang="en-US" sz="4450" dirty="0"/>
          </a:p>
        </p:txBody>
      </p:sp>
      <p:sp>
        <p:nvSpPr>
          <p:cNvPr id="3" name="Text 1"/>
          <p:cNvSpPr/>
          <p:nvPr/>
        </p:nvSpPr>
        <p:spPr>
          <a:xfrm>
            <a:off x="793790" y="2871549"/>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Random Forest is an ensemble learning algorithm that combines multiple decision trees to make more accurate predictions. It operates by constructing a multitude of decision trees at training time and outputting the class that is the mode of the classes (classification) or mean prediction (regression) of the individual trees.</a:t>
            </a:r>
            <a:endParaRPr lang="en-US" sz="1750" dirty="0"/>
          </a:p>
        </p:txBody>
      </p:sp>
      <p:sp>
        <p:nvSpPr>
          <p:cNvPr id="4" name="Text 2"/>
          <p:cNvSpPr/>
          <p:nvPr/>
        </p:nvSpPr>
        <p:spPr>
          <a:xfrm>
            <a:off x="793790" y="4215408"/>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Random Forest reduces the risk of overfitting and improves the generalization performance by averaging the predictions of multiple trees. Each tree is trained on a random subset of the data and a random subset of the features, introducing diversity among the trees. Random Forests are often used in complex, high-dimensional datasets.</a:t>
            </a:r>
            <a:endParaRPr lang="en-US" sz="1750" dirty="0"/>
          </a:p>
        </p:txBody>
      </p:sp>
      <p:sp>
        <p:nvSpPr>
          <p:cNvPr id="5" name="Shape 3"/>
          <p:cNvSpPr/>
          <p:nvPr/>
        </p:nvSpPr>
        <p:spPr>
          <a:xfrm>
            <a:off x="793790" y="5559266"/>
            <a:ext cx="4196358" cy="1669852"/>
          </a:xfrm>
          <a:prstGeom prst="roundRect">
            <a:avLst>
              <a:gd name="adj" fmla="val 2038"/>
            </a:avLst>
          </a:prstGeom>
          <a:solidFill>
            <a:srgbClr val="434348"/>
          </a:solidFill>
          <a:ln/>
        </p:spPr>
      </p:sp>
      <p:sp>
        <p:nvSpPr>
          <p:cNvPr id="6" name="Text 4"/>
          <p:cNvSpPr/>
          <p:nvPr/>
        </p:nvSpPr>
        <p:spPr>
          <a:xfrm>
            <a:off x="1020604" y="578608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Ensemble Learning</a:t>
            </a:r>
            <a:endParaRPr lang="en-US" sz="2200" dirty="0"/>
          </a:p>
        </p:txBody>
      </p:sp>
      <p:sp>
        <p:nvSpPr>
          <p:cNvPr id="7" name="Text 5"/>
          <p:cNvSpPr/>
          <p:nvPr/>
        </p:nvSpPr>
        <p:spPr>
          <a:xfrm>
            <a:off x="1020604" y="6276499"/>
            <a:ext cx="3742730"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Combines multiple decision trees for improved accuracy.</a:t>
            </a:r>
            <a:endParaRPr lang="en-US" sz="1750" dirty="0"/>
          </a:p>
        </p:txBody>
      </p:sp>
      <p:sp>
        <p:nvSpPr>
          <p:cNvPr id="8" name="Shape 6"/>
          <p:cNvSpPr/>
          <p:nvPr/>
        </p:nvSpPr>
        <p:spPr>
          <a:xfrm>
            <a:off x="5216962" y="5559266"/>
            <a:ext cx="4196358" cy="1669852"/>
          </a:xfrm>
          <a:prstGeom prst="roundRect">
            <a:avLst>
              <a:gd name="adj" fmla="val 2038"/>
            </a:avLst>
          </a:prstGeom>
          <a:solidFill>
            <a:srgbClr val="434348"/>
          </a:solidFill>
          <a:ln/>
        </p:spPr>
      </p:sp>
      <p:sp>
        <p:nvSpPr>
          <p:cNvPr id="9" name="Text 7"/>
          <p:cNvSpPr/>
          <p:nvPr/>
        </p:nvSpPr>
        <p:spPr>
          <a:xfrm>
            <a:off x="5443776" y="578608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Reduces Overfitting</a:t>
            </a:r>
            <a:endParaRPr lang="en-US" sz="2200" dirty="0"/>
          </a:p>
        </p:txBody>
      </p:sp>
      <p:sp>
        <p:nvSpPr>
          <p:cNvPr id="10" name="Text 8"/>
          <p:cNvSpPr/>
          <p:nvPr/>
        </p:nvSpPr>
        <p:spPr>
          <a:xfrm>
            <a:off x="5443776" y="6276499"/>
            <a:ext cx="3742730"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Averages predictions to avoid overfitting the training data.</a:t>
            </a:r>
            <a:endParaRPr lang="en-US" sz="1750" dirty="0"/>
          </a:p>
        </p:txBody>
      </p:sp>
      <p:sp>
        <p:nvSpPr>
          <p:cNvPr id="11" name="Shape 9"/>
          <p:cNvSpPr/>
          <p:nvPr/>
        </p:nvSpPr>
        <p:spPr>
          <a:xfrm>
            <a:off x="9640133" y="5559266"/>
            <a:ext cx="4196358" cy="1669852"/>
          </a:xfrm>
          <a:prstGeom prst="roundRect">
            <a:avLst>
              <a:gd name="adj" fmla="val 2038"/>
            </a:avLst>
          </a:prstGeom>
          <a:solidFill>
            <a:srgbClr val="434348"/>
          </a:solidFill>
          <a:ln/>
        </p:spPr>
      </p:sp>
      <p:sp>
        <p:nvSpPr>
          <p:cNvPr id="12" name="Text 10"/>
          <p:cNvSpPr/>
          <p:nvPr/>
        </p:nvSpPr>
        <p:spPr>
          <a:xfrm>
            <a:off x="9866948" y="578608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Feature Importance</a:t>
            </a:r>
            <a:endParaRPr lang="en-US" sz="2200" dirty="0"/>
          </a:p>
        </p:txBody>
      </p:sp>
      <p:sp>
        <p:nvSpPr>
          <p:cNvPr id="13" name="Text 11"/>
          <p:cNvSpPr/>
          <p:nvPr/>
        </p:nvSpPr>
        <p:spPr>
          <a:xfrm>
            <a:off x="9866948" y="6276499"/>
            <a:ext cx="3742730"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Provides insights into the importance of different features.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304574"/>
          </a:xfrm>
          <a:prstGeom prst="rect">
            <a:avLst/>
          </a:prstGeom>
        </p:spPr>
      </p:pic>
      <p:sp>
        <p:nvSpPr>
          <p:cNvPr id="3" name="Text 0"/>
          <p:cNvSpPr/>
          <p:nvPr/>
        </p:nvSpPr>
        <p:spPr>
          <a:xfrm>
            <a:off x="645200" y="2811542"/>
            <a:ext cx="10818971" cy="576024"/>
          </a:xfrm>
          <a:prstGeom prst="rect">
            <a:avLst/>
          </a:prstGeom>
          <a:noFill/>
          <a:ln/>
        </p:spPr>
        <p:txBody>
          <a:bodyPr wrap="none" lIns="0" tIns="0" rIns="0" bIns="0" rtlCol="0" anchor="t"/>
          <a:lstStyle/>
          <a:p>
            <a:pPr algn="l" indent="0" marL="0">
              <a:lnSpc>
                <a:spcPts val="4500"/>
              </a:lnSpc>
              <a:buNone/>
            </a:pPr>
            <a:r>
              <a:rPr lang="en-US" sz="3600" dirty="0">
                <a:solidFill>
                  <a:srgbClr val="EFD5FA"/>
                </a:solidFill>
                <a:latin typeface="Instrument Sans Medium" pitchFamily="34" charset="0"/>
                <a:ea typeface="Instrument Sans Medium" pitchFamily="34" charset="-122"/>
                <a:cs typeface="Instrument Sans Medium" pitchFamily="34" charset="-120"/>
              </a:rPr>
              <a:t>Comparing the Algorithms: A High-Level Overview</a:t>
            </a:r>
            <a:endParaRPr lang="en-US" sz="3600" dirty="0"/>
          </a:p>
        </p:txBody>
      </p:sp>
      <p:sp>
        <p:nvSpPr>
          <p:cNvPr id="4" name="Text 1"/>
          <p:cNvSpPr/>
          <p:nvPr/>
        </p:nvSpPr>
        <p:spPr>
          <a:xfrm>
            <a:off x="645200" y="3664029"/>
            <a:ext cx="13340001" cy="1180148"/>
          </a:xfrm>
          <a:prstGeom prst="rect">
            <a:avLst/>
          </a:prstGeom>
          <a:noFill/>
          <a:ln/>
        </p:spPr>
        <p:txBody>
          <a:bodyPr wrap="squar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Each of these algorithms has its own strengths and weaknesses. Linear Regression is simple but assumes linearity. Logistic Regression is great for binary outcomes. SVM can handle complex data with kernels. Decision Trees are intuitive but prone to overfitting, which Random Forest mitigates through ensemble learning. The choice of algorithm depends on the specific problem, the nature of the data, and the desired trade-offs between accuracy, interpretability, and computational complexity.</a:t>
            </a:r>
            <a:endParaRPr lang="en-US" sz="1450" dirty="0"/>
          </a:p>
        </p:txBody>
      </p:sp>
      <p:sp>
        <p:nvSpPr>
          <p:cNvPr id="5" name="Shape 2"/>
          <p:cNvSpPr/>
          <p:nvPr/>
        </p:nvSpPr>
        <p:spPr>
          <a:xfrm>
            <a:off x="645200" y="5051584"/>
            <a:ext cx="13340001" cy="2672715"/>
          </a:xfrm>
          <a:prstGeom prst="roundRect">
            <a:avLst>
              <a:gd name="adj" fmla="val 1035"/>
            </a:avLst>
          </a:prstGeom>
          <a:noFill/>
          <a:ln w="7620">
            <a:solidFill>
              <a:srgbClr val="FFFFFF">
                <a:alpha val="24000"/>
              </a:srgbClr>
            </a:solidFill>
            <a:prstDash val="solid"/>
          </a:ln>
        </p:spPr>
      </p:sp>
      <p:sp>
        <p:nvSpPr>
          <p:cNvPr id="6" name="Shape 3"/>
          <p:cNvSpPr/>
          <p:nvPr/>
        </p:nvSpPr>
        <p:spPr>
          <a:xfrm>
            <a:off x="652820" y="5059204"/>
            <a:ext cx="13323332" cy="531495"/>
          </a:xfrm>
          <a:prstGeom prst="rect">
            <a:avLst/>
          </a:prstGeom>
          <a:solidFill>
            <a:srgbClr val="FFFFFF">
              <a:alpha val="4000"/>
            </a:srgbClr>
          </a:solidFill>
          <a:ln/>
        </p:spPr>
      </p:sp>
      <p:sp>
        <p:nvSpPr>
          <p:cNvPr id="7" name="Text 4"/>
          <p:cNvSpPr/>
          <p:nvPr/>
        </p:nvSpPr>
        <p:spPr>
          <a:xfrm>
            <a:off x="838795" y="5177433"/>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Linear Regression</a:t>
            </a:r>
            <a:endParaRPr lang="en-US" sz="1450" dirty="0"/>
          </a:p>
        </p:txBody>
      </p:sp>
      <p:sp>
        <p:nvSpPr>
          <p:cNvPr id="8" name="Text 5"/>
          <p:cNvSpPr/>
          <p:nvPr/>
        </p:nvSpPr>
        <p:spPr>
          <a:xfrm>
            <a:off x="5283160" y="5177433"/>
            <a:ext cx="406431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Regression</a:t>
            </a:r>
            <a:endParaRPr lang="en-US" sz="1450" dirty="0"/>
          </a:p>
        </p:txBody>
      </p:sp>
      <p:sp>
        <p:nvSpPr>
          <p:cNvPr id="9" name="Text 6"/>
          <p:cNvSpPr/>
          <p:nvPr/>
        </p:nvSpPr>
        <p:spPr>
          <a:xfrm>
            <a:off x="9723715" y="5177433"/>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Predict Continuous Values</a:t>
            </a:r>
            <a:endParaRPr lang="en-US" sz="1450" dirty="0"/>
          </a:p>
        </p:txBody>
      </p:sp>
      <p:sp>
        <p:nvSpPr>
          <p:cNvPr id="10" name="Shape 7"/>
          <p:cNvSpPr/>
          <p:nvPr/>
        </p:nvSpPr>
        <p:spPr>
          <a:xfrm>
            <a:off x="652820" y="5590699"/>
            <a:ext cx="13323332" cy="531495"/>
          </a:xfrm>
          <a:prstGeom prst="rect">
            <a:avLst/>
          </a:prstGeom>
          <a:solidFill>
            <a:srgbClr val="000000">
              <a:alpha val="4000"/>
            </a:srgbClr>
          </a:solidFill>
          <a:ln/>
        </p:spPr>
      </p:sp>
      <p:sp>
        <p:nvSpPr>
          <p:cNvPr id="11" name="Text 8"/>
          <p:cNvSpPr/>
          <p:nvPr/>
        </p:nvSpPr>
        <p:spPr>
          <a:xfrm>
            <a:off x="838795" y="5708928"/>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Logistic Regression</a:t>
            </a:r>
            <a:endParaRPr lang="en-US" sz="1450" dirty="0"/>
          </a:p>
        </p:txBody>
      </p:sp>
      <p:sp>
        <p:nvSpPr>
          <p:cNvPr id="12" name="Text 9"/>
          <p:cNvSpPr/>
          <p:nvPr/>
        </p:nvSpPr>
        <p:spPr>
          <a:xfrm>
            <a:off x="5283160" y="5708928"/>
            <a:ext cx="406431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Classification</a:t>
            </a:r>
            <a:endParaRPr lang="en-US" sz="1450" dirty="0"/>
          </a:p>
        </p:txBody>
      </p:sp>
      <p:sp>
        <p:nvSpPr>
          <p:cNvPr id="13" name="Text 10"/>
          <p:cNvSpPr/>
          <p:nvPr/>
        </p:nvSpPr>
        <p:spPr>
          <a:xfrm>
            <a:off x="9723715" y="5708928"/>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Binary Outcomes</a:t>
            </a:r>
            <a:endParaRPr lang="en-US" sz="1450" dirty="0"/>
          </a:p>
        </p:txBody>
      </p:sp>
      <p:sp>
        <p:nvSpPr>
          <p:cNvPr id="14" name="Shape 11"/>
          <p:cNvSpPr/>
          <p:nvPr/>
        </p:nvSpPr>
        <p:spPr>
          <a:xfrm>
            <a:off x="652820" y="6122194"/>
            <a:ext cx="13323332" cy="531495"/>
          </a:xfrm>
          <a:prstGeom prst="rect">
            <a:avLst/>
          </a:prstGeom>
          <a:solidFill>
            <a:srgbClr val="FFFFFF">
              <a:alpha val="4000"/>
            </a:srgbClr>
          </a:solidFill>
          <a:ln/>
        </p:spPr>
      </p:sp>
      <p:sp>
        <p:nvSpPr>
          <p:cNvPr id="15" name="Text 12"/>
          <p:cNvSpPr/>
          <p:nvPr/>
        </p:nvSpPr>
        <p:spPr>
          <a:xfrm>
            <a:off x="838795" y="6240423"/>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SVM</a:t>
            </a:r>
            <a:endParaRPr lang="en-US" sz="1450" dirty="0"/>
          </a:p>
        </p:txBody>
      </p:sp>
      <p:sp>
        <p:nvSpPr>
          <p:cNvPr id="16" name="Text 13"/>
          <p:cNvSpPr/>
          <p:nvPr/>
        </p:nvSpPr>
        <p:spPr>
          <a:xfrm>
            <a:off x="5283160" y="6240423"/>
            <a:ext cx="406431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Classification/Regression</a:t>
            </a:r>
            <a:endParaRPr lang="en-US" sz="1450" dirty="0"/>
          </a:p>
        </p:txBody>
      </p:sp>
      <p:sp>
        <p:nvSpPr>
          <p:cNvPr id="17" name="Text 14"/>
          <p:cNvSpPr/>
          <p:nvPr/>
        </p:nvSpPr>
        <p:spPr>
          <a:xfrm>
            <a:off x="9723715" y="6240423"/>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Optimal Boundaries</a:t>
            </a:r>
            <a:endParaRPr lang="en-US" sz="1450" dirty="0"/>
          </a:p>
        </p:txBody>
      </p:sp>
      <p:sp>
        <p:nvSpPr>
          <p:cNvPr id="18" name="Shape 15"/>
          <p:cNvSpPr/>
          <p:nvPr/>
        </p:nvSpPr>
        <p:spPr>
          <a:xfrm>
            <a:off x="652820" y="6653689"/>
            <a:ext cx="13323332" cy="531495"/>
          </a:xfrm>
          <a:prstGeom prst="rect">
            <a:avLst/>
          </a:prstGeom>
          <a:solidFill>
            <a:srgbClr val="000000">
              <a:alpha val="4000"/>
            </a:srgbClr>
          </a:solidFill>
          <a:ln/>
        </p:spPr>
      </p:sp>
      <p:sp>
        <p:nvSpPr>
          <p:cNvPr id="19" name="Text 16"/>
          <p:cNvSpPr/>
          <p:nvPr/>
        </p:nvSpPr>
        <p:spPr>
          <a:xfrm>
            <a:off x="838795" y="6771918"/>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Decision Tree</a:t>
            </a:r>
            <a:endParaRPr lang="en-US" sz="1450" dirty="0"/>
          </a:p>
        </p:txBody>
      </p:sp>
      <p:sp>
        <p:nvSpPr>
          <p:cNvPr id="20" name="Text 17"/>
          <p:cNvSpPr/>
          <p:nvPr/>
        </p:nvSpPr>
        <p:spPr>
          <a:xfrm>
            <a:off x="5283160" y="6771918"/>
            <a:ext cx="406431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Classification/Regression</a:t>
            </a:r>
            <a:endParaRPr lang="en-US" sz="1450" dirty="0"/>
          </a:p>
        </p:txBody>
      </p:sp>
      <p:sp>
        <p:nvSpPr>
          <p:cNvPr id="21" name="Text 18"/>
          <p:cNvSpPr/>
          <p:nvPr/>
        </p:nvSpPr>
        <p:spPr>
          <a:xfrm>
            <a:off x="9723715" y="6771918"/>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Easy Decisions</a:t>
            </a:r>
            <a:endParaRPr lang="en-US" sz="1450" dirty="0"/>
          </a:p>
        </p:txBody>
      </p:sp>
      <p:sp>
        <p:nvSpPr>
          <p:cNvPr id="22" name="Shape 19"/>
          <p:cNvSpPr/>
          <p:nvPr/>
        </p:nvSpPr>
        <p:spPr>
          <a:xfrm>
            <a:off x="652820" y="7185184"/>
            <a:ext cx="13323332" cy="531495"/>
          </a:xfrm>
          <a:prstGeom prst="rect">
            <a:avLst/>
          </a:prstGeom>
          <a:solidFill>
            <a:srgbClr val="FFFFFF">
              <a:alpha val="4000"/>
            </a:srgbClr>
          </a:solidFill>
          <a:ln/>
        </p:spPr>
      </p:sp>
      <p:sp>
        <p:nvSpPr>
          <p:cNvPr id="23" name="Text 20"/>
          <p:cNvSpPr/>
          <p:nvPr/>
        </p:nvSpPr>
        <p:spPr>
          <a:xfrm>
            <a:off x="838795" y="7303413"/>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Random Forest</a:t>
            </a:r>
            <a:endParaRPr lang="en-US" sz="1450" dirty="0"/>
          </a:p>
        </p:txBody>
      </p:sp>
      <p:sp>
        <p:nvSpPr>
          <p:cNvPr id="24" name="Text 21"/>
          <p:cNvSpPr/>
          <p:nvPr/>
        </p:nvSpPr>
        <p:spPr>
          <a:xfrm>
            <a:off x="5283160" y="7303413"/>
            <a:ext cx="406431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Classification/Regression</a:t>
            </a:r>
            <a:endParaRPr lang="en-US" sz="1450" dirty="0"/>
          </a:p>
        </p:txBody>
      </p:sp>
      <p:sp>
        <p:nvSpPr>
          <p:cNvPr id="25" name="Text 22"/>
          <p:cNvSpPr/>
          <p:nvPr/>
        </p:nvSpPr>
        <p:spPr>
          <a:xfrm>
            <a:off x="9723715" y="7303413"/>
            <a:ext cx="4068128" cy="295037"/>
          </a:xfrm>
          <a:prstGeom prst="rect">
            <a:avLst/>
          </a:prstGeom>
          <a:noFill/>
          <a:ln/>
        </p:spPr>
        <p:txBody>
          <a:bodyPr wrap="none" lIns="0" tIns="0" rIns="0" bIns="0" rtlCol="0" anchor="t"/>
          <a:lstStyle/>
          <a:p>
            <a:pPr algn="l" indent="0" marL="0">
              <a:lnSpc>
                <a:spcPts val="2300"/>
              </a:lnSpc>
              <a:buNone/>
            </a:pPr>
            <a:r>
              <a:rPr lang="en-US" sz="1450" dirty="0">
                <a:solidFill>
                  <a:srgbClr val="C7CDD6"/>
                </a:solidFill>
                <a:latin typeface="Inter" pitchFamily="34" charset="0"/>
                <a:ea typeface="Inter" pitchFamily="34" charset="-122"/>
                <a:cs typeface="Inter" pitchFamily="34" charset="-120"/>
              </a:rPr>
              <a:t>Ensemble Learning</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98138"/>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Advantages and Disadvantages of Each Algorithm</a:t>
            </a:r>
            <a:endParaRPr lang="en-US" sz="4450" dirty="0"/>
          </a:p>
        </p:txBody>
      </p:sp>
      <p:sp>
        <p:nvSpPr>
          <p:cNvPr id="3" name="Text 1"/>
          <p:cNvSpPr/>
          <p:nvPr/>
        </p:nvSpPr>
        <p:spPr>
          <a:xfrm>
            <a:off x="793790" y="3169325"/>
            <a:ext cx="13042821" cy="145161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Linear Regression excels in simplicity and speed but falters with non-linear relationships. Logistic Regression offers interpretable probability scores but struggles with complex interactions. SVM provides high accuracy but requires careful kernel selection. Decision Trees are intuitive but prone to overfitting, while Random Forest reduces overfitting but sacrifices some interpretability. Considering these trade-offs is key to successful model selection.</a:t>
            </a:r>
            <a:endParaRPr lang="en-US" sz="1750" dirty="0"/>
          </a:p>
        </p:txBody>
      </p:sp>
      <p:sp>
        <p:nvSpPr>
          <p:cNvPr id="4" name="Text 2"/>
          <p:cNvSpPr/>
          <p:nvPr/>
        </p:nvSpPr>
        <p:spPr>
          <a:xfrm>
            <a:off x="793790" y="510290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Linear Regression</a:t>
            </a:r>
            <a:endParaRPr lang="en-US" sz="2200" dirty="0"/>
          </a:p>
        </p:txBody>
      </p:sp>
      <p:sp>
        <p:nvSpPr>
          <p:cNvPr id="5" name="Text 3"/>
          <p:cNvSpPr/>
          <p:nvPr/>
        </p:nvSpPr>
        <p:spPr>
          <a:xfrm>
            <a:off x="793790" y="5684044"/>
            <a:ext cx="2845594"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Simple and fast</a:t>
            </a:r>
            <a:endParaRPr lang="en-US" sz="1750" dirty="0"/>
          </a:p>
        </p:txBody>
      </p:sp>
      <p:sp>
        <p:nvSpPr>
          <p:cNvPr id="6" name="Text 4"/>
          <p:cNvSpPr/>
          <p:nvPr/>
        </p:nvSpPr>
        <p:spPr>
          <a:xfrm>
            <a:off x="793790" y="6126242"/>
            <a:ext cx="2845594"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Assumes Linearity</a:t>
            </a:r>
            <a:endParaRPr lang="en-US" sz="1750" dirty="0"/>
          </a:p>
        </p:txBody>
      </p:sp>
      <p:sp>
        <p:nvSpPr>
          <p:cNvPr id="7" name="Text 5"/>
          <p:cNvSpPr/>
          <p:nvPr/>
        </p:nvSpPr>
        <p:spPr>
          <a:xfrm>
            <a:off x="4200406" y="510290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Logistic Regression</a:t>
            </a:r>
            <a:endParaRPr lang="en-US" sz="2200" dirty="0"/>
          </a:p>
        </p:txBody>
      </p:sp>
      <p:sp>
        <p:nvSpPr>
          <p:cNvPr id="8" name="Text 6"/>
          <p:cNvSpPr/>
          <p:nvPr/>
        </p:nvSpPr>
        <p:spPr>
          <a:xfrm>
            <a:off x="4200406" y="5684044"/>
            <a:ext cx="2845594"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Interpretable scores</a:t>
            </a:r>
            <a:endParaRPr lang="en-US" sz="1750" dirty="0"/>
          </a:p>
        </p:txBody>
      </p:sp>
      <p:sp>
        <p:nvSpPr>
          <p:cNvPr id="9" name="Text 7"/>
          <p:cNvSpPr/>
          <p:nvPr/>
        </p:nvSpPr>
        <p:spPr>
          <a:xfrm>
            <a:off x="4200406" y="6126242"/>
            <a:ext cx="2845594"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Struggles with complex interactions</a:t>
            </a:r>
            <a:endParaRPr lang="en-US" sz="1750" dirty="0"/>
          </a:p>
        </p:txBody>
      </p:sp>
      <p:sp>
        <p:nvSpPr>
          <p:cNvPr id="10" name="Text 8"/>
          <p:cNvSpPr/>
          <p:nvPr/>
        </p:nvSpPr>
        <p:spPr>
          <a:xfrm>
            <a:off x="7607022" y="510290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SVM</a:t>
            </a:r>
            <a:endParaRPr lang="en-US" sz="2200" dirty="0"/>
          </a:p>
        </p:txBody>
      </p:sp>
      <p:sp>
        <p:nvSpPr>
          <p:cNvPr id="11" name="Text 9"/>
          <p:cNvSpPr/>
          <p:nvPr/>
        </p:nvSpPr>
        <p:spPr>
          <a:xfrm>
            <a:off x="7607022" y="5684044"/>
            <a:ext cx="2845594"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High accuracy</a:t>
            </a:r>
            <a:endParaRPr lang="en-US" sz="1750" dirty="0"/>
          </a:p>
        </p:txBody>
      </p:sp>
      <p:sp>
        <p:nvSpPr>
          <p:cNvPr id="12" name="Text 10"/>
          <p:cNvSpPr/>
          <p:nvPr/>
        </p:nvSpPr>
        <p:spPr>
          <a:xfrm>
            <a:off x="7607022" y="6126242"/>
            <a:ext cx="2845594"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Requires careful kernel selection</a:t>
            </a:r>
            <a:endParaRPr lang="en-US" sz="1750" dirty="0"/>
          </a:p>
        </p:txBody>
      </p:sp>
      <p:sp>
        <p:nvSpPr>
          <p:cNvPr id="13" name="Text 11"/>
          <p:cNvSpPr/>
          <p:nvPr/>
        </p:nvSpPr>
        <p:spPr>
          <a:xfrm>
            <a:off x="11013638" y="510290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Random Forest</a:t>
            </a:r>
            <a:endParaRPr lang="en-US" sz="2200" dirty="0"/>
          </a:p>
        </p:txBody>
      </p:sp>
      <p:sp>
        <p:nvSpPr>
          <p:cNvPr id="14" name="Text 12"/>
          <p:cNvSpPr/>
          <p:nvPr/>
        </p:nvSpPr>
        <p:spPr>
          <a:xfrm>
            <a:off x="11013638" y="5684044"/>
            <a:ext cx="2845594"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Reduces overfitting</a:t>
            </a:r>
            <a:endParaRPr lang="en-US" sz="1750" dirty="0"/>
          </a:p>
        </p:txBody>
      </p:sp>
      <p:sp>
        <p:nvSpPr>
          <p:cNvPr id="15" name="Text 13"/>
          <p:cNvSpPr/>
          <p:nvPr/>
        </p:nvSpPr>
        <p:spPr>
          <a:xfrm>
            <a:off x="11013638" y="6126242"/>
            <a:ext cx="2845594"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Sacrifices some interpretability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15685" y="884515"/>
            <a:ext cx="7712631" cy="1278017"/>
          </a:xfrm>
          <a:prstGeom prst="rect">
            <a:avLst/>
          </a:prstGeom>
          <a:noFill/>
          <a:ln/>
        </p:spPr>
        <p:txBody>
          <a:bodyPr wrap="square" lIns="0" tIns="0" rIns="0" bIns="0" rtlCol="0" anchor="t"/>
          <a:lstStyle/>
          <a:p>
            <a:pPr algn="l" indent="0" marL="0">
              <a:lnSpc>
                <a:spcPts val="5000"/>
              </a:lnSpc>
              <a:buNone/>
            </a:pPr>
            <a:r>
              <a:rPr lang="en-US" sz="4000" dirty="0">
                <a:solidFill>
                  <a:srgbClr val="EFD5FA"/>
                </a:solidFill>
                <a:latin typeface="Instrument Sans Medium" pitchFamily="34" charset="0"/>
                <a:ea typeface="Instrument Sans Medium" pitchFamily="34" charset="-122"/>
                <a:cs typeface="Instrument Sans Medium" pitchFamily="34" charset="-120"/>
              </a:rPr>
              <a:t>Use Cases and Applications: Real-World Examples</a:t>
            </a:r>
            <a:endParaRPr lang="en-US" sz="4000" dirty="0"/>
          </a:p>
        </p:txBody>
      </p:sp>
      <p:sp>
        <p:nvSpPr>
          <p:cNvPr id="4" name="Text 1"/>
          <p:cNvSpPr/>
          <p:nvPr/>
        </p:nvSpPr>
        <p:spPr>
          <a:xfrm>
            <a:off x="715685" y="2469237"/>
            <a:ext cx="7712631" cy="1962388"/>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Linear Regression finds use in predicting housing prices and sales forecasting. Logistic Regression excels in medical diagnosis and fraud detection. SVM powers image classification and text categorization. Decision Trees drive risk assessment and customer segmentation. Random Forests are applied in financial modeling and bioinformatics. These diverse applications showcase the versatility of these machine learning algorithms.</a:t>
            </a:r>
            <a:endParaRPr lang="en-US" sz="1600" dirty="0"/>
          </a:p>
        </p:txBody>
      </p:sp>
      <p:pic>
        <p:nvPicPr>
          <p:cNvPr id="5" name="Image 1" descr="preencoded.png">    </p:cNvPr>
          <p:cNvPicPr>
            <a:picLocks noChangeAspect="1"/>
          </p:cNvPicPr>
          <p:nvPr/>
        </p:nvPicPr>
        <p:blipFill>
          <a:blip r:embed="rId2"/>
          <a:stretch>
            <a:fillRect/>
          </a:stretch>
        </p:blipFill>
        <p:spPr>
          <a:xfrm>
            <a:off x="715685" y="4661654"/>
            <a:ext cx="511135" cy="511135"/>
          </a:xfrm>
          <a:prstGeom prst="rect">
            <a:avLst/>
          </a:prstGeom>
        </p:spPr>
      </p:pic>
      <p:sp>
        <p:nvSpPr>
          <p:cNvPr id="6" name="Text 2"/>
          <p:cNvSpPr/>
          <p:nvPr/>
        </p:nvSpPr>
        <p:spPr>
          <a:xfrm>
            <a:off x="715685" y="5377220"/>
            <a:ext cx="2366367" cy="319445"/>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Housing Prices</a:t>
            </a:r>
            <a:endParaRPr lang="en-US" sz="2000" dirty="0"/>
          </a:p>
        </p:txBody>
      </p:sp>
      <p:pic>
        <p:nvPicPr>
          <p:cNvPr id="7" name="Image 2" descr="preencoded.png">    </p:cNvPr>
          <p:cNvPicPr>
            <a:picLocks noChangeAspect="1"/>
          </p:cNvPicPr>
          <p:nvPr/>
        </p:nvPicPr>
        <p:blipFill>
          <a:blip r:embed="rId3"/>
          <a:stretch>
            <a:fillRect/>
          </a:stretch>
        </p:blipFill>
        <p:spPr>
          <a:xfrm>
            <a:off x="3388757" y="4661654"/>
            <a:ext cx="511135" cy="511135"/>
          </a:xfrm>
          <a:prstGeom prst="rect">
            <a:avLst/>
          </a:prstGeom>
        </p:spPr>
      </p:pic>
      <p:sp>
        <p:nvSpPr>
          <p:cNvPr id="8" name="Text 3"/>
          <p:cNvSpPr/>
          <p:nvPr/>
        </p:nvSpPr>
        <p:spPr>
          <a:xfrm>
            <a:off x="3388757" y="5377220"/>
            <a:ext cx="2366367" cy="319445"/>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Medical Diagnosis</a:t>
            </a:r>
            <a:endParaRPr lang="en-US" sz="2000" dirty="0"/>
          </a:p>
        </p:txBody>
      </p:sp>
      <p:pic>
        <p:nvPicPr>
          <p:cNvPr id="9" name="Image 3" descr="preencoded.png">    </p:cNvPr>
          <p:cNvPicPr>
            <a:picLocks noChangeAspect="1"/>
          </p:cNvPicPr>
          <p:nvPr/>
        </p:nvPicPr>
        <p:blipFill>
          <a:blip r:embed="rId4"/>
          <a:stretch>
            <a:fillRect/>
          </a:stretch>
        </p:blipFill>
        <p:spPr>
          <a:xfrm>
            <a:off x="6061829" y="4661654"/>
            <a:ext cx="511135" cy="511135"/>
          </a:xfrm>
          <a:prstGeom prst="rect">
            <a:avLst/>
          </a:prstGeom>
        </p:spPr>
      </p:pic>
      <p:sp>
        <p:nvSpPr>
          <p:cNvPr id="10" name="Text 4"/>
          <p:cNvSpPr/>
          <p:nvPr/>
        </p:nvSpPr>
        <p:spPr>
          <a:xfrm>
            <a:off x="6061829" y="5377220"/>
            <a:ext cx="2366486" cy="319445"/>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Financial Modeling</a:t>
            </a:r>
            <a:endParaRPr lang="en-US" sz="2000" dirty="0"/>
          </a:p>
        </p:txBody>
      </p:sp>
      <p:pic>
        <p:nvPicPr>
          <p:cNvPr id="11" name="Image 4" descr="preencoded.png">    </p:cNvPr>
          <p:cNvPicPr>
            <a:picLocks noChangeAspect="1"/>
          </p:cNvPicPr>
          <p:nvPr/>
        </p:nvPicPr>
        <p:blipFill>
          <a:blip r:embed="rId5"/>
          <a:stretch>
            <a:fillRect/>
          </a:stretch>
        </p:blipFill>
        <p:spPr>
          <a:xfrm>
            <a:off x="715685" y="6310074"/>
            <a:ext cx="511135" cy="511135"/>
          </a:xfrm>
          <a:prstGeom prst="rect">
            <a:avLst/>
          </a:prstGeom>
        </p:spPr>
      </p:pic>
      <p:sp>
        <p:nvSpPr>
          <p:cNvPr id="12" name="Text 5"/>
          <p:cNvSpPr/>
          <p:nvPr/>
        </p:nvSpPr>
        <p:spPr>
          <a:xfrm>
            <a:off x="715685" y="7025640"/>
            <a:ext cx="2366367" cy="319445"/>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Bioinformatics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2025-04-01T08:03:30Z</dcterms:created>
  <dcterms:modified xsi:type="dcterms:W3CDTF">2025-04-01T08:03:30Z</dcterms:modified>
</cp:coreProperties>
</file>