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3" r:id="rId7"/>
    <p:sldId id="311" r:id="rId8"/>
    <p:sldId id="312"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hya S.T." userId="fa2a0da334559e6f" providerId="LiveId" clId="{38490114-B12B-482B-88A7-2E6490E456CB}"/>
    <pc:docChg chg="undo custSel addSld modSld">
      <pc:chgData name="Adithya S.T." userId="fa2a0da334559e6f" providerId="LiveId" clId="{38490114-B12B-482B-88A7-2E6490E456CB}" dt="2024-09-05T11:33:18.839" v="328" actId="27636"/>
      <pc:docMkLst>
        <pc:docMk/>
      </pc:docMkLst>
      <pc:sldChg chg="modSp mod">
        <pc:chgData name="Adithya S.T." userId="fa2a0da334559e6f" providerId="LiveId" clId="{38490114-B12B-482B-88A7-2E6490E456CB}" dt="2024-09-05T11:33:18.839" v="328" actId="27636"/>
        <pc:sldMkLst>
          <pc:docMk/>
          <pc:sldMk cId="831749108" sldId="316"/>
        </pc:sldMkLst>
        <pc:spChg chg="mod">
          <ac:chgData name="Adithya S.T." userId="fa2a0da334559e6f" providerId="LiveId" clId="{38490114-B12B-482B-88A7-2E6490E456CB}" dt="2024-09-05T11:33:18.839" v="328" actId="27636"/>
          <ac:spMkLst>
            <pc:docMk/>
            <pc:sldMk cId="831749108" sldId="316"/>
            <ac:spMk id="3" creationId="{12EFF566-74AD-412D-A658-5F3A62AFC241}"/>
          </ac:spMkLst>
        </pc:spChg>
      </pc:sldChg>
      <pc:sldChg chg="modSp mod">
        <pc:chgData name="Adithya S.T." userId="fa2a0da334559e6f" providerId="LiveId" clId="{38490114-B12B-482B-88A7-2E6490E456CB}" dt="2024-09-04T10:24:16.946" v="19" actId="20577"/>
        <pc:sldMkLst>
          <pc:docMk/>
          <pc:sldMk cId="3299635156" sldId="322"/>
        </pc:sldMkLst>
        <pc:spChg chg="mod">
          <ac:chgData name="Adithya S.T." userId="fa2a0da334559e6f" providerId="LiveId" clId="{38490114-B12B-482B-88A7-2E6490E456CB}" dt="2024-09-02T10:14:11.680" v="0" actId="113"/>
          <ac:spMkLst>
            <pc:docMk/>
            <pc:sldMk cId="3299635156" sldId="322"/>
            <ac:spMk id="2" creationId="{179FFA82-5719-4979-9CD4-5F62C9FD7D29}"/>
          </ac:spMkLst>
        </pc:spChg>
        <pc:spChg chg="mod">
          <ac:chgData name="Adithya S.T." userId="fa2a0da334559e6f" providerId="LiveId" clId="{38490114-B12B-482B-88A7-2E6490E456CB}" dt="2024-09-04T10:24:16.946" v="19" actId="20577"/>
          <ac:spMkLst>
            <pc:docMk/>
            <pc:sldMk cId="3299635156" sldId="322"/>
            <ac:spMk id="3" creationId="{E9C1651B-45E3-4890-8D84-0016D4F4D098}"/>
          </ac:spMkLst>
        </pc:spChg>
      </pc:sldChg>
      <pc:sldChg chg="addSp modSp mod">
        <pc:chgData name="Adithya S.T." userId="fa2a0da334559e6f" providerId="LiveId" clId="{38490114-B12B-482B-88A7-2E6490E456CB}" dt="2024-09-04T10:39:09.815" v="84" actId="1076"/>
        <pc:sldMkLst>
          <pc:docMk/>
          <pc:sldMk cId="3712375957" sldId="324"/>
        </pc:sldMkLst>
        <pc:spChg chg="mod">
          <ac:chgData name="Adithya S.T." userId="fa2a0da334559e6f" providerId="LiveId" clId="{38490114-B12B-482B-88A7-2E6490E456CB}" dt="2024-09-04T10:37:22.851" v="57" actId="113"/>
          <ac:spMkLst>
            <pc:docMk/>
            <pc:sldMk cId="3712375957" sldId="324"/>
            <ac:spMk id="2" creationId="{B61D97CA-681E-4172-A0AC-C3D0EA4AC1DD}"/>
          </ac:spMkLst>
        </pc:spChg>
        <pc:spChg chg="mod">
          <ac:chgData name="Adithya S.T." userId="fa2a0da334559e6f" providerId="LiveId" clId="{38490114-B12B-482B-88A7-2E6490E456CB}" dt="2024-09-04T10:39:04.272" v="83" actId="1076"/>
          <ac:spMkLst>
            <pc:docMk/>
            <pc:sldMk cId="3712375957" sldId="324"/>
            <ac:spMk id="3" creationId="{EFC0BAB0-7F9F-461D-9D55-6621B3DFA60B}"/>
          </ac:spMkLst>
        </pc:spChg>
        <pc:picChg chg="add mod">
          <ac:chgData name="Adithya S.T." userId="fa2a0da334559e6f" providerId="LiveId" clId="{38490114-B12B-482B-88A7-2E6490E456CB}" dt="2024-09-04T10:39:09.815" v="84" actId="1076"/>
          <ac:picMkLst>
            <pc:docMk/>
            <pc:sldMk cId="3712375957" sldId="324"/>
            <ac:picMk id="1026" creationId="{C81F16C0-67FE-4907-83E8-F3302EF447FE}"/>
          </ac:picMkLst>
        </pc:picChg>
      </pc:sldChg>
      <pc:sldChg chg="addSp delSp modSp new mod">
        <pc:chgData name="Adithya S.T." userId="fa2a0da334559e6f" providerId="LiveId" clId="{38490114-B12B-482B-88A7-2E6490E456CB}" dt="2024-09-04T10:41:59.720" v="194" actId="20577"/>
        <pc:sldMkLst>
          <pc:docMk/>
          <pc:sldMk cId="1354029470" sldId="325"/>
        </pc:sldMkLst>
        <pc:spChg chg="del mod">
          <ac:chgData name="Adithya S.T." userId="fa2a0da334559e6f" providerId="LiveId" clId="{38490114-B12B-482B-88A7-2E6490E456CB}" dt="2024-09-04T10:40:56.044" v="181" actId="21"/>
          <ac:spMkLst>
            <pc:docMk/>
            <pc:sldMk cId="1354029470" sldId="325"/>
            <ac:spMk id="3" creationId="{D7E3D759-31FA-43EA-9CD7-51619AB1D1D5}"/>
          </ac:spMkLst>
        </pc:spChg>
        <pc:spChg chg="add del mod">
          <ac:chgData name="Adithya S.T." userId="fa2a0da334559e6f" providerId="LiveId" clId="{38490114-B12B-482B-88A7-2E6490E456CB}" dt="2024-09-04T10:41:47.526" v="191" actId="21"/>
          <ac:spMkLst>
            <pc:docMk/>
            <pc:sldMk cId="1354029470" sldId="325"/>
            <ac:spMk id="4" creationId="{0A0E5FB0-52B1-4898-B1DA-FCFECB57061D}"/>
          </ac:spMkLst>
        </pc:spChg>
        <pc:spChg chg="add mod">
          <ac:chgData name="Adithya S.T." userId="fa2a0da334559e6f" providerId="LiveId" clId="{38490114-B12B-482B-88A7-2E6490E456CB}" dt="2024-09-04T10:41:59.720" v="194" actId="20577"/>
          <ac:spMkLst>
            <pc:docMk/>
            <pc:sldMk cId="1354029470" sldId="325"/>
            <ac:spMk id="5" creationId="{977FA4CF-8FC2-4BDA-A168-FD4F4C10E5B6}"/>
          </ac:spMkLst>
        </pc:spChg>
        <pc:picChg chg="add del mod">
          <ac:chgData name="Adithya S.T." userId="fa2a0da334559e6f" providerId="LiveId" clId="{38490114-B12B-482B-88A7-2E6490E456CB}" dt="2024-09-04T10:40:56.044" v="181" actId="21"/>
          <ac:picMkLst>
            <pc:docMk/>
            <pc:sldMk cId="1354029470" sldId="325"/>
            <ac:picMk id="2050" creationId="{FBB4CDB2-1AB1-48E5-BFD1-91B60FAE59A5}"/>
          </ac:picMkLst>
        </pc:picChg>
        <pc:picChg chg="add del mod">
          <ac:chgData name="Adithya S.T." userId="fa2a0da334559e6f" providerId="LiveId" clId="{38490114-B12B-482B-88A7-2E6490E456CB}" dt="2024-09-04T10:41:47.526" v="191" actId="21"/>
          <ac:picMkLst>
            <pc:docMk/>
            <pc:sldMk cId="1354029470" sldId="325"/>
            <ac:picMk id="2052" creationId="{90680F18-CACB-403A-8C67-D66D3EF4D3E0}"/>
          </ac:picMkLst>
        </pc:picChg>
      </pc:sldChg>
      <pc:sldChg chg="addSp delSp modSp new mod">
        <pc:chgData name="Adithya S.T." userId="fa2a0da334559e6f" providerId="LiveId" clId="{38490114-B12B-482B-88A7-2E6490E456CB}" dt="2024-09-04T10:43:02.378" v="220" actId="113"/>
        <pc:sldMkLst>
          <pc:docMk/>
          <pc:sldMk cId="957871168" sldId="326"/>
        </pc:sldMkLst>
        <pc:spChg chg="mod">
          <ac:chgData name="Adithya S.T." userId="fa2a0da334559e6f" providerId="LiveId" clId="{38490114-B12B-482B-88A7-2E6490E456CB}" dt="2024-09-04T10:43:02.378" v="220" actId="113"/>
          <ac:spMkLst>
            <pc:docMk/>
            <pc:sldMk cId="957871168" sldId="326"/>
            <ac:spMk id="3" creationId="{14254ADF-6106-477D-BC31-DE09A521C37F}"/>
          </ac:spMkLst>
        </pc:spChg>
        <pc:picChg chg="add mod">
          <ac:chgData name="Adithya S.T." userId="fa2a0da334559e6f" providerId="LiveId" clId="{38490114-B12B-482B-88A7-2E6490E456CB}" dt="2024-09-04T10:43:00.509" v="219" actId="1076"/>
          <ac:picMkLst>
            <pc:docMk/>
            <pc:sldMk cId="957871168" sldId="326"/>
            <ac:picMk id="4" creationId="{CB2F66F2-57D5-4633-BEE4-45DC6E3F6E9D}"/>
          </ac:picMkLst>
        </pc:picChg>
        <pc:picChg chg="add del mod">
          <ac:chgData name="Adithya S.T." userId="fa2a0da334559e6f" providerId="LiveId" clId="{38490114-B12B-482B-88A7-2E6490E456CB}" dt="2024-09-04T10:42:42.372" v="211"/>
          <ac:picMkLst>
            <pc:docMk/>
            <pc:sldMk cId="957871168" sldId="326"/>
            <ac:picMk id="3074" creationId="{0896A247-F6B8-4C66-B928-0665C1A304B2}"/>
          </ac:picMkLst>
        </pc:picChg>
        <pc:picChg chg="add del mod">
          <ac:chgData name="Adithya S.T." userId="fa2a0da334559e6f" providerId="LiveId" clId="{38490114-B12B-482B-88A7-2E6490E456CB}" dt="2024-09-04T10:42:51.378" v="215"/>
          <ac:picMkLst>
            <pc:docMk/>
            <pc:sldMk cId="957871168" sldId="326"/>
            <ac:picMk id="3076" creationId="{C883FD91-B6B4-446B-A8C7-2C0FE92AF5EB}"/>
          </ac:picMkLst>
        </pc:picChg>
      </pc:sldChg>
      <pc:sldChg chg="addSp delSp modSp new mod">
        <pc:chgData name="Adithya S.T." userId="fa2a0da334559e6f" providerId="LiveId" clId="{38490114-B12B-482B-88A7-2E6490E456CB}" dt="2024-09-04T10:44:10.119" v="235" actId="14100"/>
        <pc:sldMkLst>
          <pc:docMk/>
          <pc:sldMk cId="3767027482" sldId="327"/>
        </pc:sldMkLst>
        <pc:spChg chg="mod">
          <ac:chgData name="Adithya S.T." userId="fa2a0da334559e6f" providerId="LiveId" clId="{38490114-B12B-482B-88A7-2E6490E456CB}" dt="2024-09-04T10:44:10.119" v="235" actId="14100"/>
          <ac:spMkLst>
            <pc:docMk/>
            <pc:sldMk cId="3767027482" sldId="327"/>
            <ac:spMk id="2" creationId="{CCA8236A-8ADA-4F8B-AE80-65DA39BF3BF7}"/>
          </ac:spMkLst>
        </pc:spChg>
        <pc:spChg chg="mod">
          <ac:chgData name="Adithya S.T." userId="fa2a0da334559e6f" providerId="LiveId" clId="{38490114-B12B-482B-88A7-2E6490E456CB}" dt="2024-09-04T10:43:49.546" v="233" actId="113"/>
          <ac:spMkLst>
            <pc:docMk/>
            <pc:sldMk cId="3767027482" sldId="327"/>
            <ac:spMk id="3" creationId="{EB0E88BA-18FC-4864-811D-3E84BA753E87}"/>
          </ac:spMkLst>
        </pc:spChg>
        <pc:picChg chg="add mod">
          <ac:chgData name="Adithya S.T." userId="fa2a0da334559e6f" providerId="LiveId" clId="{38490114-B12B-482B-88A7-2E6490E456CB}" dt="2024-09-04T10:43:47.913" v="232" actId="1076"/>
          <ac:picMkLst>
            <pc:docMk/>
            <pc:sldMk cId="3767027482" sldId="327"/>
            <ac:picMk id="4" creationId="{602C42A6-6E90-43BD-9F46-7FA05FD747FD}"/>
          </ac:picMkLst>
        </pc:picChg>
        <pc:picChg chg="add del">
          <ac:chgData name="Adithya S.T." userId="fa2a0da334559e6f" providerId="LiveId" clId="{38490114-B12B-482B-88A7-2E6490E456CB}" dt="2024-09-04T10:43:41.737" v="230"/>
          <ac:picMkLst>
            <pc:docMk/>
            <pc:sldMk cId="3767027482" sldId="327"/>
            <ac:picMk id="4098" creationId="{A356CEFF-95FC-41FD-A1B5-F1D42002AED4}"/>
          </ac:picMkLst>
        </pc:picChg>
      </pc:sldChg>
      <pc:sldChg chg="addSp delSp modSp new mod">
        <pc:chgData name="Adithya S.T." userId="fa2a0da334559e6f" providerId="LiveId" clId="{38490114-B12B-482B-88A7-2E6490E456CB}" dt="2024-09-04T10:45:23.836" v="256" actId="1076"/>
        <pc:sldMkLst>
          <pc:docMk/>
          <pc:sldMk cId="1964290401" sldId="328"/>
        </pc:sldMkLst>
        <pc:spChg chg="mod">
          <ac:chgData name="Adithya S.T." userId="fa2a0da334559e6f" providerId="LiveId" clId="{38490114-B12B-482B-88A7-2E6490E456CB}" dt="2024-09-04T10:45:14.940" v="253" actId="1076"/>
          <ac:spMkLst>
            <pc:docMk/>
            <pc:sldMk cId="1964290401" sldId="328"/>
            <ac:spMk id="3" creationId="{57F75226-2DD5-493D-A608-A787C1BEE8B6}"/>
          </ac:spMkLst>
        </pc:spChg>
        <pc:picChg chg="add mod">
          <ac:chgData name="Adithya S.T." userId="fa2a0da334559e6f" providerId="LiveId" clId="{38490114-B12B-482B-88A7-2E6490E456CB}" dt="2024-09-04T10:45:23.836" v="256" actId="1076"/>
          <ac:picMkLst>
            <pc:docMk/>
            <pc:sldMk cId="1964290401" sldId="328"/>
            <ac:picMk id="4" creationId="{C09980CB-AA84-483F-94F1-98F283299415}"/>
          </ac:picMkLst>
        </pc:picChg>
        <pc:picChg chg="add del mod">
          <ac:chgData name="Adithya S.T." userId="fa2a0da334559e6f" providerId="LiveId" clId="{38490114-B12B-482B-88A7-2E6490E456CB}" dt="2024-09-04T10:45:16.194" v="254"/>
          <ac:picMkLst>
            <pc:docMk/>
            <pc:sldMk cId="1964290401" sldId="328"/>
            <ac:picMk id="5122" creationId="{4A6DF22D-976F-45C1-947A-A0B6A135D793}"/>
          </ac:picMkLst>
        </pc:picChg>
      </pc:sldChg>
      <pc:sldChg chg="addSp delSp modSp new mod">
        <pc:chgData name="Adithya S.T." userId="fa2a0da334559e6f" providerId="LiveId" clId="{38490114-B12B-482B-88A7-2E6490E456CB}" dt="2024-09-04T10:46:26.839" v="270" actId="21"/>
        <pc:sldMkLst>
          <pc:docMk/>
          <pc:sldMk cId="458687248" sldId="329"/>
        </pc:sldMkLst>
        <pc:spChg chg="mod">
          <ac:chgData name="Adithya S.T." userId="fa2a0da334559e6f" providerId="LiveId" clId="{38490114-B12B-482B-88A7-2E6490E456CB}" dt="2024-09-04T10:46:26.839" v="270" actId="21"/>
          <ac:spMkLst>
            <pc:docMk/>
            <pc:sldMk cId="458687248" sldId="329"/>
            <ac:spMk id="3" creationId="{39A58DFB-27DB-4C42-93D1-50B9BC622EC1}"/>
          </ac:spMkLst>
        </pc:spChg>
        <pc:picChg chg="add mod">
          <ac:chgData name="Adithya S.T." userId="fa2a0da334559e6f" providerId="LiveId" clId="{38490114-B12B-482B-88A7-2E6490E456CB}" dt="2024-09-04T10:46:13.216" v="269" actId="1076"/>
          <ac:picMkLst>
            <pc:docMk/>
            <pc:sldMk cId="458687248" sldId="329"/>
            <ac:picMk id="4" creationId="{CA996983-2611-449B-AFC2-F6C4E2416483}"/>
          </ac:picMkLst>
        </pc:picChg>
        <pc:picChg chg="add del">
          <ac:chgData name="Adithya S.T." userId="fa2a0da334559e6f" providerId="LiveId" clId="{38490114-B12B-482B-88A7-2E6490E456CB}" dt="2024-09-04T10:46:06.381" v="266"/>
          <ac:picMkLst>
            <pc:docMk/>
            <pc:sldMk cId="458687248" sldId="329"/>
            <ac:picMk id="6146" creationId="{6AF6C156-616E-4B54-B0AB-C1ADBDE6E4F8}"/>
          </ac:picMkLst>
        </pc:picChg>
      </pc:sldChg>
      <pc:sldChg chg="modSp new mod">
        <pc:chgData name="Adithya S.T." userId="fa2a0da334559e6f" providerId="LiveId" clId="{38490114-B12B-482B-88A7-2E6490E456CB}" dt="2024-09-04T10:51:35.400" v="308"/>
        <pc:sldMkLst>
          <pc:docMk/>
          <pc:sldMk cId="3911104590" sldId="330"/>
        </pc:sldMkLst>
        <pc:spChg chg="mod">
          <ac:chgData name="Adithya S.T." userId="fa2a0da334559e6f" providerId="LiveId" clId="{38490114-B12B-482B-88A7-2E6490E456CB}" dt="2024-09-04T10:51:35.400" v="308"/>
          <ac:spMkLst>
            <pc:docMk/>
            <pc:sldMk cId="3911104590" sldId="330"/>
            <ac:spMk id="3" creationId="{DCEF9F8B-38E6-472C-8C2E-BA6B9655C33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9/5/2024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9/5/2024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9/5/2024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9/5/2024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9/5/2024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9/5/2024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9/5/2024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9/5/2024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9/5/2024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9/5/2024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towardsdatascience.com/build-a-custom-trained-object-detection-model-with-5-lines-of-code-713ba7f6c0fb" TargetMode="External"/><Relationship Id="rId2" Type="http://schemas.openxmlformats.org/officeDocument/2006/relationships/hyperlink" Target="https://analyticsindiamag.com/ai-mysteries/a-tutorial-on-building-custom-object-detection-models-using-detecto/" TargetMode="External"/><Relationship Id="rId1" Type="http://schemas.openxmlformats.org/officeDocument/2006/relationships/slideLayout" Target="../slideLayouts/slideLayout2.xml"/><Relationship Id="rId4" Type="http://schemas.openxmlformats.org/officeDocument/2006/relationships/hyperlink" Target="https://github.com/alankbi/detecto/blob/master/docs/_static/dog_dataset.zi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alankbi/detecto/blob/master/docs/_static/dog_dataset.zi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30" y="639097"/>
            <a:ext cx="5859446" cy="2869877"/>
          </a:xfrm>
        </p:spPr>
        <p:txBody>
          <a:bodyPr>
            <a:normAutofit fontScale="90000"/>
          </a:bodyPr>
          <a:lstStyle/>
          <a:p>
            <a:r>
              <a:rPr lang="en-US" sz="8000" dirty="0" err="1"/>
              <a:t>Orinson</a:t>
            </a:r>
            <a:r>
              <a:rPr lang="en-US" sz="8000" dirty="0"/>
              <a:t> Technologies Internship</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lnSpcReduction="10000"/>
          </a:bodyPr>
          <a:lstStyle/>
          <a:p>
            <a:r>
              <a:rPr lang="en-US" sz="2400" dirty="0">
                <a:solidFill>
                  <a:schemeClr val="tx1">
                    <a:lumMod val="85000"/>
                    <a:lumOff val="15000"/>
                  </a:schemeClr>
                </a:solidFill>
              </a:rPr>
              <a:t>Task-1</a:t>
            </a:r>
          </a:p>
          <a:p>
            <a:r>
              <a:rPr lang="en-US" dirty="0">
                <a:solidFill>
                  <a:schemeClr val="tx1">
                    <a:lumMod val="85000"/>
                    <a:lumOff val="15000"/>
                  </a:schemeClr>
                </a:solidFill>
              </a:rPr>
              <a:t>- Adithya S.T.</a:t>
            </a:r>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68CE6-C23F-4BC0-A7A8-35A3B4959F0C}"/>
              </a:ext>
            </a:extLst>
          </p:cNvPr>
          <p:cNvSpPr>
            <a:spLocks noGrp="1"/>
          </p:cNvSpPr>
          <p:nvPr>
            <p:ph type="title"/>
          </p:nvPr>
        </p:nvSpPr>
        <p:spPr/>
        <p:txBody>
          <a:bodyPr/>
          <a:lstStyle/>
          <a:p>
            <a:r>
              <a:rPr lang="en-US" dirty="0"/>
              <a:t>Visualizing an image from the data</a:t>
            </a:r>
            <a:endParaRPr lang="en-IN" dirty="0"/>
          </a:p>
        </p:txBody>
      </p:sp>
      <p:sp>
        <p:nvSpPr>
          <p:cNvPr id="3" name="Content Placeholder 2">
            <a:extLst>
              <a:ext uri="{FF2B5EF4-FFF2-40B4-BE49-F238E27FC236}">
                <a16:creationId xmlns:a16="http://schemas.microsoft.com/office/drawing/2014/main" id="{759A7F5E-1BFF-4721-BE43-D4A290AC2647}"/>
              </a:ext>
            </a:extLst>
          </p:cNvPr>
          <p:cNvSpPr>
            <a:spLocks noGrp="1"/>
          </p:cNvSpPr>
          <p:nvPr>
            <p:ph idx="1"/>
          </p:nvPr>
        </p:nvSpPr>
        <p:spPr/>
        <p:txBody>
          <a:bodyPr/>
          <a:lstStyle/>
          <a:p>
            <a:r>
              <a:rPr lang="en-IN" dirty="0"/>
              <a:t>import </a:t>
            </a:r>
            <a:r>
              <a:rPr lang="en-IN" dirty="0" err="1"/>
              <a:t>matplotlib.pyplot</a:t>
            </a:r>
            <a:r>
              <a:rPr lang="en-IN" dirty="0"/>
              <a:t> as </a:t>
            </a:r>
            <a:r>
              <a:rPr lang="en-IN" dirty="0" err="1"/>
              <a:t>plt</a:t>
            </a:r>
            <a:r>
              <a:rPr lang="en-IN" dirty="0"/>
              <a:t> </a:t>
            </a:r>
          </a:p>
          <a:p>
            <a:r>
              <a:rPr lang="en-IN" dirty="0"/>
              <a:t>import </a:t>
            </a:r>
            <a:r>
              <a:rPr lang="en-IN" dirty="0" err="1"/>
              <a:t>matplotlib.image</a:t>
            </a:r>
            <a:r>
              <a:rPr lang="en-IN" dirty="0"/>
              <a:t> as </a:t>
            </a:r>
            <a:r>
              <a:rPr lang="en-IN" dirty="0" err="1"/>
              <a:t>img</a:t>
            </a:r>
            <a:r>
              <a:rPr lang="en-IN" dirty="0"/>
              <a:t> </a:t>
            </a:r>
          </a:p>
          <a:p>
            <a:r>
              <a:rPr lang="en-IN" dirty="0"/>
              <a:t>image = </a:t>
            </a:r>
            <a:r>
              <a:rPr lang="en-IN" dirty="0" err="1"/>
              <a:t>img.imread</a:t>
            </a:r>
            <a:r>
              <a:rPr lang="en-IN" dirty="0"/>
              <a:t>('images/n02085620_8611.jpg’) </a:t>
            </a:r>
          </a:p>
          <a:p>
            <a:r>
              <a:rPr lang="en-IN" dirty="0" err="1"/>
              <a:t>plt.imshow</a:t>
            </a:r>
            <a:r>
              <a:rPr lang="en-IN" dirty="0"/>
              <a:t>(image) </a:t>
            </a:r>
          </a:p>
          <a:p>
            <a:r>
              <a:rPr lang="en-IN" dirty="0" err="1"/>
              <a:t>plt.show</a:t>
            </a:r>
            <a:r>
              <a:rPr lang="en-IN" dirty="0"/>
              <a:t>()</a:t>
            </a:r>
          </a:p>
        </p:txBody>
      </p:sp>
    </p:spTree>
    <p:extLst>
      <p:ext uri="{BB962C8B-B14F-4D97-AF65-F5344CB8AC3E}">
        <p14:creationId xmlns:p14="http://schemas.microsoft.com/office/powerpoint/2010/main" val="918285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EB75F-CF8B-413C-A9D2-49C869F39D54}"/>
              </a:ext>
            </a:extLst>
          </p:cNvPr>
          <p:cNvSpPr>
            <a:spLocks noGrp="1"/>
          </p:cNvSpPr>
          <p:nvPr>
            <p:ph type="title"/>
          </p:nvPr>
        </p:nvSpPr>
        <p:spPr/>
        <p:txBody>
          <a:bodyPr>
            <a:normAutofit/>
          </a:bodyPr>
          <a:lstStyle/>
          <a:p>
            <a:r>
              <a:rPr lang="en-US" dirty="0"/>
              <a:t>Preprocess data</a:t>
            </a:r>
            <a:br>
              <a:rPr lang="en-US" dirty="0"/>
            </a:br>
            <a:endParaRPr lang="en-IN" dirty="0"/>
          </a:p>
        </p:txBody>
      </p:sp>
      <p:sp>
        <p:nvSpPr>
          <p:cNvPr id="3" name="Content Placeholder 2">
            <a:extLst>
              <a:ext uri="{FF2B5EF4-FFF2-40B4-BE49-F238E27FC236}">
                <a16:creationId xmlns:a16="http://schemas.microsoft.com/office/drawing/2014/main" id="{E234A20F-3449-4893-B7B6-B8C411B5CF4F}"/>
              </a:ext>
            </a:extLst>
          </p:cNvPr>
          <p:cNvSpPr>
            <a:spLocks noGrp="1"/>
          </p:cNvSpPr>
          <p:nvPr>
            <p:ph idx="1"/>
          </p:nvPr>
        </p:nvSpPr>
        <p:spPr/>
        <p:txBody>
          <a:bodyPr/>
          <a:lstStyle/>
          <a:p>
            <a:r>
              <a:rPr lang="en-US" b="0" i="0" dirty="0">
                <a:solidFill>
                  <a:srgbClr val="333333"/>
                </a:solidFill>
                <a:effectLst/>
                <a:latin typeface="Plus Jakarta Sans"/>
              </a:rPr>
              <a:t>To work with this library we are required to preprocess data according to the utilities of the library. In this section, we will look at how we can do this using the </a:t>
            </a:r>
            <a:r>
              <a:rPr lang="en-US" b="0" i="0" dirty="0" err="1">
                <a:solidFill>
                  <a:srgbClr val="333333"/>
                </a:solidFill>
                <a:effectLst/>
                <a:latin typeface="Plus Jakarta Sans"/>
              </a:rPr>
              <a:t>Detecto</a:t>
            </a:r>
            <a:r>
              <a:rPr lang="en-US" b="0" i="0" dirty="0">
                <a:solidFill>
                  <a:srgbClr val="333333"/>
                </a:solidFill>
                <a:effectLst/>
                <a:latin typeface="Plus Jakarta Sans"/>
              </a:rPr>
              <a:t> library. In this section we will perform the following preprocessing: </a:t>
            </a:r>
          </a:p>
          <a:p>
            <a:pPr>
              <a:buFont typeface="Arial" panose="020B0604020202020204" pitchFamily="34" charset="0"/>
              <a:buChar char="•"/>
            </a:pPr>
            <a:r>
              <a:rPr lang="en-US" b="0" i="0" dirty="0">
                <a:solidFill>
                  <a:srgbClr val="333333"/>
                </a:solidFill>
                <a:effectLst/>
                <a:latin typeface="Plus Jakarta Sans"/>
              </a:rPr>
              <a:t>  Transformation of image </a:t>
            </a:r>
          </a:p>
          <a:p>
            <a:pPr>
              <a:buFont typeface="Arial" panose="020B0604020202020204" pitchFamily="34" charset="0"/>
              <a:buChar char="•"/>
            </a:pPr>
            <a:r>
              <a:rPr lang="en-US" b="0" i="0" dirty="0">
                <a:solidFill>
                  <a:srgbClr val="333333"/>
                </a:solidFill>
                <a:effectLst/>
                <a:latin typeface="Plus Jakarta Sans"/>
              </a:rPr>
              <a:t>  Combining images and labels</a:t>
            </a:r>
          </a:p>
          <a:p>
            <a:pPr>
              <a:buFont typeface="Arial" panose="020B0604020202020204" pitchFamily="34" charset="0"/>
              <a:buChar char="•"/>
            </a:pPr>
            <a:r>
              <a:rPr lang="en-US" dirty="0">
                <a:solidFill>
                  <a:srgbClr val="333333"/>
                </a:solidFill>
                <a:latin typeface="Plus Jakarta Sans"/>
              </a:rPr>
              <a:t>  Image labeling</a:t>
            </a:r>
          </a:p>
          <a:p>
            <a:pPr marL="0" indent="0">
              <a:buNone/>
            </a:pPr>
            <a:br>
              <a:rPr lang="en-US" dirty="0"/>
            </a:br>
            <a:endParaRPr lang="en-IN" dirty="0"/>
          </a:p>
        </p:txBody>
      </p:sp>
    </p:spTree>
    <p:extLst>
      <p:ext uri="{BB962C8B-B14F-4D97-AF65-F5344CB8AC3E}">
        <p14:creationId xmlns:p14="http://schemas.microsoft.com/office/powerpoint/2010/main" val="4063023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B549-C579-42F0-B367-6A5F85B4764D}"/>
              </a:ext>
            </a:extLst>
          </p:cNvPr>
          <p:cNvSpPr>
            <a:spLocks noGrp="1"/>
          </p:cNvSpPr>
          <p:nvPr>
            <p:ph type="title"/>
          </p:nvPr>
        </p:nvSpPr>
        <p:spPr/>
        <p:txBody>
          <a:bodyPr/>
          <a:lstStyle/>
          <a:p>
            <a:r>
              <a:rPr kumimoji="0" lang="en-US" sz="4700" b="0" i="0" u="none" strike="noStrike" kern="1200" cap="none" spc="-50" normalizeH="0" baseline="0" noProof="0" dirty="0">
                <a:ln>
                  <a:noFill/>
                </a:ln>
                <a:solidFill>
                  <a:prstClr val="black">
                    <a:lumMod val="75000"/>
                    <a:lumOff val="25000"/>
                  </a:prstClr>
                </a:solidFill>
                <a:effectLst/>
                <a:uLnTx/>
                <a:uFillTx/>
                <a:latin typeface="Bookman Old Style" panose="020F0302020204030204"/>
                <a:ea typeface="+mj-ea"/>
                <a:cs typeface="+mj-cs"/>
              </a:rPr>
              <a:t>Preprocess data</a:t>
            </a:r>
            <a:br>
              <a:rPr kumimoji="0" lang="en-US" sz="4700" b="0" i="0" u="none" strike="noStrike" kern="1200" cap="none" spc="-50" normalizeH="0" baseline="0" noProof="0" dirty="0">
                <a:ln>
                  <a:noFill/>
                </a:ln>
                <a:solidFill>
                  <a:prstClr val="black">
                    <a:lumMod val="75000"/>
                    <a:lumOff val="25000"/>
                  </a:prstClr>
                </a:solidFill>
                <a:effectLst/>
                <a:uLnTx/>
                <a:uFillTx/>
                <a:latin typeface="Bookman Old Style" panose="020F0302020204030204"/>
                <a:ea typeface="+mj-ea"/>
                <a:cs typeface="+mj-cs"/>
              </a:rPr>
            </a:br>
            <a:endParaRPr lang="en-IN" dirty="0"/>
          </a:p>
        </p:txBody>
      </p:sp>
      <p:sp>
        <p:nvSpPr>
          <p:cNvPr id="3" name="Content Placeholder 2">
            <a:extLst>
              <a:ext uri="{FF2B5EF4-FFF2-40B4-BE49-F238E27FC236}">
                <a16:creationId xmlns:a16="http://schemas.microsoft.com/office/drawing/2014/main" id="{BF88A9AC-344B-465B-BB6C-F29439A79D0F}"/>
              </a:ext>
            </a:extLst>
          </p:cNvPr>
          <p:cNvSpPr>
            <a:spLocks noGrp="1"/>
          </p:cNvSpPr>
          <p:nvPr>
            <p:ph idx="1"/>
          </p:nvPr>
        </p:nvSpPr>
        <p:spPr/>
        <p:txBody>
          <a:bodyPr>
            <a:normAutofit fontScale="85000" lnSpcReduction="20000"/>
          </a:bodyPr>
          <a:lstStyle/>
          <a:p>
            <a:r>
              <a:rPr lang="en-IN" b="0" i="0" dirty="0">
                <a:solidFill>
                  <a:srgbClr val="333333"/>
                </a:solidFill>
                <a:effectLst/>
                <a:latin typeface="Plus Jakarta Sans"/>
              </a:rPr>
              <a:t>Let’s start with the transformation of images </a:t>
            </a:r>
          </a:p>
          <a:p>
            <a:r>
              <a:rPr lang="en-IN" b="0" i="0" dirty="0">
                <a:solidFill>
                  <a:srgbClr val="333333"/>
                </a:solidFill>
                <a:effectLst/>
                <a:latin typeface="Plus Jakarta Sans"/>
              </a:rPr>
              <a:t>from </a:t>
            </a:r>
            <a:r>
              <a:rPr lang="en-IN" b="0" i="0" dirty="0" err="1">
                <a:solidFill>
                  <a:srgbClr val="333333"/>
                </a:solidFill>
                <a:effectLst/>
                <a:latin typeface="Plus Jakarta Sans"/>
              </a:rPr>
              <a:t>torchvision</a:t>
            </a:r>
            <a:r>
              <a:rPr lang="en-IN" b="0" i="0" dirty="0">
                <a:solidFill>
                  <a:srgbClr val="333333"/>
                </a:solidFill>
                <a:effectLst/>
                <a:latin typeface="Plus Jakarta Sans"/>
              </a:rPr>
              <a:t> import transforms </a:t>
            </a:r>
          </a:p>
          <a:p>
            <a:r>
              <a:rPr lang="en-IN" b="0" i="0" dirty="0">
                <a:solidFill>
                  <a:srgbClr val="333333"/>
                </a:solidFill>
                <a:effectLst/>
                <a:latin typeface="Plus Jakarta Sans"/>
              </a:rPr>
              <a:t>from </a:t>
            </a:r>
            <a:r>
              <a:rPr lang="en-IN" b="0" i="0" dirty="0" err="1">
                <a:solidFill>
                  <a:srgbClr val="333333"/>
                </a:solidFill>
                <a:effectLst/>
                <a:latin typeface="Plus Jakarta Sans"/>
              </a:rPr>
              <a:t>detecto</a:t>
            </a:r>
            <a:r>
              <a:rPr lang="en-IN" b="0" i="0" dirty="0">
                <a:solidFill>
                  <a:srgbClr val="333333"/>
                </a:solidFill>
                <a:effectLst/>
                <a:latin typeface="Plus Jakarta Sans"/>
              </a:rPr>
              <a:t> import core </a:t>
            </a:r>
          </a:p>
          <a:p>
            <a:r>
              <a:rPr lang="en-IN" b="0" i="0" dirty="0" err="1">
                <a:solidFill>
                  <a:srgbClr val="333333"/>
                </a:solidFill>
                <a:effectLst/>
                <a:latin typeface="Plus Jakarta Sans"/>
              </a:rPr>
              <a:t>transform_img</a:t>
            </a:r>
            <a:r>
              <a:rPr lang="en-IN" b="0" i="0" dirty="0">
                <a:solidFill>
                  <a:srgbClr val="333333"/>
                </a:solidFill>
                <a:effectLst/>
                <a:latin typeface="Plus Jakarta Sans"/>
              </a:rPr>
              <a:t> = </a:t>
            </a:r>
            <a:r>
              <a:rPr lang="en-IN" b="0" i="0" dirty="0" err="1">
                <a:solidFill>
                  <a:srgbClr val="333333"/>
                </a:solidFill>
                <a:effectLst/>
                <a:latin typeface="Plus Jakarta Sans"/>
              </a:rPr>
              <a:t>transforms.Compose</a:t>
            </a:r>
            <a:r>
              <a:rPr lang="en-IN" b="0" i="0" dirty="0">
                <a:solidFill>
                  <a:srgbClr val="333333"/>
                </a:solidFill>
                <a:effectLst/>
                <a:latin typeface="Plus Jakarta Sans"/>
              </a:rPr>
              <a:t>([ </a:t>
            </a:r>
          </a:p>
          <a:p>
            <a:r>
              <a:rPr lang="en-IN" b="0" i="0" dirty="0" err="1">
                <a:solidFill>
                  <a:srgbClr val="333333"/>
                </a:solidFill>
                <a:effectLst/>
                <a:latin typeface="Plus Jakarta Sans"/>
              </a:rPr>
              <a:t>transforms.ToPILImage</a:t>
            </a:r>
            <a:r>
              <a:rPr lang="en-IN" b="0" i="0" dirty="0">
                <a:solidFill>
                  <a:srgbClr val="333333"/>
                </a:solidFill>
                <a:effectLst/>
                <a:latin typeface="Plus Jakarta Sans"/>
              </a:rPr>
              <a:t>(), </a:t>
            </a:r>
          </a:p>
          <a:p>
            <a:r>
              <a:rPr lang="en-IN" b="0" i="0" dirty="0" err="1">
                <a:solidFill>
                  <a:srgbClr val="333333"/>
                </a:solidFill>
                <a:effectLst/>
                <a:latin typeface="Plus Jakarta Sans"/>
              </a:rPr>
              <a:t>transforms.Resize</a:t>
            </a:r>
            <a:r>
              <a:rPr lang="en-IN" b="0" i="0" dirty="0">
                <a:solidFill>
                  <a:srgbClr val="333333"/>
                </a:solidFill>
                <a:effectLst/>
                <a:latin typeface="Plus Jakarta Sans"/>
              </a:rPr>
              <a:t>(800),</a:t>
            </a:r>
          </a:p>
          <a:p>
            <a:r>
              <a:rPr lang="en-IN" b="0" i="0" dirty="0">
                <a:solidFill>
                  <a:srgbClr val="333333"/>
                </a:solidFill>
                <a:effectLst/>
                <a:latin typeface="Plus Jakarta Sans"/>
              </a:rPr>
              <a:t> </a:t>
            </a:r>
            <a:r>
              <a:rPr lang="en-IN" b="0" i="0" dirty="0" err="1">
                <a:solidFill>
                  <a:srgbClr val="333333"/>
                </a:solidFill>
                <a:effectLst/>
                <a:latin typeface="Plus Jakarta Sans"/>
              </a:rPr>
              <a:t>transforms.RandomHorizontalFlip</a:t>
            </a:r>
            <a:r>
              <a:rPr lang="en-IN" b="0" i="0" dirty="0">
                <a:solidFill>
                  <a:srgbClr val="333333"/>
                </a:solidFill>
                <a:effectLst/>
                <a:latin typeface="Plus Jakarta Sans"/>
              </a:rPr>
              <a:t>(0.5), </a:t>
            </a:r>
          </a:p>
          <a:p>
            <a:r>
              <a:rPr lang="en-IN" b="0" i="0" dirty="0" err="1">
                <a:solidFill>
                  <a:srgbClr val="333333"/>
                </a:solidFill>
                <a:effectLst/>
                <a:latin typeface="Plus Jakarta Sans"/>
              </a:rPr>
              <a:t>transforms.ToTensor</a:t>
            </a:r>
            <a:r>
              <a:rPr lang="en-IN" b="0" i="0" dirty="0">
                <a:solidFill>
                  <a:srgbClr val="333333"/>
                </a:solidFill>
                <a:effectLst/>
                <a:latin typeface="Plus Jakarta Sans"/>
              </a:rPr>
              <a:t>(), </a:t>
            </a:r>
            <a:r>
              <a:rPr lang="en-IN" b="0" i="0" dirty="0" err="1">
                <a:solidFill>
                  <a:srgbClr val="333333"/>
                </a:solidFill>
                <a:effectLst/>
                <a:latin typeface="Plus Jakarta Sans"/>
              </a:rPr>
              <a:t>utils.normalize_transform</a:t>
            </a:r>
            <a:r>
              <a:rPr lang="en-IN" b="0" i="0" dirty="0">
                <a:solidFill>
                  <a:srgbClr val="333333"/>
                </a:solidFill>
                <a:effectLst/>
                <a:latin typeface="Plus Jakarta Sans"/>
              </a:rPr>
              <a:t>(), </a:t>
            </a:r>
          </a:p>
          <a:p>
            <a:r>
              <a:rPr lang="en-IN" b="0" i="0" dirty="0">
                <a:solidFill>
                  <a:srgbClr val="333333"/>
                </a:solidFill>
                <a:effectLst/>
                <a:latin typeface="Plus Jakarta Sans"/>
              </a:rPr>
              <a:t>])</a:t>
            </a:r>
            <a:br>
              <a:rPr lang="en-IN" dirty="0"/>
            </a:br>
            <a:endParaRPr lang="en-IN" dirty="0"/>
          </a:p>
        </p:txBody>
      </p:sp>
    </p:spTree>
    <p:extLst>
      <p:ext uri="{BB962C8B-B14F-4D97-AF65-F5344CB8AC3E}">
        <p14:creationId xmlns:p14="http://schemas.microsoft.com/office/powerpoint/2010/main" val="3507234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0AEA-8043-4089-93E3-78190A60AB7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619A2FC-B383-4D47-8CEA-15940BE588B0}"/>
              </a:ext>
            </a:extLst>
          </p:cNvPr>
          <p:cNvSpPr>
            <a:spLocks noGrp="1"/>
          </p:cNvSpPr>
          <p:nvPr>
            <p:ph idx="1"/>
          </p:nvPr>
        </p:nvSpPr>
        <p:spPr/>
        <p:txBody>
          <a:bodyPr>
            <a:normAutofit/>
          </a:bodyPr>
          <a:lstStyle/>
          <a:p>
            <a:r>
              <a:rPr lang="en-US" b="0" i="0" dirty="0">
                <a:solidFill>
                  <a:srgbClr val="333333"/>
                </a:solidFill>
                <a:effectLst/>
                <a:latin typeface="Plus Jakarta Sans"/>
              </a:rPr>
              <a:t>Now using the above function and core function of </a:t>
            </a:r>
            <a:r>
              <a:rPr lang="en-US" b="0" i="0" dirty="0" err="1">
                <a:solidFill>
                  <a:srgbClr val="333333"/>
                </a:solidFill>
                <a:effectLst/>
                <a:latin typeface="Plus Jakarta Sans"/>
              </a:rPr>
              <a:t>Detecto</a:t>
            </a:r>
            <a:r>
              <a:rPr lang="en-US" b="0" i="0" dirty="0">
                <a:solidFill>
                  <a:srgbClr val="333333"/>
                </a:solidFill>
                <a:effectLst/>
                <a:latin typeface="Plus Jakarta Sans"/>
              </a:rPr>
              <a:t>, let’s transform images and combine and label the train images. </a:t>
            </a:r>
          </a:p>
          <a:p>
            <a:r>
              <a:rPr lang="en-US" b="0" i="0" dirty="0">
                <a:solidFill>
                  <a:srgbClr val="333333"/>
                </a:solidFill>
                <a:effectLst/>
                <a:latin typeface="Plus Jakarta Sans"/>
              </a:rPr>
              <a:t>dataset = </a:t>
            </a:r>
            <a:r>
              <a:rPr lang="en-US" b="0" i="0" dirty="0" err="1">
                <a:solidFill>
                  <a:srgbClr val="333333"/>
                </a:solidFill>
                <a:effectLst/>
                <a:latin typeface="Plus Jakarta Sans"/>
              </a:rPr>
              <a:t>detecto.core.Dataset</a:t>
            </a:r>
            <a:r>
              <a:rPr lang="en-US" b="0" i="0" dirty="0">
                <a:solidFill>
                  <a:srgbClr val="333333"/>
                </a:solidFill>
                <a:effectLst/>
                <a:latin typeface="Plus Jakarta Sans"/>
              </a:rPr>
              <a:t>('train.csv', 'images/', transform=</a:t>
            </a:r>
            <a:r>
              <a:rPr lang="en-US" b="0" i="0" dirty="0" err="1">
                <a:solidFill>
                  <a:srgbClr val="333333"/>
                </a:solidFill>
                <a:effectLst/>
                <a:latin typeface="Plus Jakarta Sans"/>
              </a:rPr>
              <a:t>transform_img</a:t>
            </a:r>
            <a:r>
              <a:rPr lang="en-US" b="0" i="0" dirty="0">
                <a:solidFill>
                  <a:srgbClr val="333333"/>
                </a:solidFill>
                <a:effectLst/>
                <a:latin typeface="Plus Jakarta Sans"/>
              </a:rPr>
              <a:t>) </a:t>
            </a:r>
          </a:p>
          <a:p>
            <a:r>
              <a:rPr lang="en-US" b="0" i="0" dirty="0">
                <a:solidFill>
                  <a:srgbClr val="333333"/>
                </a:solidFill>
                <a:effectLst/>
                <a:latin typeface="Plus Jakarta Sans"/>
              </a:rPr>
              <a:t>Here we have performed most of the preprocessing using one line of code. </a:t>
            </a:r>
          </a:p>
          <a:p>
            <a:r>
              <a:rPr lang="en-US" b="0" i="0" dirty="0">
                <a:solidFill>
                  <a:srgbClr val="333333"/>
                </a:solidFill>
                <a:effectLst/>
                <a:latin typeface="Plus Jakarta Sans"/>
              </a:rPr>
              <a:t>Let’s visualize one labeled image. from </a:t>
            </a:r>
            <a:r>
              <a:rPr lang="en-US" b="0" i="0" dirty="0" err="1">
                <a:solidFill>
                  <a:srgbClr val="333333"/>
                </a:solidFill>
                <a:effectLst/>
                <a:latin typeface="Plus Jakarta Sans"/>
              </a:rPr>
              <a:t>detecto</a:t>
            </a:r>
            <a:r>
              <a:rPr lang="en-US" b="0" i="0" dirty="0">
                <a:solidFill>
                  <a:srgbClr val="333333"/>
                </a:solidFill>
                <a:effectLst/>
                <a:latin typeface="Plus Jakarta Sans"/>
              </a:rPr>
              <a:t> import visualize image, information </a:t>
            </a:r>
          </a:p>
          <a:p>
            <a:r>
              <a:rPr lang="en-IN" b="0" i="0" dirty="0">
                <a:solidFill>
                  <a:srgbClr val="333333"/>
                </a:solidFill>
                <a:effectLst/>
                <a:latin typeface="Plus Jakarta Sans"/>
              </a:rPr>
              <a:t>from </a:t>
            </a:r>
            <a:r>
              <a:rPr lang="en-IN" b="0" i="0" dirty="0" err="1">
                <a:solidFill>
                  <a:srgbClr val="333333"/>
                </a:solidFill>
                <a:effectLst/>
                <a:latin typeface="Plus Jakarta Sans"/>
              </a:rPr>
              <a:t>detecto</a:t>
            </a:r>
            <a:r>
              <a:rPr lang="en-IN" b="0" i="0" dirty="0">
                <a:solidFill>
                  <a:srgbClr val="333333"/>
                </a:solidFill>
                <a:effectLst/>
                <a:latin typeface="Plus Jakarta Sans"/>
              </a:rPr>
              <a:t> import visualize image, information = dataset[50] </a:t>
            </a:r>
            <a:r>
              <a:rPr lang="en-IN" b="0" i="0" dirty="0" err="1">
                <a:solidFill>
                  <a:srgbClr val="333333"/>
                </a:solidFill>
                <a:effectLst/>
                <a:latin typeface="Plus Jakarta Sans"/>
              </a:rPr>
              <a:t>detecto.visualize.show_labeled_image</a:t>
            </a:r>
            <a:r>
              <a:rPr lang="en-IN" b="0" i="0" dirty="0">
                <a:solidFill>
                  <a:srgbClr val="333333"/>
                </a:solidFill>
                <a:effectLst/>
                <a:latin typeface="Plus Jakarta Sans"/>
              </a:rPr>
              <a:t>(image, information['boxes'], information['labels'])</a:t>
            </a:r>
            <a:br>
              <a:rPr lang="en-IN" dirty="0"/>
            </a:br>
            <a:br>
              <a:rPr lang="en-US" dirty="0"/>
            </a:br>
            <a:endParaRPr lang="en-IN" dirty="0"/>
          </a:p>
        </p:txBody>
      </p:sp>
    </p:spTree>
    <p:extLst>
      <p:ext uri="{BB962C8B-B14F-4D97-AF65-F5344CB8AC3E}">
        <p14:creationId xmlns:p14="http://schemas.microsoft.com/office/powerpoint/2010/main" val="897913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FFA82-5719-4979-9CD4-5F62C9FD7D29}"/>
              </a:ext>
            </a:extLst>
          </p:cNvPr>
          <p:cNvSpPr>
            <a:spLocks noGrp="1"/>
          </p:cNvSpPr>
          <p:nvPr>
            <p:ph type="title"/>
          </p:nvPr>
        </p:nvSpPr>
        <p:spPr/>
        <p:txBody>
          <a:bodyPr/>
          <a:lstStyle/>
          <a:p>
            <a:r>
              <a:rPr lang="en-US" b="1" dirty="0"/>
              <a:t>Model training</a:t>
            </a:r>
            <a:endParaRPr lang="en-IN" b="1" dirty="0"/>
          </a:p>
        </p:txBody>
      </p:sp>
      <p:sp>
        <p:nvSpPr>
          <p:cNvPr id="3" name="Content Placeholder 2">
            <a:extLst>
              <a:ext uri="{FF2B5EF4-FFF2-40B4-BE49-F238E27FC236}">
                <a16:creationId xmlns:a16="http://schemas.microsoft.com/office/drawing/2014/main" id="{E9C1651B-45E3-4890-8D84-0016D4F4D098}"/>
              </a:ext>
            </a:extLst>
          </p:cNvPr>
          <p:cNvSpPr>
            <a:spLocks noGrp="1"/>
          </p:cNvSpPr>
          <p:nvPr>
            <p:ph idx="1"/>
          </p:nvPr>
        </p:nvSpPr>
        <p:spPr/>
        <p:txBody>
          <a:bodyPr/>
          <a:lstStyle/>
          <a:p>
            <a:r>
              <a:rPr lang="en-US" b="0" i="0" dirty="0">
                <a:solidFill>
                  <a:srgbClr val="333333"/>
                </a:solidFill>
                <a:effectLst/>
                <a:latin typeface="Plus Jakarta Sans"/>
              </a:rPr>
              <a:t>After preprocessing the data, we are ready to train our model. </a:t>
            </a:r>
            <a:r>
              <a:rPr lang="en-US" dirty="0">
                <a:solidFill>
                  <a:srgbClr val="333333"/>
                </a:solidFill>
                <a:latin typeface="Plus Jakarta Sans"/>
              </a:rPr>
              <a:t>W</a:t>
            </a:r>
            <a:r>
              <a:rPr lang="en-US" b="0" i="0" dirty="0">
                <a:solidFill>
                  <a:srgbClr val="333333"/>
                </a:solidFill>
                <a:effectLst/>
                <a:latin typeface="Plus Jakarta Sans"/>
              </a:rPr>
              <a:t>e are going to use the Faster-RCNN-resnet50 model on our data. The training process can be completed in the following two steps. Instantiating data loader Instantiating and fitting models. Instantiating data loader To fit the data</a:t>
            </a:r>
            <a:br>
              <a:rPr lang="en-US" dirty="0"/>
            </a:br>
            <a:endParaRPr lang="en-US" dirty="0"/>
          </a:p>
          <a:p>
            <a:pPr>
              <a:buFont typeface="Arial" panose="020B0604020202020204" pitchFamily="34" charset="0"/>
              <a:buChar char="•"/>
            </a:pPr>
            <a:r>
              <a:rPr lang="en-US" b="0" i="0" dirty="0">
                <a:solidFill>
                  <a:srgbClr val="333333"/>
                </a:solidFill>
                <a:effectLst/>
                <a:latin typeface="Plus Jakarta Sans"/>
              </a:rPr>
              <a:t> Instantiating data loader </a:t>
            </a:r>
          </a:p>
          <a:p>
            <a:pPr>
              <a:buFont typeface="Arial" panose="020B0604020202020204" pitchFamily="34" charset="0"/>
              <a:buChar char="•"/>
            </a:pPr>
            <a:r>
              <a:rPr lang="en-US" b="0" i="0" dirty="0">
                <a:solidFill>
                  <a:srgbClr val="333333"/>
                </a:solidFill>
                <a:effectLst/>
                <a:latin typeface="Plus Jakarta Sans"/>
              </a:rPr>
              <a:t> Instantiating and fitting models.</a:t>
            </a:r>
            <a:br>
              <a:rPr lang="en-US" dirty="0"/>
            </a:br>
            <a:endParaRPr lang="en-IN" dirty="0"/>
          </a:p>
        </p:txBody>
      </p:sp>
    </p:spTree>
    <p:extLst>
      <p:ext uri="{BB962C8B-B14F-4D97-AF65-F5344CB8AC3E}">
        <p14:creationId xmlns:p14="http://schemas.microsoft.com/office/powerpoint/2010/main" val="3299635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225BC-1D89-4129-92FD-918116042687}"/>
              </a:ext>
            </a:extLst>
          </p:cNvPr>
          <p:cNvSpPr>
            <a:spLocks noGrp="1"/>
          </p:cNvSpPr>
          <p:nvPr>
            <p:ph type="title"/>
          </p:nvPr>
        </p:nvSpPr>
        <p:spPr/>
        <p:txBody>
          <a:bodyPr/>
          <a:lstStyle/>
          <a:p>
            <a:r>
              <a:rPr lang="en-US" b="1" i="0" dirty="0">
                <a:solidFill>
                  <a:srgbClr val="333333"/>
                </a:solidFill>
                <a:effectLst/>
                <a:latin typeface="Plus Jakarta Sans"/>
              </a:rPr>
              <a:t>Instantiating data loader </a:t>
            </a:r>
            <a:br>
              <a:rPr lang="en-US" b="1" i="0" dirty="0">
                <a:solidFill>
                  <a:srgbClr val="333333"/>
                </a:solidFill>
                <a:effectLst/>
                <a:latin typeface="Plus Jakarta Sans"/>
              </a:rPr>
            </a:br>
            <a:endParaRPr lang="en-IN" dirty="0"/>
          </a:p>
        </p:txBody>
      </p:sp>
      <p:sp>
        <p:nvSpPr>
          <p:cNvPr id="3" name="Content Placeholder 2">
            <a:extLst>
              <a:ext uri="{FF2B5EF4-FFF2-40B4-BE49-F238E27FC236}">
                <a16:creationId xmlns:a16="http://schemas.microsoft.com/office/drawing/2014/main" id="{08455126-BECE-46F4-8F63-8B9D970A0FCA}"/>
              </a:ext>
            </a:extLst>
          </p:cNvPr>
          <p:cNvSpPr>
            <a:spLocks noGrp="1"/>
          </p:cNvSpPr>
          <p:nvPr>
            <p:ph idx="1"/>
          </p:nvPr>
        </p:nvSpPr>
        <p:spPr/>
        <p:txBody>
          <a:bodyPr/>
          <a:lstStyle/>
          <a:p>
            <a:r>
              <a:rPr lang="en-US" b="0" i="0" dirty="0">
                <a:solidFill>
                  <a:srgbClr val="333333"/>
                </a:solidFill>
                <a:effectLst/>
                <a:latin typeface="Plus Jakarta Sans"/>
              </a:rPr>
              <a:t>To fit the data into the model we are required to instantiate an object as our loader that can hold the data. Using the below code we can do this. </a:t>
            </a:r>
          </a:p>
          <a:p>
            <a:r>
              <a:rPr lang="en-US" b="0" i="0" dirty="0" err="1">
                <a:solidFill>
                  <a:srgbClr val="333333"/>
                </a:solidFill>
                <a:effectLst/>
                <a:latin typeface="Plus Jakarta Sans"/>
              </a:rPr>
              <a:t>dataloader</a:t>
            </a:r>
            <a:r>
              <a:rPr lang="en-US" b="0" i="0" dirty="0">
                <a:solidFill>
                  <a:srgbClr val="333333"/>
                </a:solidFill>
                <a:effectLst/>
                <a:latin typeface="Plus Jakarta Sans"/>
              </a:rPr>
              <a:t> = </a:t>
            </a:r>
            <a:r>
              <a:rPr lang="en-US" b="0" i="0" dirty="0" err="1">
                <a:solidFill>
                  <a:srgbClr val="333333"/>
                </a:solidFill>
                <a:effectLst/>
                <a:latin typeface="Plus Jakarta Sans"/>
              </a:rPr>
              <a:t>detecto.core.DataLoader</a:t>
            </a:r>
            <a:r>
              <a:rPr lang="en-US" b="0" i="0" dirty="0">
                <a:solidFill>
                  <a:srgbClr val="333333"/>
                </a:solidFill>
                <a:effectLst/>
                <a:latin typeface="Plus Jakarta Sans"/>
              </a:rPr>
              <a:t>(dataset) </a:t>
            </a:r>
          </a:p>
          <a:p>
            <a:r>
              <a:rPr lang="en-US" b="0" i="0" dirty="0" err="1">
                <a:solidFill>
                  <a:srgbClr val="333333"/>
                </a:solidFill>
                <a:effectLst/>
                <a:latin typeface="Plus Jakarta Sans"/>
              </a:rPr>
              <a:t>dataloader</a:t>
            </a:r>
            <a:r>
              <a:rPr lang="en-US" b="0" i="0" dirty="0">
                <a:solidFill>
                  <a:srgbClr val="333333"/>
                </a:solidFill>
                <a:effectLst/>
                <a:latin typeface="Plus Jakarta Sans"/>
              </a:rPr>
              <a:t> </a:t>
            </a:r>
          </a:p>
          <a:p>
            <a:r>
              <a:rPr lang="en-US" b="0" i="0" dirty="0">
                <a:solidFill>
                  <a:srgbClr val="333333"/>
                </a:solidFill>
                <a:effectLst/>
                <a:latin typeface="Plus Jakarta Sans"/>
              </a:rPr>
              <a:t>Output: Here we can see that the above object is a </a:t>
            </a:r>
            <a:r>
              <a:rPr lang="en-US" b="0" i="0" dirty="0" err="1">
                <a:solidFill>
                  <a:srgbClr val="333333"/>
                </a:solidFill>
                <a:effectLst/>
                <a:latin typeface="Plus Jakarta Sans"/>
              </a:rPr>
              <a:t>Detecto.core</a:t>
            </a:r>
            <a:r>
              <a:rPr lang="en-US" b="0" i="0" dirty="0">
                <a:solidFill>
                  <a:srgbClr val="333333"/>
                </a:solidFill>
                <a:effectLst/>
                <a:latin typeface="Plus Jakarta Sans"/>
              </a:rPr>
              <a:t> module.</a:t>
            </a:r>
            <a:br>
              <a:rPr lang="en-US" dirty="0"/>
            </a:br>
            <a:endParaRPr lang="en-IN" dirty="0"/>
          </a:p>
        </p:txBody>
      </p:sp>
    </p:spTree>
    <p:extLst>
      <p:ext uri="{BB962C8B-B14F-4D97-AF65-F5344CB8AC3E}">
        <p14:creationId xmlns:p14="http://schemas.microsoft.com/office/powerpoint/2010/main" val="4852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97CA-681E-4172-A0AC-C3D0EA4AC1DD}"/>
              </a:ext>
            </a:extLst>
          </p:cNvPr>
          <p:cNvSpPr>
            <a:spLocks noGrp="1"/>
          </p:cNvSpPr>
          <p:nvPr>
            <p:ph type="title"/>
          </p:nvPr>
        </p:nvSpPr>
        <p:spPr/>
        <p:txBody>
          <a:bodyPr/>
          <a:lstStyle/>
          <a:p>
            <a:r>
              <a:rPr lang="en-US" b="1" dirty="0"/>
              <a:t>Instantiating and fitting model</a:t>
            </a:r>
            <a:endParaRPr lang="en-IN" b="1" dirty="0"/>
          </a:p>
        </p:txBody>
      </p:sp>
      <p:sp>
        <p:nvSpPr>
          <p:cNvPr id="3" name="Content Placeholder 2">
            <a:extLst>
              <a:ext uri="{FF2B5EF4-FFF2-40B4-BE49-F238E27FC236}">
                <a16:creationId xmlns:a16="http://schemas.microsoft.com/office/drawing/2014/main" id="{EFC0BAB0-7F9F-461D-9D55-6621B3DFA60B}"/>
              </a:ext>
            </a:extLst>
          </p:cNvPr>
          <p:cNvSpPr>
            <a:spLocks noGrp="1"/>
          </p:cNvSpPr>
          <p:nvPr>
            <p:ph idx="1"/>
          </p:nvPr>
        </p:nvSpPr>
        <p:spPr>
          <a:xfrm>
            <a:off x="1097280" y="1912099"/>
            <a:ext cx="10058400" cy="3760891"/>
          </a:xfrm>
        </p:spPr>
        <p:txBody>
          <a:bodyPr>
            <a:normAutofit fontScale="77500" lnSpcReduction="20000"/>
          </a:bodyPr>
          <a:lstStyle/>
          <a:p>
            <a:r>
              <a:rPr lang="en-US" b="0" i="0" dirty="0">
                <a:solidFill>
                  <a:srgbClr val="333333"/>
                </a:solidFill>
                <a:effectLst/>
                <a:latin typeface="Plus Jakarta Sans"/>
              </a:rPr>
              <a:t>In this section, we will feed the data loader instance to the image classifier. To measure the accuracy we are required to put labels in our validation image data. That can be using the following codes. </a:t>
            </a:r>
          </a:p>
          <a:p>
            <a:r>
              <a:rPr lang="en-US" b="0" i="0" dirty="0" err="1">
                <a:solidFill>
                  <a:srgbClr val="333333"/>
                </a:solidFill>
                <a:effectLst/>
                <a:latin typeface="Plus Jakarta Sans"/>
              </a:rPr>
              <a:t>validation_data</a:t>
            </a:r>
            <a:r>
              <a:rPr lang="en-US" b="0" i="0" dirty="0">
                <a:solidFill>
                  <a:srgbClr val="333333"/>
                </a:solidFill>
                <a:effectLst/>
                <a:latin typeface="Plus Jakarta Sans"/>
              </a:rPr>
              <a:t> = </a:t>
            </a:r>
            <a:r>
              <a:rPr lang="en-US" b="0" i="0" dirty="0" err="1">
                <a:solidFill>
                  <a:srgbClr val="333333"/>
                </a:solidFill>
                <a:effectLst/>
                <a:latin typeface="Plus Jakarta Sans"/>
              </a:rPr>
              <a:t>detecto.core.Dataset</a:t>
            </a:r>
            <a:r>
              <a:rPr lang="en-US" b="0" i="0" dirty="0">
                <a:solidFill>
                  <a:srgbClr val="333333"/>
                </a:solidFill>
                <a:effectLst/>
                <a:latin typeface="Plus Jakarta Sans"/>
              </a:rPr>
              <a:t>('val.csv', 'images/’)</a:t>
            </a:r>
          </a:p>
          <a:p>
            <a:r>
              <a:rPr lang="en-US" b="0" i="0" dirty="0">
                <a:solidFill>
                  <a:srgbClr val="333333"/>
                </a:solidFill>
                <a:effectLst/>
                <a:latin typeface="Plus Jakarta Sans"/>
              </a:rPr>
              <a:t>Now we are required to make the model know what are the categories we have in the data. We can do this while instantiating the model.</a:t>
            </a:r>
            <a:br>
              <a:rPr lang="en-US" dirty="0"/>
            </a:br>
            <a:endParaRPr lang="en-US" dirty="0"/>
          </a:p>
          <a:p>
            <a:r>
              <a:rPr lang="en-US" b="0" i="0" dirty="0">
                <a:solidFill>
                  <a:srgbClr val="333333"/>
                </a:solidFill>
                <a:effectLst/>
                <a:latin typeface="Plus Jakarta Sans"/>
              </a:rPr>
              <a:t>categories = ['Chihuahua', '</a:t>
            </a:r>
            <a:r>
              <a:rPr lang="en-US" b="0" i="0" dirty="0" err="1">
                <a:solidFill>
                  <a:srgbClr val="333333"/>
                </a:solidFill>
                <a:effectLst/>
                <a:latin typeface="Plus Jakarta Sans"/>
              </a:rPr>
              <a:t>golden_retriever</a:t>
            </a:r>
            <a:r>
              <a:rPr lang="en-US" b="0" i="0" dirty="0">
                <a:solidFill>
                  <a:srgbClr val="333333"/>
                </a:solidFill>
                <a:effectLst/>
                <a:latin typeface="Plus Jakarta Sans"/>
              </a:rPr>
              <a:t>’] </a:t>
            </a:r>
          </a:p>
          <a:p>
            <a:r>
              <a:rPr lang="en-US" b="0" i="0" dirty="0">
                <a:solidFill>
                  <a:srgbClr val="333333"/>
                </a:solidFill>
                <a:effectLst/>
                <a:latin typeface="Plus Jakarta Sans"/>
              </a:rPr>
              <a:t>classifier = </a:t>
            </a:r>
            <a:r>
              <a:rPr lang="en-US" b="0" i="0" dirty="0" err="1">
                <a:solidFill>
                  <a:srgbClr val="333333"/>
                </a:solidFill>
                <a:effectLst/>
                <a:latin typeface="Plus Jakarta Sans"/>
              </a:rPr>
              <a:t>core.Model</a:t>
            </a:r>
            <a:r>
              <a:rPr lang="en-US" b="0" i="0" dirty="0">
                <a:solidFill>
                  <a:srgbClr val="333333"/>
                </a:solidFill>
                <a:effectLst/>
                <a:latin typeface="Plus Jakarta Sans"/>
              </a:rPr>
              <a:t>(categories)</a:t>
            </a:r>
          </a:p>
          <a:p>
            <a:r>
              <a:rPr lang="en-US" b="1" i="0" dirty="0">
                <a:solidFill>
                  <a:srgbClr val="333333"/>
                </a:solidFill>
                <a:effectLst/>
                <a:latin typeface="Plus Jakarta Sans"/>
              </a:rPr>
              <a:t>Output:</a:t>
            </a:r>
          </a:p>
          <a:p>
            <a:br>
              <a:rPr lang="en-US" b="1" dirty="0"/>
            </a:br>
            <a:br>
              <a:rPr lang="en-US" b="1" dirty="0"/>
            </a:br>
            <a:endParaRPr lang="en-IN" b="1" dirty="0"/>
          </a:p>
        </p:txBody>
      </p:sp>
      <p:pic>
        <p:nvPicPr>
          <p:cNvPr id="1026" name="Picture 2">
            <a:extLst>
              <a:ext uri="{FF2B5EF4-FFF2-40B4-BE49-F238E27FC236}">
                <a16:creationId xmlns:a16="http://schemas.microsoft.com/office/drawing/2014/main" id="{C81F16C0-67FE-4907-83E8-F3302EF447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5101490"/>
            <a:ext cx="7677150"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375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316F4-1874-4A76-8331-02AFA4964AAB}"/>
              </a:ext>
            </a:extLst>
          </p:cNvPr>
          <p:cNvSpPr>
            <a:spLocks noGrp="1"/>
          </p:cNvSpPr>
          <p:nvPr>
            <p:ph type="title"/>
          </p:nvPr>
        </p:nvSpPr>
        <p:spPr/>
        <p:txBody>
          <a:bodyPr/>
          <a:lstStyle/>
          <a:p>
            <a:endParaRPr lang="en-IN"/>
          </a:p>
        </p:txBody>
      </p:sp>
      <p:sp>
        <p:nvSpPr>
          <p:cNvPr id="5" name="Content Placeholder 4">
            <a:extLst>
              <a:ext uri="{FF2B5EF4-FFF2-40B4-BE49-F238E27FC236}">
                <a16:creationId xmlns:a16="http://schemas.microsoft.com/office/drawing/2014/main" id="{977FA4CF-8FC2-4BDA-A168-FD4F4C10E5B6}"/>
              </a:ext>
            </a:extLst>
          </p:cNvPr>
          <p:cNvSpPr>
            <a:spLocks noGrp="1"/>
          </p:cNvSpPr>
          <p:nvPr>
            <p:ph idx="1"/>
          </p:nvPr>
        </p:nvSpPr>
        <p:spPr/>
        <p:txBody>
          <a:bodyPr/>
          <a:lstStyle/>
          <a:p>
            <a:r>
              <a:rPr lang="en-US" b="0" i="0" dirty="0">
                <a:solidFill>
                  <a:srgbClr val="333333"/>
                </a:solidFill>
                <a:effectLst/>
                <a:latin typeface="Plus Jakarta Sans"/>
              </a:rPr>
              <a:t>Now we are ready to fit this model into our training data and validation data. </a:t>
            </a:r>
          </a:p>
          <a:p>
            <a:r>
              <a:rPr lang="en-US" b="0" i="0" dirty="0">
                <a:solidFill>
                  <a:srgbClr val="333333"/>
                </a:solidFill>
                <a:effectLst/>
                <a:latin typeface="Plus Jakarta Sans"/>
              </a:rPr>
              <a:t>history = </a:t>
            </a:r>
            <a:r>
              <a:rPr lang="en-US" b="0" i="0" dirty="0" err="1">
                <a:solidFill>
                  <a:srgbClr val="333333"/>
                </a:solidFill>
                <a:effectLst/>
                <a:latin typeface="Plus Jakarta Sans"/>
              </a:rPr>
              <a:t>classifier.fit</a:t>
            </a:r>
            <a:r>
              <a:rPr lang="en-US" b="0" i="0" dirty="0">
                <a:solidFill>
                  <a:srgbClr val="333333"/>
                </a:solidFill>
                <a:effectLst/>
                <a:latin typeface="Plus Jakarta Sans"/>
              </a:rPr>
              <a:t>(</a:t>
            </a:r>
            <a:r>
              <a:rPr lang="en-US" b="0" i="0" dirty="0" err="1">
                <a:solidFill>
                  <a:srgbClr val="333333"/>
                </a:solidFill>
                <a:effectLst/>
                <a:latin typeface="Plus Jakarta Sans"/>
              </a:rPr>
              <a:t>dataloader</a:t>
            </a:r>
            <a:r>
              <a:rPr lang="en-US" b="0" i="0" dirty="0">
                <a:solidFill>
                  <a:srgbClr val="333333"/>
                </a:solidFill>
                <a:effectLst/>
                <a:latin typeface="Plus Jakarta Sans"/>
              </a:rPr>
              <a:t>, </a:t>
            </a:r>
            <a:r>
              <a:rPr lang="en-US" b="0" i="0" dirty="0" err="1">
                <a:solidFill>
                  <a:srgbClr val="333333"/>
                </a:solidFill>
                <a:effectLst/>
                <a:latin typeface="Plus Jakarta Sans"/>
              </a:rPr>
              <a:t>validation_data</a:t>
            </a:r>
            <a:r>
              <a:rPr lang="en-US" b="0" i="0" dirty="0">
                <a:solidFill>
                  <a:srgbClr val="333333"/>
                </a:solidFill>
                <a:effectLst/>
                <a:latin typeface="Plus Jakarta Sans"/>
              </a:rPr>
              <a:t>, epochs = 20, verbose = True)</a:t>
            </a:r>
            <a:br>
              <a:rPr lang="en-US" dirty="0"/>
            </a:br>
            <a:endParaRPr lang="en-IN" dirty="0"/>
          </a:p>
        </p:txBody>
      </p:sp>
    </p:spTree>
    <p:extLst>
      <p:ext uri="{BB962C8B-B14F-4D97-AF65-F5344CB8AC3E}">
        <p14:creationId xmlns:p14="http://schemas.microsoft.com/office/powerpoint/2010/main" val="1354029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F6D9C-1655-4AC3-B82C-855FAA5476C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4254ADF-6106-477D-BC31-DE09A521C37F}"/>
              </a:ext>
            </a:extLst>
          </p:cNvPr>
          <p:cNvSpPr>
            <a:spLocks noGrp="1"/>
          </p:cNvSpPr>
          <p:nvPr>
            <p:ph idx="1"/>
          </p:nvPr>
        </p:nvSpPr>
        <p:spPr/>
        <p:txBody>
          <a:bodyPr/>
          <a:lstStyle/>
          <a:p>
            <a:r>
              <a:rPr lang="en-US" b="1" i="0" dirty="0">
                <a:solidFill>
                  <a:srgbClr val="333333"/>
                </a:solidFill>
                <a:effectLst/>
                <a:latin typeface="Plus Jakarta Sans"/>
              </a:rPr>
              <a:t>Output:</a:t>
            </a:r>
            <a:br>
              <a:rPr lang="en-US" b="1" dirty="0"/>
            </a:br>
            <a:endParaRPr lang="en-IN" b="1" dirty="0"/>
          </a:p>
        </p:txBody>
      </p:sp>
      <p:pic>
        <p:nvPicPr>
          <p:cNvPr id="4" name="Picture 3">
            <a:extLst>
              <a:ext uri="{FF2B5EF4-FFF2-40B4-BE49-F238E27FC236}">
                <a16:creationId xmlns:a16="http://schemas.microsoft.com/office/drawing/2014/main" id="{CB2F66F2-57D5-4633-BEE4-45DC6E3F6E9D}"/>
              </a:ext>
            </a:extLst>
          </p:cNvPr>
          <p:cNvPicPr>
            <a:picLocks noChangeAspect="1"/>
          </p:cNvPicPr>
          <p:nvPr/>
        </p:nvPicPr>
        <p:blipFill>
          <a:blip r:embed="rId2"/>
          <a:stretch>
            <a:fillRect/>
          </a:stretch>
        </p:blipFill>
        <p:spPr>
          <a:xfrm>
            <a:off x="3446369" y="2456329"/>
            <a:ext cx="3476065" cy="3550024"/>
          </a:xfrm>
          <a:prstGeom prst="rect">
            <a:avLst/>
          </a:prstGeom>
        </p:spPr>
      </p:pic>
    </p:spTree>
    <p:extLst>
      <p:ext uri="{BB962C8B-B14F-4D97-AF65-F5344CB8AC3E}">
        <p14:creationId xmlns:p14="http://schemas.microsoft.com/office/powerpoint/2010/main" val="957871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8236A-8ADA-4F8B-AE80-65DA39BF3BF7}"/>
              </a:ext>
            </a:extLst>
          </p:cNvPr>
          <p:cNvSpPr>
            <a:spLocks noGrp="1"/>
          </p:cNvSpPr>
          <p:nvPr>
            <p:ph type="title"/>
          </p:nvPr>
        </p:nvSpPr>
        <p:spPr>
          <a:xfrm>
            <a:off x="1097280" y="286603"/>
            <a:ext cx="9597614" cy="1336009"/>
          </a:xfrm>
        </p:spPr>
        <p:txBody>
          <a:bodyPr/>
          <a:lstStyle/>
          <a:p>
            <a:endParaRPr lang="en-IN" dirty="0"/>
          </a:p>
        </p:txBody>
      </p:sp>
      <p:sp>
        <p:nvSpPr>
          <p:cNvPr id="3" name="Content Placeholder 2">
            <a:extLst>
              <a:ext uri="{FF2B5EF4-FFF2-40B4-BE49-F238E27FC236}">
                <a16:creationId xmlns:a16="http://schemas.microsoft.com/office/drawing/2014/main" id="{EB0E88BA-18FC-4864-811D-3E84BA753E87}"/>
              </a:ext>
            </a:extLst>
          </p:cNvPr>
          <p:cNvSpPr>
            <a:spLocks noGrp="1"/>
          </p:cNvSpPr>
          <p:nvPr>
            <p:ph idx="1"/>
          </p:nvPr>
        </p:nvSpPr>
        <p:spPr/>
        <p:txBody>
          <a:bodyPr/>
          <a:lstStyle/>
          <a:p>
            <a:r>
              <a:rPr lang="en-US" b="0" i="0" dirty="0">
                <a:solidFill>
                  <a:srgbClr val="333333"/>
                </a:solidFill>
                <a:effectLst/>
                <a:latin typeface="Plus Jakarta Sans"/>
              </a:rPr>
              <a:t>In the output, we can see that we have trained our model using 20 epochs. Let’s plot the losses from the model. </a:t>
            </a:r>
          </a:p>
          <a:p>
            <a:r>
              <a:rPr lang="en-US" b="0" i="0" dirty="0" err="1">
                <a:solidFill>
                  <a:srgbClr val="333333"/>
                </a:solidFill>
                <a:effectLst/>
                <a:latin typeface="Plus Jakarta Sans"/>
              </a:rPr>
              <a:t>plt.plot</a:t>
            </a:r>
            <a:r>
              <a:rPr lang="en-US" b="0" i="0" dirty="0">
                <a:solidFill>
                  <a:srgbClr val="333333"/>
                </a:solidFill>
                <a:effectLst/>
                <a:latin typeface="Plus Jakarta Sans"/>
              </a:rPr>
              <a:t>(history)</a:t>
            </a:r>
            <a:br>
              <a:rPr lang="en-US" dirty="0"/>
            </a:br>
            <a:endParaRPr lang="en-US" dirty="0"/>
          </a:p>
          <a:p>
            <a:r>
              <a:rPr lang="en-US" b="1" i="0" dirty="0">
                <a:solidFill>
                  <a:srgbClr val="333333"/>
                </a:solidFill>
                <a:effectLst/>
                <a:latin typeface="Plus Jakarta Sans"/>
              </a:rPr>
              <a:t>Output:</a:t>
            </a:r>
            <a:br>
              <a:rPr lang="en-US" b="1" dirty="0"/>
            </a:br>
            <a:endParaRPr lang="en-IN" b="1" dirty="0"/>
          </a:p>
        </p:txBody>
      </p:sp>
      <p:pic>
        <p:nvPicPr>
          <p:cNvPr id="4" name="Picture 3">
            <a:extLst>
              <a:ext uri="{FF2B5EF4-FFF2-40B4-BE49-F238E27FC236}">
                <a16:creationId xmlns:a16="http://schemas.microsoft.com/office/drawing/2014/main" id="{602C42A6-6E90-43BD-9F46-7FA05FD747FD}"/>
              </a:ext>
            </a:extLst>
          </p:cNvPr>
          <p:cNvPicPr>
            <a:picLocks noChangeAspect="1"/>
          </p:cNvPicPr>
          <p:nvPr/>
        </p:nvPicPr>
        <p:blipFill>
          <a:blip r:embed="rId2"/>
          <a:stretch>
            <a:fillRect/>
          </a:stretch>
        </p:blipFill>
        <p:spPr>
          <a:xfrm>
            <a:off x="3085539" y="3762935"/>
            <a:ext cx="3600450" cy="2362200"/>
          </a:xfrm>
          <a:prstGeom prst="rect">
            <a:avLst/>
          </a:prstGeom>
        </p:spPr>
      </p:pic>
    </p:spTree>
    <p:extLst>
      <p:ext uri="{BB962C8B-B14F-4D97-AF65-F5344CB8AC3E}">
        <p14:creationId xmlns:p14="http://schemas.microsoft.com/office/powerpoint/2010/main" val="3767027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Task</a:t>
            </a:r>
          </a:p>
        </p:txBody>
      </p:sp>
      <p:sp>
        <p:nvSpPr>
          <p:cNvPr id="4" name="Content Placeholder 3">
            <a:extLst>
              <a:ext uri="{FF2B5EF4-FFF2-40B4-BE49-F238E27FC236}">
                <a16:creationId xmlns:a16="http://schemas.microsoft.com/office/drawing/2014/main" id="{BD14379A-00D1-48EB-B4DA-2B6618C47780}"/>
              </a:ext>
            </a:extLst>
          </p:cNvPr>
          <p:cNvSpPr>
            <a:spLocks noGrp="1"/>
          </p:cNvSpPr>
          <p:nvPr>
            <p:ph idx="1"/>
          </p:nvPr>
        </p:nvSpPr>
        <p:spPr/>
        <p:txBody>
          <a:bodyPr/>
          <a:lstStyle/>
          <a:p>
            <a:r>
              <a:rPr lang="en-US" b="1" dirty="0">
                <a:solidFill>
                  <a:schemeClr val="tx1"/>
                </a:solidFill>
                <a:effectLst/>
                <a:latin typeface="Courier New" panose="02070309020205020404" pitchFamily="49" charset="0"/>
              </a:rPr>
              <a:t>Develop a model for Object Detection in Images. Focus on accurately detecting and classifying objects and ensuring the model performs well across different scenarios</a:t>
            </a:r>
          </a:p>
          <a:p>
            <a:endParaRPr lang="en-IN" dirty="0"/>
          </a:p>
        </p:txBody>
      </p:sp>
    </p:spTree>
    <p:extLst>
      <p:ext uri="{BB962C8B-B14F-4D97-AF65-F5344CB8AC3E}">
        <p14:creationId xmlns:p14="http://schemas.microsoft.com/office/powerpoint/2010/main" val="2482546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C632B-57C7-4BF4-A459-6D91BE2AE1E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F75226-2DD5-493D-A608-A787C1BEE8B6}"/>
              </a:ext>
            </a:extLst>
          </p:cNvPr>
          <p:cNvSpPr>
            <a:spLocks noGrp="1"/>
          </p:cNvSpPr>
          <p:nvPr>
            <p:ph idx="1"/>
          </p:nvPr>
        </p:nvSpPr>
        <p:spPr>
          <a:xfrm>
            <a:off x="944880" y="2108201"/>
            <a:ext cx="10058400" cy="3760891"/>
          </a:xfrm>
        </p:spPr>
        <p:txBody>
          <a:bodyPr>
            <a:normAutofit/>
          </a:bodyPr>
          <a:lstStyle/>
          <a:p>
            <a:r>
              <a:rPr lang="en-US" b="0" i="0" dirty="0">
                <a:solidFill>
                  <a:srgbClr val="333333"/>
                </a:solidFill>
                <a:effectLst/>
                <a:latin typeface="Plus Jakarta Sans"/>
              </a:rPr>
              <a:t>Here we can see the loss of the models has decreased with the epochs.</a:t>
            </a:r>
            <a:br>
              <a:rPr lang="en-US" dirty="0"/>
            </a:br>
            <a:r>
              <a:rPr lang="en-US" b="0" i="0" dirty="0">
                <a:solidFill>
                  <a:srgbClr val="333333"/>
                </a:solidFill>
                <a:effectLst/>
                <a:latin typeface="Plus Jakarta Sans"/>
              </a:rPr>
              <a:t>Predicting object labels Now we can plot object label predictions using our trained model. For this, we will first extract some images from the data using the following codes. </a:t>
            </a:r>
          </a:p>
          <a:p>
            <a:r>
              <a:rPr lang="en-US" b="0" i="0" dirty="0">
                <a:solidFill>
                  <a:srgbClr val="333333"/>
                </a:solidFill>
                <a:effectLst/>
                <a:latin typeface="Plus Jakarta Sans"/>
              </a:rPr>
              <a:t>images = [] for </a:t>
            </a:r>
            <a:r>
              <a:rPr lang="en-US" b="0" i="0" dirty="0" err="1">
                <a:solidFill>
                  <a:srgbClr val="333333"/>
                </a:solidFill>
                <a:effectLst/>
                <a:latin typeface="Plus Jakarta Sans"/>
              </a:rPr>
              <a:t>i</a:t>
            </a:r>
            <a:r>
              <a:rPr lang="en-US" b="0" i="0" dirty="0">
                <a:solidFill>
                  <a:srgbClr val="333333"/>
                </a:solidFill>
                <a:effectLst/>
                <a:latin typeface="Plus Jakarta Sans"/>
              </a:rPr>
              <a:t> in range(0,36,3): </a:t>
            </a:r>
          </a:p>
          <a:p>
            <a:r>
              <a:rPr lang="en-US" b="0" i="0" dirty="0">
                <a:solidFill>
                  <a:srgbClr val="333333"/>
                </a:solidFill>
                <a:effectLst/>
                <a:latin typeface="Plus Jakarta Sans"/>
              </a:rPr>
              <a:t>image,_ = </a:t>
            </a:r>
            <a:r>
              <a:rPr lang="en-US" b="0" i="0" dirty="0" err="1">
                <a:solidFill>
                  <a:srgbClr val="333333"/>
                </a:solidFill>
                <a:effectLst/>
                <a:latin typeface="Plus Jakarta Sans"/>
              </a:rPr>
              <a:t>validation_data</a:t>
            </a:r>
            <a:r>
              <a:rPr lang="en-US" b="0" i="0" dirty="0">
                <a:solidFill>
                  <a:srgbClr val="333333"/>
                </a:solidFill>
                <a:effectLst/>
                <a:latin typeface="Plus Jakarta Sans"/>
              </a:rPr>
              <a:t>[</a:t>
            </a:r>
            <a:r>
              <a:rPr lang="en-US" b="0" i="0" dirty="0" err="1">
                <a:solidFill>
                  <a:srgbClr val="333333"/>
                </a:solidFill>
                <a:effectLst/>
                <a:latin typeface="Plus Jakarta Sans"/>
              </a:rPr>
              <a:t>i</a:t>
            </a:r>
            <a:r>
              <a:rPr lang="en-US" b="0" i="0" dirty="0">
                <a:solidFill>
                  <a:srgbClr val="333333"/>
                </a:solidFill>
                <a:effectLst/>
                <a:latin typeface="Plus Jakarta Sans"/>
              </a:rPr>
              <a:t>] </a:t>
            </a:r>
          </a:p>
          <a:p>
            <a:r>
              <a:rPr lang="en-US" b="0" i="0" dirty="0" err="1">
                <a:solidFill>
                  <a:srgbClr val="333333"/>
                </a:solidFill>
                <a:effectLst/>
                <a:latin typeface="Plus Jakarta Sans"/>
              </a:rPr>
              <a:t>images.append</a:t>
            </a:r>
            <a:r>
              <a:rPr lang="en-US" b="0" i="0" dirty="0">
                <a:solidFill>
                  <a:srgbClr val="333333"/>
                </a:solidFill>
                <a:effectLst/>
                <a:latin typeface="Plus Jakarta Sans"/>
              </a:rPr>
              <a:t>(image) </a:t>
            </a:r>
          </a:p>
          <a:p>
            <a:r>
              <a:rPr lang="en-US" b="0" i="0" dirty="0" err="1">
                <a:solidFill>
                  <a:srgbClr val="333333"/>
                </a:solidFill>
                <a:effectLst/>
                <a:latin typeface="Plus Jakarta Sans"/>
              </a:rPr>
              <a:t>image.shape</a:t>
            </a:r>
            <a:r>
              <a:rPr lang="en-US" b="0" i="0" dirty="0">
                <a:solidFill>
                  <a:srgbClr val="333333"/>
                </a:solidFill>
                <a:effectLst/>
                <a:latin typeface="Plus Jakarta Sans"/>
              </a:rPr>
              <a:t> </a:t>
            </a:r>
          </a:p>
          <a:p>
            <a:r>
              <a:rPr lang="en-US" b="1" i="0" dirty="0">
                <a:solidFill>
                  <a:srgbClr val="333333"/>
                </a:solidFill>
                <a:effectLst/>
                <a:latin typeface="Plus Jakarta Sans"/>
              </a:rPr>
              <a:t>Output:</a:t>
            </a:r>
          </a:p>
          <a:p>
            <a:endParaRPr lang="en-IN" b="1" dirty="0"/>
          </a:p>
        </p:txBody>
      </p:sp>
      <p:pic>
        <p:nvPicPr>
          <p:cNvPr id="4" name="Picture 3">
            <a:extLst>
              <a:ext uri="{FF2B5EF4-FFF2-40B4-BE49-F238E27FC236}">
                <a16:creationId xmlns:a16="http://schemas.microsoft.com/office/drawing/2014/main" id="{C09980CB-AA84-483F-94F1-98F283299415}"/>
              </a:ext>
            </a:extLst>
          </p:cNvPr>
          <p:cNvPicPr>
            <a:picLocks noChangeAspect="1"/>
          </p:cNvPicPr>
          <p:nvPr/>
        </p:nvPicPr>
        <p:blipFill>
          <a:blip r:embed="rId2"/>
          <a:stretch>
            <a:fillRect/>
          </a:stretch>
        </p:blipFill>
        <p:spPr>
          <a:xfrm>
            <a:off x="944880" y="5904317"/>
            <a:ext cx="2428875" cy="295275"/>
          </a:xfrm>
          <a:prstGeom prst="rect">
            <a:avLst/>
          </a:prstGeom>
        </p:spPr>
      </p:pic>
    </p:spTree>
    <p:extLst>
      <p:ext uri="{BB962C8B-B14F-4D97-AF65-F5344CB8AC3E}">
        <p14:creationId xmlns:p14="http://schemas.microsoft.com/office/powerpoint/2010/main" val="1964290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F3D87-B6D6-4E32-9433-ACFC0EDF2AA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9A58DFB-27DB-4C42-93D1-50B9BC622EC1}"/>
              </a:ext>
            </a:extLst>
          </p:cNvPr>
          <p:cNvSpPr>
            <a:spLocks noGrp="1"/>
          </p:cNvSpPr>
          <p:nvPr>
            <p:ph idx="1"/>
          </p:nvPr>
        </p:nvSpPr>
        <p:spPr/>
        <p:txBody>
          <a:bodyPr/>
          <a:lstStyle/>
          <a:p>
            <a:r>
              <a:rPr lang="en-US" b="0" i="0" dirty="0">
                <a:solidFill>
                  <a:srgbClr val="333333"/>
                </a:solidFill>
                <a:effectLst/>
                <a:latin typeface="Plus Jakarta Sans"/>
              </a:rPr>
              <a:t>Now we can use </a:t>
            </a:r>
            <a:r>
              <a:rPr lang="en-US" b="0" i="0" dirty="0" err="1">
                <a:solidFill>
                  <a:srgbClr val="333333"/>
                </a:solidFill>
                <a:effectLst/>
                <a:latin typeface="Plus Jakarta Sans"/>
              </a:rPr>
              <a:t>Detecto</a:t>
            </a:r>
            <a:r>
              <a:rPr lang="en-US" b="0" i="0" dirty="0">
                <a:solidFill>
                  <a:srgbClr val="333333"/>
                </a:solidFill>
                <a:effectLst/>
                <a:latin typeface="Plus Jakarta Sans"/>
              </a:rPr>
              <a:t> to visualize the images. </a:t>
            </a:r>
          </a:p>
          <a:p>
            <a:r>
              <a:rPr lang="en-US" b="0" i="0" dirty="0" err="1">
                <a:solidFill>
                  <a:srgbClr val="333333"/>
                </a:solidFill>
                <a:effectLst/>
                <a:latin typeface="Plus Jakarta Sans"/>
              </a:rPr>
              <a:t>visualize.plot_prediction_grid</a:t>
            </a:r>
            <a:r>
              <a:rPr lang="en-US" b="0" i="0" dirty="0">
                <a:solidFill>
                  <a:srgbClr val="333333"/>
                </a:solidFill>
                <a:effectLst/>
                <a:latin typeface="Plus Jakarta Sans"/>
              </a:rPr>
              <a:t>(classifier, images, dim=(4, 3), </a:t>
            </a:r>
            <a:r>
              <a:rPr lang="en-US" b="0" i="0" dirty="0" err="1">
                <a:solidFill>
                  <a:srgbClr val="333333"/>
                </a:solidFill>
                <a:effectLst/>
                <a:latin typeface="Plus Jakarta Sans"/>
              </a:rPr>
              <a:t>figsize</a:t>
            </a:r>
            <a:r>
              <a:rPr lang="en-US" b="0" i="0" dirty="0">
                <a:solidFill>
                  <a:srgbClr val="333333"/>
                </a:solidFill>
                <a:effectLst/>
                <a:latin typeface="Plus Jakarta Sans"/>
              </a:rPr>
              <a:t>=(16, 12))</a:t>
            </a:r>
          </a:p>
          <a:p>
            <a:r>
              <a:rPr lang="en-US" b="1" i="0" dirty="0">
                <a:solidFill>
                  <a:srgbClr val="333333"/>
                </a:solidFill>
                <a:effectLst/>
                <a:latin typeface="Plus Jakarta Sans"/>
              </a:rPr>
              <a:t>Output:</a:t>
            </a:r>
            <a:br>
              <a:rPr lang="en-US" dirty="0"/>
            </a:br>
            <a:br>
              <a:rPr lang="en-US" dirty="0"/>
            </a:br>
            <a:endParaRPr lang="en-IN" dirty="0"/>
          </a:p>
        </p:txBody>
      </p:sp>
      <p:pic>
        <p:nvPicPr>
          <p:cNvPr id="4" name="Picture 3">
            <a:extLst>
              <a:ext uri="{FF2B5EF4-FFF2-40B4-BE49-F238E27FC236}">
                <a16:creationId xmlns:a16="http://schemas.microsoft.com/office/drawing/2014/main" id="{CA996983-2611-449B-AFC2-F6C4E2416483}"/>
              </a:ext>
            </a:extLst>
          </p:cNvPr>
          <p:cNvPicPr>
            <a:picLocks noChangeAspect="1"/>
          </p:cNvPicPr>
          <p:nvPr/>
        </p:nvPicPr>
        <p:blipFill>
          <a:blip r:embed="rId2"/>
          <a:stretch>
            <a:fillRect/>
          </a:stretch>
        </p:blipFill>
        <p:spPr>
          <a:xfrm>
            <a:off x="3612777" y="3709458"/>
            <a:ext cx="3236259" cy="2618223"/>
          </a:xfrm>
          <a:prstGeom prst="rect">
            <a:avLst/>
          </a:prstGeom>
        </p:spPr>
      </p:pic>
    </p:spTree>
    <p:extLst>
      <p:ext uri="{BB962C8B-B14F-4D97-AF65-F5344CB8AC3E}">
        <p14:creationId xmlns:p14="http://schemas.microsoft.com/office/powerpoint/2010/main" val="458687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F465A-D6A9-4050-9349-2A331F47D01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CEF9F8B-38E6-472C-8C2E-BA6B9655C33A}"/>
              </a:ext>
            </a:extLst>
          </p:cNvPr>
          <p:cNvSpPr>
            <a:spLocks noGrp="1"/>
          </p:cNvSpPr>
          <p:nvPr>
            <p:ph idx="1"/>
          </p:nvPr>
        </p:nvSpPr>
        <p:spPr/>
        <p:txBody>
          <a:bodyPr/>
          <a:lstStyle/>
          <a:p>
            <a:r>
              <a:rPr lang="en-US" b="1" dirty="0"/>
              <a:t>References:</a:t>
            </a:r>
          </a:p>
          <a:p>
            <a:r>
              <a:rPr lang="en-US" b="1" dirty="0"/>
              <a:t>1. </a:t>
            </a:r>
            <a:r>
              <a:rPr lang="en-US" dirty="0">
                <a:hlinkClick r:id="rId2"/>
              </a:rPr>
              <a:t>A tutorial on building custom object detection models using </a:t>
            </a:r>
            <a:r>
              <a:rPr lang="en-US" dirty="0" err="1">
                <a:hlinkClick r:id="rId2"/>
              </a:rPr>
              <a:t>detecto</a:t>
            </a:r>
            <a:r>
              <a:rPr lang="en-US" dirty="0">
                <a:hlinkClick r:id="rId2"/>
              </a:rPr>
              <a:t> (analyticsindiamag.com)</a:t>
            </a:r>
            <a:endParaRPr lang="en-US" b="1" dirty="0"/>
          </a:p>
          <a:p>
            <a:r>
              <a:rPr lang="en-US" b="1" dirty="0"/>
              <a:t>2. </a:t>
            </a:r>
            <a:r>
              <a:rPr lang="en-US" dirty="0">
                <a:hlinkClick r:id="rId3"/>
              </a:rPr>
              <a:t>Building custom-trained object detection models in Python | by Alan Bi | Towards Data Science</a:t>
            </a:r>
            <a:endParaRPr lang="en-US" b="1" dirty="0"/>
          </a:p>
          <a:p>
            <a:r>
              <a:rPr lang="en-US" b="1" dirty="0"/>
              <a:t>3. </a:t>
            </a:r>
            <a:r>
              <a:rPr lang="en-IN" dirty="0" err="1">
                <a:hlinkClick r:id="rId4"/>
              </a:rPr>
              <a:t>detecto</a:t>
            </a:r>
            <a:r>
              <a:rPr lang="en-IN" dirty="0">
                <a:hlinkClick r:id="rId4"/>
              </a:rPr>
              <a:t>/docs/_static/dog_dataset.zip at master · </a:t>
            </a:r>
            <a:r>
              <a:rPr lang="en-IN" dirty="0" err="1">
                <a:hlinkClick r:id="rId4"/>
              </a:rPr>
              <a:t>alankbi</a:t>
            </a:r>
            <a:r>
              <a:rPr lang="en-IN" dirty="0">
                <a:hlinkClick r:id="rId4"/>
              </a:rPr>
              <a:t>/</a:t>
            </a:r>
            <a:r>
              <a:rPr lang="en-IN" dirty="0" err="1">
                <a:hlinkClick r:id="rId4"/>
              </a:rPr>
              <a:t>detecto</a:t>
            </a:r>
            <a:r>
              <a:rPr lang="en-IN" dirty="0">
                <a:hlinkClick r:id="rId4"/>
              </a:rPr>
              <a:t> (github.com)</a:t>
            </a:r>
            <a:endParaRPr lang="en-US" b="1" dirty="0"/>
          </a:p>
        </p:txBody>
      </p:sp>
    </p:spTree>
    <p:extLst>
      <p:ext uri="{BB962C8B-B14F-4D97-AF65-F5344CB8AC3E}">
        <p14:creationId xmlns:p14="http://schemas.microsoft.com/office/powerpoint/2010/main" val="3911104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8AF59-942D-4A98-AC20-5644AB6D8E5D}"/>
              </a:ext>
            </a:extLst>
          </p:cNvPr>
          <p:cNvSpPr>
            <a:spLocks noGrp="1"/>
          </p:cNvSpPr>
          <p:nvPr>
            <p:ph type="title"/>
          </p:nvPr>
        </p:nvSpPr>
        <p:spPr/>
        <p:txBody>
          <a:bodyPr/>
          <a:lstStyle/>
          <a:p>
            <a:r>
              <a:rPr lang="en-US" dirty="0"/>
              <a:t>Tech stack used</a:t>
            </a:r>
            <a:endParaRPr lang="en-IN" dirty="0"/>
          </a:p>
        </p:txBody>
      </p:sp>
      <p:sp>
        <p:nvSpPr>
          <p:cNvPr id="3" name="Content Placeholder 2">
            <a:extLst>
              <a:ext uri="{FF2B5EF4-FFF2-40B4-BE49-F238E27FC236}">
                <a16:creationId xmlns:a16="http://schemas.microsoft.com/office/drawing/2014/main" id="{0FA4F50D-F98D-4773-9B05-4457D81893FD}"/>
              </a:ext>
            </a:extLst>
          </p:cNvPr>
          <p:cNvSpPr>
            <a:spLocks noGrp="1"/>
          </p:cNvSpPr>
          <p:nvPr>
            <p:ph idx="1"/>
          </p:nvPr>
        </p:nvSpPr>
        <p:spPr/>
        <p:txBody>
          <a:bodyPr/>
          <a:lstStyle/>
          <a:p>
            <a:r>
              <a:rPr lang="en-US" dirty="0"/>
              <a:t>1. Google </a:t>
            </a:r>
            <a:r>
              <a:rPr lang="en-US" dirty="0" err="1"/>
              <a:t>Colab</a:t>
            </a:r>
            <a:endParaRPr lang="en-US" dirty="0"/>
          </a:p>
          <a:p>
            <a:r>
              <a:rPr lang="en-US" dirty="0"/>
              <a:t>2. </a:t>
            </a:r>
            <a:r>
              <a:rPr lang="en-US" dirty="0" err="1"/>
              <a:t>Detecto</a:t>
            </a:r>
            <a:endParaRPr lang="en-US" dirty="0"/>
          </a:p>
          <a:p>
            <a:r>
              <a:rPr lang="en-US" dirty="0"/>
              <a:t>3. Matplotlib</a:t>
            </a:r>
          </a:p>
          <a:p>
            <a:r>
              <a:rPr lang="en-US" dirty="0"/>
              <a:t>4. </a:t>
            </a:r>
            <a:r>
              <a:rPr lang="en-US" dirty="0" err="1"/>
              <a:t>Torchvision</a:t>
            </a:r>
            <a:endParaRPr lang="en-US" dirty="0"/>
          </a:p>
          <a:p>
            <a:endParaRPr lang="en-US" dirty="0"/>
          </a:p>
          <a:p>
            <a:endParaRPr lang="en-IN" dirty="0"/>
          </a:p>
        </p:txBody>
      </p:sp>
    </p:spTree>
    <p:extLst>
      <p:ext uri="{BB962C8B-B14F-4D97-AF65-F5344CB8AC3E}">
        <p14:creationId xmlns:p14="http://schemas.microsoft.com/office/powerpoint/2010/main" val="2260323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0ECD0-DCCC-44A7-803E-83681677BA8D}"/>
              </a:ext>
            </a:extLst>
          </p:cNvPr>
          <p:cNvSpPr>
            <a:spLocks noGrp="1"/>
          </p:cNvSpPr>
          <p:nvPr>
            <p:ph type="title"/>
          </p:nvPr>
        </p:nvSpPr>
        <p:spPr/>
        <p:txBody>
          <a:bodyPr>
            <a:normAutofit/>
          </a:bodyPr>
          <a:lstStyle/>
          <a:p>
            <a:r>
              <a:rPr lang="en-US" dirty="0"/>
              <a:t>Steps involved in building custom object detection model</a:t>
            </a:r>
            <a:endParaRPr lang="en-IN" dirty="0"/>
          </a:p>
        </p:txBody>
      </p:sp>
      <p:sp>
        <p:nvSpPr>
          <p:cNvPr id="3" name="Content Placeholder 2">
            <a:extLst>
              <a:ext uri="{FF2B5EF4-FFF2-40B4-BE49-F238E27FC236}">
                <a16:creationId xmlns:a16="http://schemas.microsoft.com/office/drawing/2014/main" id="{11EA8BE8-1B8F-4551-B508-0332ABBBE074}"/>
              </a:ext>
            </a:extLst>
          </p:cNvPr>
          <p:cNvSpPr>
            <a:spLocks noGrp="1"/>
          </p:cNvSpPr>
          <p:nvPr>
            <p:ph idx="1"/>
          </p:nvPr>
        </p:nvSpPr>
        <p:spPr/>
        <p:txBody>
          <a:bodyPr/>
          <a:lstStyle/>
          <a:p>
            <a:r>
              <a:rPr lang="en-US" dirty="0"/>
              <a:t>1. Importing data </a:t>
            </a:r>
          </a:p>
          <a:p>
            <a:r>
              <a:rPr lang="en-US" dirty="0"/>
              <a:t>2. Preprocessing data</a:t>
            </a:r>
          </a:p>
          <a:p>
            <a:r>
              <a:rPr lang="en-US" dirty="0"/>
              <a:t>3. Model training </a:t>
            </a:r>
          </a:p>
          <a:p>
            <a:r>
              <a:rPr lang="en-US" dirty="0"/>
              <a:t>4. Predicting object labels</a:t>
            </a:r>
          </a:p>
        </p:txBody>
      </p:sp>
    </p:spTree>
    <p:extLst>
      <p:ext uri="{BB962C8B-B14F-4D97-AF65-F5344CB8AC3E}">
        <p14:creationId xmlns:p14="http://schemas.microsoft.com/office/powerpoint/2010/main" val="3485652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E5826-27E3-455D-9980-B12262079B55}"/>
              </a:ext>
            </a:extLst>
          </p:cNvPr>
          <p:cNvSpPr>
            <a:spLocks noGrp="1"/>
          </p:cNvSpPr>
          <p:nvPr>
            <p:ph type="title"/>
          </p:nvPr>
        </p:nvSpPr>
        <p:spPr/>
        <p:txBody>
          <a:bodyPr>
            <a:normAutofit/>
          </a:bodyPr>
          <a:lstStyle/>
          <a:p>
            <a:r>
              <a:rPr lang="en-US" dirty="0"/>
              <a:t>What is </a:t>
            </a:r>
            <a:r>
              <a:rPr lang="en-US" dirty="0" err="1"/>
              <a:t>Detecto</a:t>
            </a:r>
            <a:r>
              <a:rPr lang="en-US" dirty="0"/>
              <a:t>?</a:t>
            </a:r>
            <a:endParaRPr lang="en-IN" dirty="0"/>
          </a:p>
        </p:txBody>
      </p:sp>
      <p:sp>
        <p:nvSpPr>
          <p:cNvPr id="3" name="Content Placeholder 2">
            <a:extLst>
              <a:ext uri="{FF2B5EF4-FFF2-40B4-BE49-F238E27FC236}">
                <a16:creationId xmlns:a16="http://schemas.microsoft.com/office/drawing/2014/main" id="{A007FC2F-3804-4B58-BA83-9FF162E599DF}"/>
              </a:ext>
            </a:extLst>
          </p:cNvPr>
          <p:cNvSpPr>
            <a:spLocks noGrp="1"/>
          </p:cNvSpPr>
          <p:nvPr>
            <p:ph idx="1"/>
          </p:nvPr>
        </p:nvSpPr>
        <p:spPr/>
        <p:txBody>
          <a:bodyPr>
            <a:normAutofit fontScale="92500" lnSpcReduction="20000"/>
          </a:bodyPr>
          <a:lstStyle/>
          <a:p>
            <a:r>
              <a:rPr lang="en-US" dirty="0" err="1"/>
              <a:t>Detecto</a:t>
            </a:r>
            <a:r>
              <a:rPr lang="en-US" dirty="0"/>
              <a:t> is an open-source library for computer vision programming that helps us in fitting state-of-the-art computer vision and object detection models into our image data. One of the great things about this package is we can fit these models using very few lines of code. </a:t>
            </a:r>
          </a:p>
          <a:p>
            <a:pPr marL="0" indent="0">
              <a:buNone/>
            </a:pPr>
            <a:r>
              <a:rPr lang="en-US" dirty="0"/>
              <a:t>We can install </a:t>
            </a:r>
            <a:r>
              <a:rPr lang="en-US" dirty="0" err="1"/>
              <a:t>detecto</a:t>
            </a:r>
            <a:r>
              <a:rPr lang="en-US" dirty="0"/>
              <a:t> using the below lines of code:</a:t>
            </a:r>
          </a:p>
          <a:p>
            <a:pPr marL="0" indent="0">
              <a:buNone/>
            </a:pPr>
            <a:r>
              <a:rPr lang="en-US" b="0" i="0" dirty="0">
                <a:solidFill>
                  <a:srgbClr val="333333"/>
                </a:solidFill>
                <a:effectLst/>
                <a:latin typeface="Plus Jakarta Sans"/>
              </a:rPr>
              <a:t>!pip install </a:t>
            </a:r>
            <a:r>
              <a:rPr lang="en-US" b="0" i="0" dirty="0" err="1">
                <a:solidFill>
                  <a:srgbClr val="333333"/>
                </a:solidFill>
                <a:effectLst/>
                <a:latin typeface="Plus Jakarta Sans"/>
              </a:rPr>
              <a:t>detecto</a:t>
            </a:r>
            <a:endParaRPr lang="en-US" b="0" i="0" dirty="0">
              <a:solidFill>
                <a:srgbClr val="333333"/>
              </a:solidFill>
              <a:effectLst/>
              <a:latin typeface="Plus Jakarta Sans"/>
            </a:endParaRPr>
          </a:p>
          <a:p>
            <a:pPr marL="0" indent="0">
              <a:buNone/>
            </a:pPr>
            <a:r>
              <a:rPr lang="en-US" b="0" i="0" dirty="0">
                <a:solidFill>
                  <a:srgbClr val="333333"/>
                </a:solidFill>
                <a:effectLst/>
                <a:latin typeface="Plus Jakarta Sans"/>
              </a:rPr>
              <a:t>In the installation, we also find that this library also includes computer vision libraries such as open-cv, </a:t>
            </a:r>
            <a:r>
              <a:rPr lang="en-US" b="0" i="0" dirty="0" err="1">
                <a:solidFill>
                  <a:srgbClr val="333333"/>
                </a:solidFill>
                <a:effectLst/>
                <a:latin typeface="Plus Jakarta Sans"/>
              </a:rPr>
              <a:t>torchvision</a:t>
            </a:r>
            <a:r>
              <a:rPr lang="en-US" b="0" i="0" dirty="0">
                <a:solidFill>
                  <a:srgbClr val="333333"/>
                </a:solidFill>
                <a:effectLst/>
                <a:latin typeface="Plus Jakarta Sans"/>
              </a:rPr>
              <a:t>, and pillow.</a:t>
            </a:r>
            <a:br>
              <a:rPr lang="en-US" dirty="0"/>
            </a:br>
            <a:endParaRPr lang="en-US" dirty="0"/>
          </a:p>
          <a:p>
            <a:pPr marL="0" indent="0">
              <a:buNone/>
            </a:pPr>
            <a:r>
              <a:rPr lang="en-US" dirty="0"/>
              <a:t>We’ll use the GPU to train the model so that process can get faster and because the size of the models is higher</a:t>
            </a:r>
            <a:br>
              <a:rPr lang="en-US" dirty="0"/>
            </a:br>
            <a:endParaRPr lang="en-US" dirty="0"/>
          </a:p>
        </p:txBody>
      </p:sp>
    </p:spTree>
    <p:extLst>
      <p:ext uri="{BB962C8B-B14F-4D97-AF65-F5344CB8AC3E}">
        <p14:creationId xmlns:p14="http://schemas.microsoft.com/office/powerpoint/2010/main" val="3367421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173D-33DB-4AE2-AD53-8DC84444BC86}"/>
              </a:ext>
            </a:extLst>
          </p:cNvPr>
          <p:cNvSpPr>
            <a:spLocks noGrp="1"/>
          </p:cNvSpPr>
          <p:nvPr>
            <p:ph type="title"/>
          </p:nvPr>
        </p:nvSpPr>
        <p:spPr/>
        <p:txBody>
          <a:bodyPr>
            <a:normAutofit/>
          </a:bodyPr>
          <a:lstStyle/>
          <a:p>
            <a:r>
              <a:rPr lang="en-US" dirty="0"/>
              <a:t>Building a custom object detection model </a:t>
            </a:r>
            <a:endParaRPr lang="en-IN" dirty="0"/>
          </a:p>
        </p:txBody>
      </p:sp>
      <p:sp>
        <p:nvSpPr>
          <p:cNvPr id="3" name="Content Placeholder 2">
            <a:extLst>
              <a:ext uri="{FF2B5EF4-FFF2-40B4-BE49-F238E27FC236}">
                <a16:creationId xmlns:a16="http://schemas.microsoft.com/office/drawing/2014/main" id="{8FC06EFC-5928-4F77-B665-9427B6E64F09}"/>
              </a:ext>
            </a:extLst>
          </p:cNvPr>
          <p:cNvSpPr>
            <a:spLocks noGrp="1"/>
          </p:cNvSpPr>
          <p:nvPr>
            <p:ph idx="1"/>
          </p:nvPr>
        </p:nvSpPr>
        <p:spPr/>
        <p:txBody>
          <a:bodyPr>
            <a:normAutofit fontScale="92500" lnSpcReduction="10000"/>
          </a:bodyPr>
          <a:lstStyle/>
          <a:p>
            <a:r>
              <a:rPr lang="en-IN" b="0" i="0" dirty="0">
                <a:solidFill>
                  <a:srgbClr val="333333"/>
                </a:solidFill>
                <a:effectLst/>
                <a:latin typeface="Plus Jakarta Sans"/>
              </a:rPr>
              <a:t>This library claims that we can train a model on the custom dataset using the below 5 lines of codes from </a:t>
            </a:r>
            <a:r>
              <a:rPr lang="en-IN" b="0" i="0" dirty="0" err="1">
                <a:solidFill>
                  <a:srgbClr val="333333"/>
                </a:solidFill>
                <a:effectLst/>
                <a:latin typeface="Plus Jakarta Sans"/>
              </a:rPr>
              <a:t>detecto.core</a:t>
            </a:r>
            <a:r>
              <a:rPr lang="en-IN" b="0" i="0" dirty="0">
                <a:solidFill>
                  <a:srgbClr val="333333"/>
                </a:solidFill>
                <a:effectLst/>
                <a:latin typeface="Plus Jakarta Sans"/>
              </a:rPr>
              <a:t> import Model, </a:t>
            </a:r>
          </a:p>
          <a:p>
            <a:r>
              <a:rPr lang="en-IN" b="0" i="0" dirty="0">
                <a:solidFill>
                  <a:srgbClr val="333333"/>
                </a:solidFill>
                <a:effectLst/>
                <a:latin typeface="Plus Jakarta Sans"/>
              </a:rPr>
              <a:t>Dataset </a:t>
            </a:r>
            <a:r>
              <a:rPr lang="en-IN" b="0" i="0" dirty="0" err="1">
                <a:solidFill>
                  <a:srgbClr val="333333"/>
                </a:solidFill>
                <a:effectLst/>
                <a:latin typeface="Plus Jakarta Sans"/>
              </a:rPr>
              <a:t>dataset</a:t>
            </a:r>
            <a:r>
              <a:rPr lang="en-IN" b="0" i="0" dirty="0">
                <a:solidFill>
                  <a:srgbClr val="333333"/>
                </a:solidFill>
                <a:effectLst/>
                <a:latin typeface="Plus Jakarta Sans"/>
              </a:rPr>
              <a:t> = Dataset('</a:t>
            </a:r>
            <a:r>
              <a:rPr lang="en-IN" b="0" i="0" dirty="0" err="1">
                <a:solidFill>
                  <a:srgbClr val="333333"/>
                </a:solidFill>
                <a:effectLst/>
                <a:latin typeface="Plus Jakarta Sans"/>
              </a:rPr>
              <a:t>custom_dataset</a:t>
            </a:r>
            <a:r>
              <a:rPr lang="en-IN" b="0" i="0" dirty="0">
                <a:solidFill>
                  <a:srgbClr val="333333"/>
                </a:solidFill>
                <a:effectLst/>
                <a:latin typeface="Plus Jakarta Sans"/>
              </a:rPr>
              <a:t>/’) </a:t>
            </a:r>
          </a:p>
          <a:p>
            <a:r>
              <a:rPr lang="en-IN" b="0" i="0" dirty="0">
                <a:solidFill>
                  <a:srgbClr val="333333"/>
                </a:solidFill>
                <a:effectLst/>
                <a:latin typeface="Plus Jakarta Sans"/>
              </a:rPr>
              <a:t>model = Model(['dog', 'cat', 'rabbit’]) </a:t>
            </a:r>
          </a:p>
          <a:p>
            <a:r>
              <a:rPr lang="en-IN" b="0" i="0" dirty="0" err="1">
                <a:solidFill>
                  <a:srgbClr val="333333"/>
                </a:solidFill>
                <a:effectLst/>
                <a:latin typeface="Plus Jakarta Sans"/>
              </a:rPr>
              <a:t>model.fit</a:t>
            </a:r>
            <a:r>
              <a:rPr lang="en-IN" b="0" i="0" dirty="0">
                <a:solidFill>
                  <a:srgbClr val="333333"/>
                </a:solidFill>
                <a:effectLst/>
                <a:latin typeface="Plus Jakarta Sans"/>
              </a:rPr>
              <a:t>(dataset) </a:t>
            </a:r>
            <a:r>
              <a:rPr lang="en-IN" b="0" i="0" dirty="0" err="1">
                <a:solidFill>
                  <a:srgbClr val="333333"/>
                </a:solidFill>
                <a:effectLst/>
                <a:latin typeface="Plus Jakarta Sans"/>
              </a:rPr>
              <a:t>model.predict</a:t>
            </a:r>
            <a:r>
              <a:rPr lang="en-IN" b="0" i="0" dirty="0">
                <a:solidFill>
                  <a:srgbClr val="333333"/>
                </a:solidFill>
                <a:effectLst/>
                <a:latin typeface="Plus Jakarta Sans"/>
              </a:rPr>
              <a:t>(...)</a:t>
            </a:r>
          </a:p>
          <a:p>
            <a:r>
              <a:rPr lang="en-US" b="0" i="0" dirty="0">
                <a:solidFill>
                  <a:srgbClr val="333333"/>
                </a:solidFill>
                <a:effectLst/>
                <a:latin typeface="Plus Jakarta Sans"/>
              </a:rPr>
              <a:t>Where in the first line we are importing the model and dataset module. The second line is for defining the instance of data, the third line is for instantiating the models and the fourth line is to train or fit the model into data and the last line will tell us the prediction of the model</a:t>
            </a:r>
            <a:br>
              <a:rPr lang="en-US" dirty="0"/>
            </a:br>
            <a:br>
              <a:rPr lang="en-IN" dirty="0"/>
            </a:br>
            <a:endParaRPr lang="en-IN" dirty="0"/>
          </a:p>
        </p:txBody>
      </p:sp>
    </p:spTree>
    <p:extLst>
      <p:ext uri="{BB962C8B-B14F-4D97-AF65-F5344CB8AC3E}">
        <p14:creationId xmlns:p14="http://schemas.microsoft.com/office/powerpoint/2010/main" val="2288253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6A92C-5AB9-4EA5-B2E0-B8E255C3F4C2}"/>
              </a:ext>
            </a:extLst>
          </p:cNvPr>
          <p:cNvSpPr>
            <a:spLocks noGrp="1"/>
          </p:cNvSpPr>
          <p:nvPr>
            <p:ph type="title"/>
          </p:nvPr>
        </p:nvSpPr>
        <p:spPr/>
        <p:txBody>
          <a:bodyPr/>
          <a:lstStyle/>
          <a:p>
            <a:r>
              <a:rPr lang="en-US" dirty="0"/>
              <a:t>Importing data</a:t>
            </a:r>
            <a:endParaRPr lang="en-IN" dirty="0"/>
          </a:p>
        </p:txBody>
      </p:sp>
      <p:sp>
        <p:nvSpPr>
          <p:cNvPr id="3" name="Content Placeholder 2">
            <a:extLst>
              <a:ext uri="{FF2B5EF4-FFF2-40B4-BE49-F238E27FC236}">
                <a16:creationId xmlns:a16="http://schemas.microsoft.com/office/drawing/2014/main" id="{4AB1DEEC-B44F-42BF-8089-5DFF4F087C1C}"/>
              </a:ext>
            </a:extLst>
          </p:cNvPr>
          <p:cNvSpPr>
            <a:spLocks noGrp="1"/>
          </p:cNvSpPr>
          <p:nvPr>
            <p:ph idx="1"/>
          </p:nvPr>
        </p:nvSpPr>
        <p:spPr/>
        <p:txBody>
          <a:bodyPr/>
          <a:lstStyle/>
          <a:p>
            <a:r>
              <a:rPr lang="en-US" dirty="0"/>
              <a:t>The dataset is from here: </a:t>
            </a:r>
            <a:r>
              <a:rPr lang="en-IN" dirty="0" err="1">
                <a:hlinkClick r:id="rId2"/>
              </a:rPr>
              <a:t>detecto</a:t>
            </a:r>
            <a:r>
              <a:rPr lang="en-IN" dirty="0">
                <a:hlinkClick r:id="rId2"/>
              </a:rPr>
              <a:t>/docs/_static/dog_dataset.zip at master · </a:t>
            </a:r>
            <a:r>
              <a:rPr lang="en-IN" dirty="0" err="1">
                <a:hlinkClick r:id="rId2"/>
              </a:rPr>
              <a:t>alankbi</a:t>
            </a:r>
            <a:r>
              <a:rPr lang="en-IN" dirty="0">
                <a:hlinkClick r:id="rId2"/>
              </a:rPr>
              <a:t>/</a:t>
            </a:r>
            <a:r>
              <a:rPr lang="en-IN" dirty="0" err="1">
                <a:hlinkClick r:id="rId2"/>
              </a:rPr>
              <a:t>detecto</a:t>
            </a:r>
            <a:r>
              <a:rPr lang="en-IN" dirty="0">
                <a:hlinkClick r:id="rId2"/>
              </a:rPr>
              <a:t> · GitHub</a:t>
            </a:r>
            <a:endParaRPr lang="en-IN" dirty="0"/>
          </a:p>
          <a:p>
            <a:endParaRPr lang="en-IN" dirty="0"/>
          </a:p>
          <a:p>
            <a:r>
              <a:rPr lang="en-US" dirty="0"/>
              <a:t>This dataset is already labelled by the developers of the </a:t>
            </a:r>
            <a:r>
              <a:rPr lang="en-US" dirty="0" err="1"/>
              <a:t>Detecto</a:t>
            </a:r>
            <a:r>
              <a:rPr lang="en-US" dirty="0"/>
              <a:t> and we just need to import this into our environment. This dataset has 300 labelled images of golden retrievers and chihuahuas dogs</a:t>
            </a:r>
          </a:p>
          <a:p>
            <a:r>
              <a:rPr lang="en-US" dirty="0"/>
              <a:t>Read more at: https://analyticsindiamag.com/ai-mysteries/a-tutorial-on-building-custom-object-detection-models-using-detecto/</a:t>
            </a:r>
            <a:endParaRPr lang="en-IN" dirty="0"/>
          </a:p>
        </p:txBody>
      </p:sp>
    </p:spTree>
    <p:extLst>
      <p:ext uri="{BB962C8B-B14F-4D97-AF65-F5344CB8AC3E}">
        <p14:creationId xmlns:p14="http://schemas.microsoft.com/office/powerpoint/2010/main" val="632185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76260-9686-409D-8FA9-06A7772B6709}"/>
              </a:ext>
            </a:extLst>
          </p:cNvPr>
          <p:cNvSpPr>
            <a:spLocks noGrp="1"/>
          </p:cNvSpPr>
          <p:nvPr>
            <p:ph type="title"/>
          </p:nvPr>
        </p:nvSpPr>
        <p:spPr/>
        <p:txBody>
          <a:bodyPr/>
          <a:lstStyle/>
          <a:p>
            <a:r>
              <a:rPr lang="en-US" dirty="0"/>
              <a:t>Mounting the data</a:t>
            </a:r>
            <a:endParaRPr lang="en-IN" dirty="0"/>
          </a:p>
        </p:txBody>
      </p:sp>
      <p:sp>
        <p:nvSpPr>
          <p:cNvPr id="3" name="Content Placeholder 2">
            <a:extLst>
              <a:ext uri="{FF2B5EF4-FFF2-40B4-BE49-F238E27FC236}">
                <a16:creationId xmlns:a16="http://schemas.microsoft.com/office/drawing/2014/main" id="{12EFF566-74AD-412D-A658-5F3A62AFC241}"/>
              </a:ext>
            </a:extLst>
          </p:cNvPr>
          <p:cNvSpPr>
            <a:spLocks noGrp="1"/>
          </p:cNvSpPr>
          <p:nvPr>
            <p:ph idx="1"/>
          </p:nvPr>
        </p:nvSpPr>
        <p:spPr/>
        <p:txBody>
          <a:bodyPr>
            <a:normAutofit lnSpcReduction="10000"/>
          </a:bodyPr>
          <a:lstStyle/>
          <a:p>
            <a:r>
              <a:rPr lang="en-US" b="0" i="0" dirty="0">
                <a:solidFill>
                  <a:srgbClr val="333333"/>
                </a:solidFill>
                <a:effectLst/>
                <a:latin typeface="Plus Jakarta Sans"/>
              </a:rPr>
              <a:t>Mounting can be done using the following lines of codes. </a:t>
            </a:r>
          </a:p>
          <a:p>
            <a:r>
              <a:rPr lang="en-US" b="0" i="0" dirty="0">
                <a:solidFill>
                  <a:srgbClr val="333333"/>
                </a:solidFill>
                <a:effectLst/>
                <a:latin typeface="Plus Jakarta Sans"/>
              </a:rPr>
              <a:t>from </a:t>
            </a:r>
            <a:r>
              <a:rPr lang="en-US" b="0" i="0" dirty="0" err="1">
                <a:solidFill>
                  <a:srgbClr val="333333"/>
                </a:solidFill>
                <a:effectLst/>
                <a:latin typeface="Plus Jakarta Sans"/>
              </a:rPr>
              <a:t>google.colab</a:t>
            </a:r>
            <a:r>
              <a:rPr lang="en-US" b="0" i="0" dirty="0">
                <a:solidFill>
                  <a:srgbClr val="333333"/>
                </a:solidFill>
                <a:effectLst/>
                <a:latin typeface="Plus Jakarta Sans"/>
              </a:rPr>
              <a:t> import drive </a:t>
            </a:r>
            <a:r>
              <a:rPr lang="en-US" b="0" i="0" dirty="0" err="1">
                <a:solidFill>
                  <a:srgbClr val="333333"/>
                </a:solidFill>
                <a:effectLst/>
                <a:latin typeface="Plus Jakarta Sans"/>
              </a:rPr>
              <a:t>drive.mount</a:t>
            </a:r>
            <a:r>
              <a:rPr lang="en-US" b="0" i="0" dirty="0">
                <a:solidFill>
                  <a:srgbClr val="333333"/>
                </a:solidFill>
                <a:effectLst/>
                <a:latin typeface="Plus Jakarta Sans"/>
              </a:rPr>
              <a:t>('/content/drive’)</a:t>
            </a:r>
            <a:br>
              <a:rPr lang="en-US" dirty="0"/>
            </a:br>
            <a:endParaRPr lang="en-US" dirty="0"/>
          </a:p>
          <a:p>
            <a:r>
              <a:rPr lang="en-US" b="0" i="0" dirty="0">
                <a:solidFill>
                  <a:srgbClr val="333333"/>
                </a:solidFill>
                <a:effectLst/>
                <a:latin typeface="Plus Jakarta Sans"/>
              </a:rPr>
              <a:t>Now let’s set the directory as the working directory where we have uploaded the data</a:t>
            </a:r>
          </a:p>
          <a:p>
            <a:br>
              <a:rPr lang="en-US" dirty="0"/>
            </a:br>
            <a:r>
              <a:rPr lang="en-US" b="0" i="0" dirty="0">
                <a:solidFill>
                  <a:srgbClr val="333333"/>
                </a:solidFill>
                <a:effectLst/>
                <a:latin typeface="Plus Jakarta Sans"/>
              </a:rPr>
              <a:t># change working directory to the dataset folder in drive</a:t>
            </a:r>
          </a:p>
          <a:p>
            <a:r>
              <a:rPr lang="en-US" b="0" i="0" dirty="0">
                <a:solidFill>
                  <a:srgbClr val="333333"/>
                </a:solidFill>
                <a:effectLst/>
                <a:latin typeface="Plus Jakarta Sans"/>
              </a:rPr>
              <a:t>import </a:t>
            </a:r>
            <a:r>
              <a:rPr lang="en-US" b="0" i="0" dirty="0" err="1">
                <a:solidFill>
                  <a:srgbClr val="333333"/>
                </a:solidFill>
                <a:effectLst/>
                <a:latin typeface="Plus Jakarta Sans"/>
              </a:rPr>
              <a:t>os</a:t>
            </a:r>
            <a:endParaRPr lang="en-US" b="0" i="0" dirty="0">
              <a:solidFill>
                <a:srgbClr val="333333"/>
              </a:solidFill>
              <a:effectLst/>
              <a:latin typeface="Plus Jakarta Sans"/>
            </a:endParaRPr>
          </a:p>
          <a:p>
            <a:r>
              <a:rPr lang="en-US" b="0" i="0" dirty="0" err="1">
                <a:solidFill>
                  <a:srgbClr val="333333"/>
                </a:solidFill>
                <a:effectLst/>
                <a:latin typeface="Plus Jakarta Sans"/>
              </a:rPr>
              <a:t>os.chdir</a:t>
            </a:r>
            <a:r>
              <a:rPr lang="en-US" b="0" i="0" dirty="0">
                <a:solidFill>
                  <a:srgbClr val="333333"/>
                </a:solidFill>
                <a:effectLst/>
                <a:latin typeface="Plus Jakarta Sans"/>
              </a:rPr>
              <a:t>('/content/drive/</a:t>
            </a:r>
            <a:r>
              <a:rPr lang="en-US" b="0" i="0" dirty="0" err="1">
                <a:solidFill>
                  <a:srgbClr val="333333"/>
                </a:solidFill>
                <a:effectLst/>
                <a:latin typeface="Plus Jakarta Sans"/>
              </a:rPr>
              <a:t>MyDrive</a:t>
            </a:r>
            <a:r>
              <a:rPr lang="en-US" b="0" i="0" dirty="0">
                <a:solidFill>
                  <a:srgbClr val="333333"/>
                </a:solidFill>
                <a:effectLst/>
                <a:latin typeface="Plus Jakarta Sans"/>
              </a:rPr>
              <a:t>/</a:t>
            </a:r>
            <a:r>
              <a:rPr lang="en-US" b="0" i="0" dirty="0" err="1">
                <a:solidFill>
                  <a:srgbClr val="333333"/>
                </a:solidFill>
                <a:effectLst/>
                <a:latin typeface="Plus Jakarta Sans"/>
              </a:rPr>
              <a:t>Orinson_dataset</a:t>
            </a:r>
            <a:r>
              <a:rPr lang="en-US" b="0" i="0" dirty="0">
                <a:solidFill>
                  <a:srgbClr val="333333"/>
                </a:solidFill>
                <a:effectLst/>
                <a:latin typeface="Plus Jakarta Sans"/>
              </a:rPr>
              <a:t>/</a:t>
            </a:r>
            <a:r>
              <a:rPr lang="en-US" b="0" i="0" dirty="0" err="1">
                <a:solidFill>
                  <a:srgbClr val="333333"/>
                </a:solidFill>
                <a:effectLst/>
                <a:latin typeface="Plus Jakarta Sans"/>
              </a:rPr>
              <a:t>dog_dataset</a:t>
            </a:r>
            <a:r>
              <a:rPr lang="en-US" b="0" i="0" dirty="0">
                <a:solidFill>
                  <a:srgbClr val="333333"/>
                </a:solidFill>
                <a:effectLst/>
                <a:latin typeface="Plus Jakarta Sans"/>
              </a:rPr>
              <a:t>')</a:t>
            </a:r>
            <a:br>
              <a:rPr lang="en-US" dirty="0"/>
            </a:br>
            <a:endParaRPr lang="en-IN" dirty="0"/>
          </a:p>
        </p:txBody>
      </p:sp>
    </p:spTree>
    <p:extLst>
      <p:ext uri="{BB962C8B-B14F-4D97-AF65-F5344CB8AC3E}">
        <p14:creationId xmlns:p14="http://schemas.microsoft.com/office/powerpoint/2010/main" val="831749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C41C-EEEE-48F4-BBFE-FF6AA376F461}"/>
              </a:ext>
            </a:extLst>
          </p:cNvPr>
          <p:cNvSpPr>
            <a:spLocks noGrp="1"/>
          </p:cNvSpPr>
          <p:nvPr>
            <p:ph type="title"/>
          </p:nvPr>
        </p:nvSpPr>
        <p:spPr/>
        <p:txBody>
          <a:bodyPr/>
          <a:lstStyle/>
          <a:p>
            <a:r>
              <a:rPr lang="en-US" dirty="0"/>
              <a:t>Converting XML files into CSV files</a:t>
            </a:r>
            <a:endParaRPr lang="en-IN" dirty="0"/>
          </a:p>
        </p:txBody>
      </p:sp>
      <p:sp>
        <p:nvSpPr>
          <p:cNvPr id="3" name="Content Placeholder 2">
            <a:extLst>
              <a:ext uri="{FF2B5EF4-FFF2-40B4-BE49-F238E27FC236}">
                <a16:creationId xmlns:a16="http://schemas.microsoft.com/office/drawing/2014/main" id="{1C9830FD-192B-4076-AF3D-F8F225C3F371}"/>
              </a:ext>
            </a:extLst>
          </p:cNvPr>
          <p:cNvSpPr>
            <a:spLocks noGrp="1"/>
          </p:cNvSpPr>
          <p:nvPr>
            <p:ph idx="1"/>
          </p:nvPr>
        </p:nvSpPr>
        <p:spPr/>
        <p:txBody>
          <a:bodyPr/>
          <a:lstStyle/>
          <a:p>
            <a:r>
              <a:rPr lang="en-IN" b="0" i="0" dirty="0">
                <a:solidFill>
                  <a:srgbClr val="333333"/>
                </a:solidFill>
                <a:effectLst/>
                <a:latin typeface="Plus Jakarta Sans"/>
              </a:rPr>
              <a:t>from </a:t>
            </a:r>
            <a:r>
              <a:rPr lang="en-IN" b="0" i="0" dirty="0" err="1">
                <a:solidFill>
                  <a:srgbClr val="333333"/>
                </a:solidFill>
                <a:effectLst/>
                <a:latin typeface="Plus Jakarta Sans"/>
              </a:rPr>
              <a:t>detecto</a:t>
            </a:r>
            <a:r>
              <a:rPr lang="en-IN" b="0" i="0" dirty="0">
                <a:solidFill>
                  <a:srgbClr val="333333"/>
                </a:solidFill>
                <a:effectLst/>
                <a:latin typeface="Plus Jakarta Sans"/>
              </a:rPr>
              <a:t> </a:t>
            </a:r>
          </a:p>
          <a:p>
            <a:r>
              <a:rPr lang="en-IN" b="0" i="0" dirty="0">
                <a:solidFill>
                  <a:srgbClr val="333333"/>
                </a:solidFill>
                <a:effectLst/>
                <a:latin typeface="Plus Jakarta Sans"/>
              </a:rPr>
              <a:t>import utils </a:t>
            </a:r>
            <a:r>
              <a:rPr lang="en-IN" b="0" i="0" dirty="0" err="1">
                <a:solidFill>
                  <a:srgbClr val="333333"/>
                </a:solidFill>
                <a:effectLst/>
                <a:latin typeface="Plus Jakarta Sans"/>
              </a:rPr>
              <a:t>detecto.utils.xml_to_csv</a:t>
            </a:r>
            <a:r>
              <a:rPr lang="en-IN" b="0" i="0" dirty="0">
                <a:solidFill>
                  <a:srgbClr val="333333"/>
                </a:solidFill>
                <a:effectLst/>
                <a:latin typeface="Plus Jakarta Sans"/>
              </a:rPr>
              <a:t>('</a:t>
            </a:r>
            <a:r>
              <a:rPr lang="en-IN" b="0" i="0" dirty="0" err="1">
                <a:solidFill>
                  <a:srgbClr val="333333"/>
                </a:solidFill>
                <a:effectLst/>
                <a:latin typeface="Plus Jakarta Sans"/>
              </a:rPr>
              <a:t>train_labels</a:t>
            </a:r>
            <a:r>
              <a:rPr lang="en-IN" b="0" i="0" dirty="0">
                <a:solidFill>
                  <a:srgbClr val="333333"/>
                </a:solidFill>
                <a:effectLst/>
                <a:latin typeface="Plus Jakarta Sans"/>
              </a:rPr>
              <a:t>', 'train.csv’) </a:t>
            </a:r>
          </a:p>
          <a:p>
            <a:r>
              <a:rPr lang="en-IN" b="0" i="0" dirty="0" err="1">
                <a:solidFill>
                  <a:srgbClr val="333333"/>
                </a:solidFill>
                <a:effectLst/>
                <a:latin typeface="Plus Jakarta Sans"/>
              </a:rPr>
              <a:t>detecto.utils.xml_to_csv</a:t>
            </a:r>
            <a:r>
              <a:rPr lang="en-IN" b="0" i="0" dirty="0">
                <a:solidFill>
                  <a:srgbClr val="333333"/>
                </a:solidFill>
                <a:effectLst/>
                <a:latin typeface="Plus Jakarta Sans"/>
              </a:rPr>
              <a:t>('</a:t>
            </a:r>
            <a:r>
              <a:rPr lang="en-IN" b="0" i="0" dirty="0" err="1">
                <a:solidFill>
                  <a:srgbClr val="333333"/>
                </a:solidFill>
                <a:effectLst/>
                <a:latin typeface="Plus Jakarta Sans"/>
              </a:rPr>
              <a:t>val_labels</a:t>
            </a:r>
            <a:r>
              <a:rPr lang="en-IN" b="0" i="0" dirty="0">
                <a:solidFill>
                  <a:srgbClr val="333333"/>
                </a:solidFill>
                <a:effectLst/>
                <a:latin typeface="Plus Jakarta Sans"/>
              </a:rPr>
              <a:t>', 'val.csv')</a:t>
            </a:r>
            <a:br>
              <a:rPr lang="en-IN" dirty="0"/>
            </a:br>
            <a:endParaRPr lang="en-IN" dirty="0"/>
          </a:p>
        </p:txBody>
      </p:sp>
      <p:pic>
        <p:nvPicPr>
          <p:cNvPr id="4" name="Picture 3">
            <a:extLst>
              <a:ext uri="{FF2B5EF4-FFF2-40B4-BE49-F238E27FC236}">
                <a16:creationId xmlns:a16="http://schemas.microsoft.com/office/drawing/2014/main" id="{5A849089-F5FB-49DC-B265-CEF42AE87D23}"/>
              </a:ext>
            </a:extLst>
          </p:cNvPr>
          <p:cNvPicPr>
            <a:picLocks noChangeAspect="1"/>
          </p:cNvPicPr>
          <p:nvPr/>
        </p:nvPicPr>
        <p:blipFill>
          <a:blip r:embed="rId2"/>
          <a:stretch>
            <a:fillRect/>
          </a:stretch>
        </p:blipFill>
        <p:spPr>
          <a:xfrm>
            <a:off x="2124075" y="3671821"/>
            <a:ext cx="3568513" cy="2147954"/>
          </a:xfrm>
          <a:prstGeom prst="rect">
            <a:avLst/>
          </a:prstGeom>
        </p:spPr>
      </p:pic>
    </p:spTree>
    <p:extLst>
      <p:ext uri="{BB962C8B-B14F-4D97-AF65-F5344CB8AC3E}">
        <p14:creationId xmlns:p14="http://schemas.microsoft.com/office/powerpoint/2010/main" val="532209217"/>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{33C012B5-41C2-4A94-8D8C-517D9BCCDC27}tf33845126_win32</Template>
  <TotalTime>715</TotalTime>
  <Words>1265</Words>
  <Application>Microsoft Office PowerPoint</Application>
  <PresentationFormat>Widescreen</PresentationFormat>
  <Paragraphs>106</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Bookman Old Style</vt:lpstr>
      <vt:lpstr>Calibri</vt:lpstr>
      <vt:lpstr>Courier New</vt:lpstr>
      <vt:lpstr>Franklin Gothic Book</vt:lpstr>
      <vt:lpstr>Plus Jakarta Sans</vt:lpstr>
      <vt:lpstr>1_RetrospectVTI</vt:lpstr>
      <vt:lpstr>Orinson Technologies Internship</vt:lpstr>
      <vt:lpstr>Task</vt:lpstr>
      <vt:lpstr>Tech stack used</vt:lpstr>
      <vt:lpstr>Steps involved in building custom object detection model</vt:lpstr>
      <vt:lpstr>What is Detecto?</vt:lpstr>
      <vt:lpstr>Building a custom object detection model </vt:lpstr>
      <vt:lpstr>Importing data</vt:lpstr>
      <vt:lpstr>Mounting the data</vt:lpstr>
      <vt:lpstr>Converting XML files into CSV files</vt:lpstr>
      <vt:lpstr>Visualizing an image from the data</vt:lpstr>
      <vt:lpstr>Preprocess data </vt:lpstr>
      <vt:lpstr>Preprocess data </vt:lpstr>
      <vt:lpstr>PowerPoint Presentation</vt:lpstr>
      <vt:lpstr>Model training</vt:lpstr>
      <vt:lpstr>Instantiating data loader  </vt:lpstr>
      <vt:lpstr>Instantiating and fitting model</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Orinson Technologies Internship</dc:title>
  <dc:creator>Adithya S.T.</dc:creator>
  <cp:lastModifiedBy>Adithya S.T.</cp:lastModifiedBy>
  <cp:revision>13</cp:revision>
  <dcterms:created xsi:type="dcterms:W3CDTF">2024-09-01T08:34:08Z</dcterms:created>
  <dcterms:modified xsi:type="dcterms:W3CDTF">2024-09-05T11:39:34Z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