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71" r:id="rId8"/>
    <p:sldId id="272" r:id="rId9"/>
    <p:sldId id="273" r:id="rId10"/>
    <p:sldId id="274" r:id="rId11"/>
    <p:sldId id="275" r:id="rId12"/>
    <p:sldId id="276" r:id="rId13"/>
    <p:sldId id="262" r:id="rId14"/>
    <p:sldId id="263" r:id="rId15"/>
    <p:sldId id="264" r:id="rId16"/>
    <p:sldId id="265" r:id="rId17"/>
    <p:sldId id="266" r:id="rId18"/>
    <p:sldId id="267" r:id="rId19"/>
    <p:sldId id="269" r:id="rId20"/>
    <p:sldId id="270"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5" d="100"/>
          <a:sy n="85" d="100"/>
        </p:scale>
        <p:origin x="45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41F9F7-F060-486A-B999-BD7288A3ACF4}" type="datetimeFigureOut">
              <a:rPr lang="en-IN" smtClean="0"/>
              <a:t>24-04-2022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155834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41F9F7-F060-486A-B999-BD7288A3ACF4}"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69557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1F9F7-F060-486A-B999-BD7288A3ACF4}"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3927690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1F9F7-F060-486A-B999-BD7288A3ACF4}"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3618894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1F9F7-F060-486A-B999-BD7288A3ACF4}"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672065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1F9F7-F060-486A-B999-BD7288A3ACF4}"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1909401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1F9F7-F060-486A-B999-BD7288A3ACF4}"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4052134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1F9F7-F060-486A-B999-BD7288A3ACF4}"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396317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1F9F7-F060-486A-B999-BD7288A3ACF4}"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264932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1F9F7-F060-486A-B999-BD7288A3ACF4}"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1549479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1F9F7-F060-486A-B999-BD7288A3ACF4}"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137635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41F9F7-F060-486A-B999-BD7288A3ACF4}"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199021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41F9F7-F060-486A-B999-BD7288A3ACF4}"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254452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41F9F7-F060-486A-B999-BD7288A3ACF4}"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29215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1F9F7-F060-486A-B999-BD7288A3ACF4}" type="datetimeFigureOut">
              <a:rPr lang="en-IN" smtClean="0"/>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305283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41F9F7-F060-486A-B999-BD7288A3ACF4}"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84420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41F9F7-F060-486A-B999-BD7288A3ACF4}"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CA39E-8585-4D5F-9BDB-FCA93F4EA2F1}" type="slidenum">
              <a:rPr lang="en-IN" smtClean="0"/>
              <a:t>‹#›</a:t>
            </a:fld>
            <a:endParaRPr lang="en-IN"/>
          </a:p>
        </p:txBody>
      </p:sp>
    </p:spTree>
    <p:extLst>
      <p:ext uri="{BB962C8B-B14F-4D97-AF65-F5344CB8AC3E}">
        <p14:creationId xmlns:p14="http://schemas.microsoft.com/office/powerpoint/2010/main" val="10977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41F9F7-F060-486A-B999-BD7288A3ACF4}" type="datetimeFigureOut">
              <a:rPr lang="en-IN" smtClean="0"/>
              <a:t>24-04-2022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6CA39E-8585-4D5F-9BDB-FCA93F4EA2F1}" type="slidenum">
              <a:rPr lang="en-IN" smtClean="0"/>
              <a:t>‹#›</a:t>
            </a:fld>
            <a:endParaRPr lang="en-IN"/>
          </a:p>
        </p:txBody>
      </p:sp>
    </p:spTree>
    <p:extLst>
      <p:ext uri="{BB962C8B-B14F-4D97-AF65-F5344CB8AC3E}">
        <p14:creationId xmlns:p14="http://schemas.microsoft.com/office/powerpoint/2010/main" val="11015694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E03B-2010-4CFC-AC97-41692F4FB5AE}"/>
              </a:ext>
            </a:extLst>
          </p:cNvPr>
          <p:cNvSpPr>
            <a:spLocks noGrp="1"/>
          </p:cNvSpPr>
          <p:nvPr>
            <p:ph type="ctrTitle"/>
          </p:nvPr>
        </p:nvSpPr>
        <p:spPr/>
        <p:txBody>
          <a:bodyPr>
            <a:normAutofit fontScale="90000"/>
          </a:bodyPr>
          <a:lstStyle/>
          <a:p>
            <a:r>
              <a:rPr lang="en-US" dirty="0"/>
              <a:t>Wine Quality Prediction using </a:t>
            </a:r>
            <a:br>
              <a:rPr lang="en-US" dirty="0"/>
            </a:br>
            <a:r>
              <a:rPr lang="en-US" dirty="0"/>
              <a:t>ML</a:t>
            </a:r>
            <a:br>
              <a:rPr lang="en-US" dirty="0"/>
            </a:br>
            <a:endParaRPr lang="en-IN" dirty="0"/>
          </a:p>
        </p:txBody>
      </p:sp>
      <p:sp>
        <p:nvSpPr>
          <p:cNvPr id="3" name="Subtitle 2">
            <a:extLst>
              <a:ext uri="{FF2B5EF4-FFF2-40B4-BE49-F238E27FC236}">
                <a16:creationId xmlns:a16="http://schemas.microsoft.com/office/drawing/2014/main" id="{5933E52F-94C3-43EE-A833-F679C30E2F7F}"/>
              </a:ext>
            </a:extLst>
          </p:cNvPr>
          <p:cNvSpPr>
            <a:spLocks noGrp="1"/>
          </p:cNvSpPr>
          <p:nvPr>
            <p:ph type="subTitle" idx="1"/>
          </p:nvPr>
        </p:nvSpPr>
        <p:spPr/>
        <p:txBody>
          <a:bodyPr/>
          <a:lstStyle/>
          <a:p>
            <a:r>
              <a:rPr lang="en-US" b="1" dirty="0"/>
              <a:t>-Adithya S.T.-18MIS1025</a:t>
            </a:r>
            <a:endParaRPr lang="en-IN" b="1" dirty="0"/>
          </a:p>
        </p:txBody>
      </p:sp>
    </p:spTree>
    <p:extLst>
      <p:ext uri="{BB962C8B-B14F-4D97-AF65-F5344CB8AC3E}">
        <p14:creationId xmlns:p14="http://schemas.microsoft.com/office/powerpoint/2010/main" val="95575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57BE-5C14-4B1E-89EA-1D1062EC9C3B}"/>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Data Flow diagram :</a:t>
            </a:r>
            <a:endParaRPr lang="en-IN" dirty="0"/>
          </a:p>
        </p:txBody>
      </p:sp>
      <p:pic>
        <p:nvPicPr>
          <p:cNvPr id="4" name="Content Placeholder 3">
            <a:extLst>
              <a:ext uri="{FF2B5EF4-FFF2-40B4-BE49-F238E27FC236}">
                <a16:creationId xmlns:a16="http://schemas.microsoft.com/office/drawing/2014/main" id="{94228829-B252-4685-A8C5-2D7E2700696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897610" y="2667000"/>
            <a:ext cx="3192117" cy="3124200"/>
          </a:xfrm>
          <a:prstGeom prst="rect">
            <a:avLst/>
          </a:prstGeom>
          <a:noFill/>
          <a:ln>
            <a:noFill/>
          </a:ln>
        </p:spPr>
      </p:pic>
    </p:spTree>
    <p:extLst>
      <p:ext uri="{BB962C8B-B14F-4D97-AF65-F5344CB8AC3E}">
        <p14:creationId xmlns:p14="http://schemas.microsoft.com/office/powerpoint/2010/main" val="343321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BBD3-0172-4D98-A283-4ACA83D40E92}"/>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Component Diagram :</a:t>
            </a:r>
            <a:endParaRPr lang="en-IN" dirty="0"/>
          </a:p>
        </p:txBody>
      </p:sp>
      <p:pic>
        <p:nvPicPr>
          <p:cNvPr id="4" name="Content Placeholder 3">
            <a:extLst>
              <a:ext uri="{FF2B5EF4-FFF2-40B4-BE49-F238E27FC236}">
                <a16:creationId xmlns:a16="http://schemas.microsoft.com/office/drawing/2014/main" id="{847BC0EA-4C63-440F-8A8E-306C3970E3E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2906" y="3190875"/>
            <a:ext cx="4581525" cy="2076450"/>
          </a:xfrm>
          <a:prstGeom prst="rect">
            <a:avLst/>
          </a:prstGeom>
          <a:noFill/>
          <a:ln>
            <a:noFill/>
          </a:ln>
        </p:spPr>
      </p:pic>
    </p:spTree>
    <p:extLst>
      <p:ext uri="{BB962C8B-B14F-4D97-AF65-F5344CB8AC3E}">
        <p14:creationId xmlns:p14="http://schemas.microsoft.com/office/powerpoint/2010/main" val="406380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188C-3016-4AA0-B203-B8EF0DE065E7}"/>
              </a:ext>
            </a:extLst>
          </p:cNvPr>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rPr>
              <a:t>ACTIVITY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DIAGRAM:</a:t>
            </a:r>
            <a:endParaRPr lang="en-IN" dirty="0"/>
          </a:p>
        </p:txBody>
      </p:sp>
      <p:pic>
        <p:nvPicPr>
          <p:cNvPr id="4" name="Content Placeholder 3">
            <a:extLst>
              <a:ext uri="{FF2B5EF4-FFF2-40B4-BE49-F238E27FC236}">
                <a16:creationId xmlns:a16="http://schemas.microsoft.com/office/drawing/2014/main" id="{281FB162-2D4E-4618-982D-216D5DE238D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866136" y="2667000"/>
            <a:ext cx="1255066" cy="3124200"/>
          </a:xfrm>
          <a:prstGeom prst="rect">
            <a:avLst/>
          </a:prstGeom>
          <a:noFill/>
          <a:ln>
            <a:noFill/>
          </a:ln>
        </p:spPr>
      </p:pic>
    </p:spTree>
    <p:extLst>
      <p:ext uri="{BB962C8B-B14F-4D97-AF65-F5344CB8AC3E}">
        <p14:creationId xmlns:p14="http://schemas.microsoft.com/office/powerpoint/2010/main" val="390702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763F-BE68-452D-B882-89AB9ED382DF}"/>
              </a:ext>
            </a:extLst>
          </p:cNvPr>
          <p:cNvSpPr>
            <a:spLocks noGrp="1"/>
          </p:cNvSpPr>
          <p:nvPr>
            <p:ph type="title"/>
          </p:nvPr>
        </p:nvSpPr>
        <p:spPr/>
        <p:txBody>
          <a:bodyPr/>
          <a:lstStyle/>
          <a:p>
            <a:r>
              <a:rPr lang="en-US" dirty="0"/>
              <a:t>CLASSIFICATION AND REGRESSION TREE (CART)</a:t>
            </a:r>
            <a:endParaRPr lang="en-IN" dirty="0"/>
          </a:p>
        </p:txBody>
      </p:sp>
      <p:sp>
        <p:nvSpPr>
          <p:cNvPr id="3" name="Content Placeholder 2">
            <a:extLst>
              <a:ext uri="{FF2B5EF4-FFF2-40B4-BE49-F238E27FC236}">
                <a16:creationId xmlns:a16="http://schemas.microsoft.com/office/drawing/2014/main" id="{A85E768B-1962-4C69-9CB2-F8A23EF5E4D1}"/>
              </a:ext>
            </a:extLst>
          </p:cNvPr>
          <p:cNvSpPr>
            <a:spLocks noGrp="1"/>
          </p:cNvSpPr>
          <p:nvPr>
            <p:ph idx="1"/>
          </p:nvPr>
        </p:nvSpPr>
        <p:spPr/>
        <p:txBody>
          <a:bodyPr/>
          <a:lstStyle/>
          <a:p>
            <a:r>
              <a:rPr lang="en-US" dirty="0"/>
              <a:t>CART is a decision tree used for </a:t>
            </a:r>
            <a:r>
              <a:rPr lang="en-US" dirty="0" err="1"/>
              <a:t>analysing</a:t>
            </a:r>
            <a:r>
              <a:rPr lang="en-US" dirty="0"/>
              <a:t> both datasets (red and white wine). </a:t>
            </a:r>
          </a:p>
          <a:p>
            <a:r>
              <a:rPr lang="en-US" dirty="0"/>
              <a:t>The decision trees produced by CART are always binary, containing exactly two branches for each decision node. </a:t>
            </a:r>
          </a:p>
          <a:p>
            <a:r>
              <a:rPr lang="en-US" dirty="0"/>
              <a:t>The CART algorithm grows the tree by conducting for each decision node, an exhaustive search of all available variables. All possible splitting values, selecting the optimal split</a:t>
            </a:r>
          </a:p>
          <a:p>
            <a:endParaRPr lang="en-IN" dirty="0"/>
          </a:p>
        </p:txBody>
      </p:sp>
    </p:spTree>
    <p:extLst>
      <p:ext uri="{BB962C8B-B14F-4D97-AF65-F5344CB8AC3E}">
        <p14:creationId xmlns:p14="http://schemas.microsoft.com/office/powerpoint/2010/main" val="235425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798C-C477-4F04-83AB-10D313E70467}"/>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93FCCA63-E7E1-498A-8298-CC667F4CB85C}"/>
              </a:ext>
            </a:extLst>
          </p:cNvPr>
          <p:cNvSpPr>
            <a:spLocks noGrp="1"/>
          </p:cNvSpPr>
          <p:nvPr>
            <p:ph idx="1"/>
          </p:nvPr>
        </p:nvSpPr>
        <p:spPr/>
        <p:txBody>
          <a:bodyPr>
            <a:normAutofit fontScale="85000" lnSpcReduction="20000"/>
          </a:bodyPr>
          <a:lstStyle/>
          <a:p>
            <a:r>
              <a:rPr lang="en-US" dirty="0"/>
              <a:t>Random forest is a method of classification, regression and other tasks, that operate by constructing a multitude of decision trees at training time and outputting the class that is the mode of the classes (classification) or mean prediction (regression) of the individual trees. </a:t>
            </a:r>
          </a:p>
          <a:p>
            <a:pPr marL="0" indent="0">
              <a:buNone/>
            </a:pPr>
            <a:r>
              <a:rPr lang="en-US" dirty="0"/>
              <a:t>Following are some of the features of random forest algorithm: </a:t>
            </a:r>
          </a:p>
          <a:p>
            <a:pPr marL="0" indent="0">
              <a:buNone/>
            </a:pPr>
            <a:r>
              <a:rPr lang="en-US" dirty="0"/>
              <a:t>	1. It runs efficiently on large databases. </a:t>
            </a:r>
          </a:p>
          <a:p>
            <a:pPr marL="0" indent="0">
              <a:buNone/>
            </a:pPr>
            <a:r>
              <a:rPr lang="en-US" dirty="0"/>
              <a:t>	2. It gives estimates of what variables are important in the 	classification. </a:t>
            </a:r>
          </a:p>
          <a:p>
            <a:pPr marL="0" indent="0">
              <a:buNone/>
            </a:pPr>
            <a:r>
              <a:rPr lang="en-US" dirty="0"/>
              <a:t>	3. It generates an internal unbiased estimate of generalization 		error as the forest building progresses occur.</a:t>
            </a:r>
          </a:p>
          <a:p>
            <a:endParaRPr lang="en-IN" dirty="0"/>
          </a:p>
        </p:txBody>
      </p:sp>
    </p:spTree>
    <p:extLst>
      <p:ext uri="{BB962C8B-B14F-4D97-AF65-F5344CB8AC3E}">
        <p14:creationId xmlns:p14="http://schemas.microsoft.com/office/powerpoint/2010/main" val="3370565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9C0F-E5C5-4015-9CEF-8C42141E4801}"/>
              </a:ext>
            </a:extLst>
          </p:cNvPr>
          <p:cNvSpPr>
            <a:spLocks noGrp="1"/>
          </p:cNvSpPr>
          <p:nvPr>
            <p:ph type="title"/>
          </p:nvPr>
        </p:nvSpPr>
        <p:spPr/>
        <p:txBody>
          <a:bodyPr/>
          <a:lstStyle/>
          <a:p>
            <a:r>
              <a:rPr lang="en-US" dirty="0"/>
              <a:t>RANDOM FOREST</a:t>
            </a:r>
            <a:endParaRPr lang="en-IN" dirty="0"/>
          </a:p>
        </p:txBody>
      </p:sp>
      <p:pic>
        <p:nvPicPr>
          <p:cNvPr id="5" name="Content Placeholder 4">
            <a:extLst>
              <a:ext uri="{FF2B5EF4-FFF2-40B4-BE49-F238E27FC236}">
                <a16:creationId xmlns:a16="http://schemas.microsoft.com/office/drawing/2014/main" id="{1A248C49-1AEE-41B6-8B0E-E4F4AEA1FF6B}"/>
              </a:ext>
            </a:extLst>
          </p:cNvPr>
          <p:cNvPicPr>
            <a:picLocks noGrp="1" noChangeAspect="1"/>
          </p:cNvPicPr>
          <p:nvPr>
            <p:ph idx="1"/>
          </p:nvPr>
        </p:nvPicPr>
        <p:blipFill>
          <a:blip r:embed="rId2"/>
          <a:stretch>
            <a:fillRect/>
          </a:stretch>
        </p:blipFill>
        <p:spPr>
          <a:xfrm>
            <a:off x="4622868" y="2667000"/>
            <a:ext cx="3741601" cy="3124200"/>
          </a:xfrm>
        </p:spPr>
      </p:pic>
    </p:spTree>
    <p:extLst>
      <p:ext uri="{BB962C8B-B14F-4D97-AF65-F5344CB8AC3E}">
        <p14:creationId xmlns:p14="http://schemas.microsoft.com/office/powerpoint/2010/main" val="84345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869B-4714-463B-B529-CA69076A31A4}"/>
              </a:ext>
            </a:extLst>
          </p:cNvPr>
          <p:cNvSpPr>
            <a:spLocks noGrp="1"/>
          </p:cNvSpPr>
          <p:nvPr>
            <p:ph type="title"/>
          </p:nvPr>
        </p:nvSpPr>
        <p:spPr/>
        <p:txBody>
          <a:bodyPr/>
          <a:lstStyle/>
          <a:p>
            <a:r>
              <a:rPr lang="en-IN" dirty="0"/>
              <a:t>K-Nearest-Neighbourhood Classifiers</a:t>
            </a:r>
          </a:p>
        </p:txBody>
      </p:sp>
      <p:sp>
        <p:nvSpPr>
          <p:cNvPr id="3" name="Content Placeholder 2">
            <a:extLst>
              <a:ext uri="{FF2B5EF4-FFF2-40B4-BE49-F238E27FC236}">
                <a16:creationId xmlns:a16="http://schemas.microsoft.com/office/drawing/2014/main" id="{0DF1A6F4-BB0D-46D5-BB93-8D5252E43CB1}"/>
              </a:ext>
            </a:extLst>
          </p:cNvPr>
          <p:cNvSpPr>
            <a:spLocks noGrp="1"/>
          </p:cNvSpPr>
          <p:nvPr>
            <p:ph idx="1"/>
          </p:nvPr>
        </p:nvSpPr>
        <p:spPr/>
        <p:txBody>
          <a:bodyPr>
            <a:normAutofit fontScale="92500" lnSpcReduction="10000"/>
          </a:bodyPr>
          <a:lstStyle/>
          <a:p>
            <a:pPr marL="0" indent="0">
              <a:buNone/>
            </a:pPr>
            <a:r>
              <a:rPr lang="en-US" dirty="0"/>
              <a:t>This classifier technique is depended on learning by analogy; this means a comparison between a test tuple with similar training tuples. </a:t>
            </a:r>
          </a:p>
          <a:p>
            <a:pPr marL="0" indent="0">
              <a:buNone/>
            </a:pPr>
            <a:r>
              <a:rPr lang="en-US" dirty="0"/>
              <a:t>The training tuples are described by n attributes. Each tuple corresponds a point in an n dimensional space. All the training tuples are stocked in an n-dimensional pattern space. For an unknown tuple, a k-nearest-</a:t>
            </a:r>
            <a:r>
              <a:rPr lang="en-US" dirty="0" err="1"/>
              <a:t>neighbourhood</a:t>
            </a:r>
            <a:r>
              <a:rPr lang="en-US" dirty="0"/>
              <a:t> classifier searches the pattern space for the k training tuples that are closest to the unknown tuple. k training tuples are called as the k "nearest </a:t>
            </a:r>
            <a:r>
              <a:rPr lang="en-US" dirty="0" err="1"/>
              <a:t>neighbours</a:t>
            </a:r>
            <a:r>
              <a:rPr lang="en-US" dirty="0"/>
              <a:t>" of the unknown tuple.</a:t>
            </a:r>
          </a:p>
          <a:p>
            <a:pPr marL="0" indent="0">
              <a:buNone/>
            </a:pPr>
            <a:r>
              <a:rPr lang="en-US" dirty="0"/>
              <a:t> "Closeness" is a metric distance, likewise Euclidean distance between two points or tuples, say, X₁ = (X11,X12.1n) and X₂ = (x21,X22.. </a:t>
            </a:r>
            <a:r>
              <a:rPr lang="en-US" dirty="0" err="1"/>
              <a:t>dist</a:t>
            </a:r>
            <a:r>
              <a:rPr lang="en-US" dirty="0"/>
              <a:t> (X1, X2)=√√1(x₁1-x2₁)² X2n), is:</a:t>
            </a:r>
            <a:endParaRPr lang="en-IN" dirty="0"/>
          </a:p>
        </p:txBody>
      </p:sp>
    </p:spTree>
    <p:extLst>
      <p:ext uri="{BB962C8B-B14F-4D97-AF65-F5344CB8AC3E}">
        <p14:creationId xmlns:p14="http://schemas.microsoft.com/office/powerpoint/2010/main" val="1290007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9D50-3878-47A7-97F2-749B7AA8AF95}"/>
              </a:ext>
            </a:extLst>
          </p:cNvPr>
          <p:cNvSpPr>
            <a:spLocks noGrp="1"/>
          </p:cNvSpPr>
          <p:nvPr>
            <p:ph type="title"/>
          </p:nvPr>
        </p:nvSpPr>
        <p:spPr/>
        <p:txBody>
          <a:bodyPr/>
          <a:lstStyle/>
          <a:p>
            <a:r>
              <a:rPr lang="en-US" dirty="0"/>
              <a:t>Architecture Model</a:t>
            </a:r>
            <a:endParaRPr lang="en-IN" dirty="0"/>
          </a:p>
        </p:txBody>
      </p:sp>
      <p:pic>
        <p:nvPicPr>
          <p:cNvPr id="5" name="Content Placeholder 4">
            <a:extLst>
              <a:ext uri="{FF2B5EF4-FFF2-40B4-BE49-F238E27FC236}">
                <a16:creationId xmlns:a16="http://schemas.microsoft.com/office/drawing/2014/main" id="{4D9AEF53-4EE8-4D89-9F88-29A9C9976739}"/>
              </a:ext>
            </a:extLst>
          </p:cNvPr>
          <p:cNvPicPr>
            <a:picLocks noGrp="1" noChangeAspect="1"/>
          </p:cNvPicPr>
          <p:nvPr>
            <p:ph idx="1"/>
          </p:nvPr>
        </p:nvPicPr>
        <p:blipFill>
          <a:blip r:embed="rId2"/>
          <a:stretch>
            <a:fillRect/>
          </a:stretch>
        </p:blipFill>
        <p:spPr>
          <a:xfrm>
            <a:off x="4245099" y="2667000"/>
            <a:ext cx="4497139" cy="3124200"/>
          </a:xfrm>
        </p:spPr>
      </p:pic>
    </p:spTree>
    <p:extLst>
      <p:ext uri="{BB962C8B-B14F-4D97-AF65-F5344CB8AC3E}">
        <p14:creationId xmlns:p14="http://schemas.microsoft.com/office/powerpoint/2010/main" val="168558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7148-B4A0-4EF3-A433-7A6D2B193983}"/>
              </a:ext>
            </a:extLst>
          </p:cNvPr>
          <p:cNvSpPr>
            <a:spLocks noGrp="1"/>
          </p:cNvSpPr>
          <p:nvPr>
            <p:ph type="title"/>
          </p:nvPr>
        </p:nvSpPr>
        <p:spPr/>
        <p:txBody>
          <a:bodyPr/>
          <a:lstStyle/>
          <a:p>
            <a:r>
              <a:rPr lang="en-IN" dirty="0"/>
              <a:t>APPLICATION</a:t>
            </a:r>
          </a:p>
        </p:txBody>
      </p:sp>
      <p:sp>
        <p:nvSpPr>
          <p:cNvPr id="3" name="Content Placeholder 2">
            <a:extLst>
              <a:ext uri="{FF2B5EF4-FFF2-40B4-BE49-F238E27FC236}">
                <a16:creationId xmlns:a16="http://schemas.microsoft.com/office/drawing/2014/main" id="{F808A732-1582-4CBB-806D-385D20945F1D}"/>
              </a:ext>
            </a:extLst>
          </p:cNvPr>
          <p:cNvSpPr>
            <a:spLocks noGrp="1"/>
          </p:cNvSpPr>
          <p:nvPr>
            <p:ph idx="1"/>
          </p:nvPr>
        </p:nvSpPr>
        <p:spPr/>
        <p:txBody>
          <a:bodyPr/>
          <a:lstStyle/>
          <a:p>
            <a:r>
              <a:rPr lang="en-US" dirty="0"/>
              <a:t>Results will be used by the wine manufacturers to improve the quality of the future wines. </a:t>
            </a:r>
          </a:p>
          <a:p>
            <a:r>
              <a:rPr lang="en-US" dirty="0"/>
              <a:t>Certification bodies can also use the result for quality control. </a:t>
            </a:r>
          </a:p>
          <a:p>
            <a:r>
              <a:rPr lang="en-US" dirty="0"/>
              <a:t>Results can be used to make wine selection guides for wine magazines.</a:t>
            </a:r>
          </a:p>
          <a:p>
            <a:r>
              <a:rPr lang="en-US" dirty="0"/>
              <a:t>Results can be used by consumers for wine selection</a:t>
            </a:r>
            <a:endParaRPr lang="en-IN" dirty="0"/>
          </a:p>
        </p:txBody>
      </p:sp>
    </p:spTree>
    <p:extLst>
      <p:ext uri="{BB962C8B-B14F-4D97-AF65-F5344CB8AC3E}">
        <p14:creationId xmlns:p14="http://schemas.microsoft.com/office/powerpoint/2010/main" val="176464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233E-6D9D-4256-B34B-309011AB60D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583D2A4-9A38-4AE9-8185-D80DC65849ED}"/>
              </a:ext>
            </a:extLst>
          </p:cNvPr>
          <p:cNvSpPr>
            <a:spLocks noGrp="1"/>
          </p:cNvSpPr>
          <p:nvPr>
            <p:ph idx="1"/>
          </p:nvPr>
        </p:nvSpPr>
        <p:spPr/>
        <p:txBody>
          <a:bodyPr>
            <a:normAutofit fontScale="92500" lnSpcReduction="20000"/>
          </a:bodyPr>
          <a:lstStyle/>
          <a:p>
            <a:pPr marL="2286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 Brin and L. Page. The anatomy of a large-scale hypertextual web search engine. In Proceedings of the 7th International Conference on World Wide Web, 1998.</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spcBef>
                <a:spcPts val="200"/>
              </a:spcBef>
              <a:spcAft>
                <a:spcPts val="0"/>
              </a:spcAft>
              <a:tabLst>
                <a:tab pos="33083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J.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Furnkranz</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Hullermeier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Preference Learning: A Tutorial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Introducton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DS 2011, Espoo, Finland, Oct 2011.</a:t>
            </a:r>
            <a:endParaRPr lang="en-IN" sz="18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algn="just">
              <a:lnSpc>
                <a:spcPct val="150000"/>
              </a:lnSpc>
              <a:spcBef>
                <a:spcPts val="200"/>
              </a:spcBef>
              <a:spcAft>
                <a:spcPts val="0"/>
              </a:spcAft>
              <a:tabLst>
                <a:tab pos="33083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Hsu C W, Chang 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Lin C J. A practical guide to support vector classification[J]. 2003.</a:t>
            </a:r>
            <a:endParaRPr lang="en-IN" sz="18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algn="just">
              <a:lnSpc>
                <a:spcPct val="150000"/>
              </a:lnSpc>
              <a:spcBef>
                <a:spcPts val="200"/>
              </a:spcBef>
              <a:spcAft>
                <a:spcPts val="0"/>
              </a:spcAft>
              <a:tabLst>
                <a:tab pos="33083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Chang 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Lin C J. LIBSVM: a library for support vector machines[J]. ACM Transactions on Intelligent Systems and Technology (TIST), 2011, 2(3): 27.</a:t>
            </a:r>
            <a:endParaRPr lang="en-IN" sz="18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algn="just">
              <a:lnSpc>
                <a:spcPct val="150000"/>
              </a:lnSpc>
              <a:spcBef>
                <a:spcPts val="200"/>
              </a:spcBef>
              <a:spcAft>
                <a:spcPts val="0"/>
              </a:spcAft>
              <a:tabLst>
                <a:tab pos="33083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Swingler K. Applying neural networks: a practical guide[M].Morgan Kaufmann, 1996.</a:t>
            </a:r>
            <a:endParaRPr lang="en-IN" sz="1800"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775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E718-7E7D-4C16-AA6F-21B9A5C26E5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3632472-BE0F-4611-84E3-62B1DD90E887}"/>
              </a:ext>
            </a:extLst>
          </p:cNvPr>
          <p:cNvSpPr>
            <a:spLocks noGrp="1"/>
          </p:cNvSpPr>
          <p:nvPr>
            <p:ph idx="1"/>
          </p:nvPr>
        </p:nvSpPr>
        <p:spPr/>
        <p:txBody>
          <a:bodyPr>
            <a:normAutofit fontScale="92500" lnSpcReduction="20000"/>
          </a:bodyPr>
          <a:lstStyle/>
          <a:p>
            <a:pPr marL="0" indent="0">
              <a:buNone/>
            </a:pPr>
            <a:r>
              <a:rPr lang="en-US" b="1" dirty="0"/>
              <a:t>About wine:</a:t>
            </a:r>
          </a:p>
          <a:p>
            <a:pPr marL="0" indent="0">
              <a:buNone/>
            </a:pPr>
            <a:endParaRPr lang="en-US" b="1" dirty="0"/>
          </a:p>
          <a:p>
            <a:r>
              <a:rPr lang="en-US" dirty="0"/>
              <a:t>Wine is a beverage made from fermented grape and other fruit juices with lower amount of alcohol content</a:t>
            </a:r>
          </a:p>
          <a:p>
            <a:r>
              <a:rPr lang="en-US" dirty="0"/>
              <a:t>Quality of wine is graded based on the taste of wine and </a:t>
            </a:r>
            <a:r>
              <a:rPr lang="en-US" dirty="0" err="1"/>
              <a:t>vastage</a:t>
            </a:r>
            <a:r>
              <a:rPr lang="en-US" dirty="0"/>
              <a:t>. This process is time taking, costly and not efficient. </a:t>
            </a:r>
          </a:p>
          <a:p>
            <a:r>
              <a:rPr lang="en-IN" dirty="0"/>
              <a:t>A wine itself includes different parameters like fixed acidity, volatile </a:t>
            </a:r>
            <a:r>
              <a:rPr lang="en-IN" dirty="0" err="1"/>
              <a:t>acadity</a:t>
            </a:r>
            <a:r>
              <a:rPr lang="en-IN" dirty="0"/>
              <a:t>, </a:t>
            </a:r>
            <a:r>
              <a:rPr lang="en-IN" dirty="0" err="1"/>
              <a:t>canic</a:t>
            </a:r>
            <a:r>
              <a:rPr lang="en-IN" dirty="0"/>
              <a:t> acid residual sugar, chlorides, free sulphur dioxide, total sulphur </a:t>
            </a:r>
            <a:r>
              <a:rPr lang="en-IN" dirty="0" err="1"/>
              <a:t>dicaide</a:t>
            </a:r>
            <a:r>
              <a:rPr lang="en-IN" dirty="0"/>
              <a:t>, density, pit</a:t>
            </a:r>
            <a:endParaRPr lang="en-US" b="1" dirty="0"/>
          </a:p>
        </p:txBody>
      </p:sp>
      <p:pic>
        <p:nvPicPr>
          <p:cNvPr id="1026" name="Picture 2" descr="Wine - Wikipedia">
            <a:extLst>
              <a:ext uri="{FF2B5EF4-FFF2-40B4-BE49-F238E27FC236}">
                <a16:creationId xmlns:a16="http://schemas.microsoft.com/office/drawing/2014/main" id="{25E16E8C-75D5-44C9-8614-6A5D46A3F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5113" y="952499"/>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669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FC9-ABE6-4CED-ACD0-85AF0C5ACB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A28009-CE1F-490D-8E2F-4E9EFA9F76D1}"/>
              </a:ext>
            </a:extLst>
          </p:cNvPr>
          <p:cNvSpPr>
            <a:spLocks noGrp="1"/>
          </p:cNvSpPr>
          <p:nvPr>
            <p:ph idx="1"/>
          </p:nvPr>
        </p:nvSpPr>
        <p:spPr/>
        <p:txBody>
          <a:bodyPr>
            <a:normAutofit fontScale="55000" lnSpcReduction="20000"/>
          </a:bodyPr>
          <a:lstStyle/>
          <a:p>
            <a:pPr marL="2286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[6] M. Cha, H. Haddadi, F. </a:t>
            </a:r>
            <a:r>
              <a:rPr lang="en-US" sz="1800" dirty="0" err="1">
                <a:solidFill>
                  <a:srgbClr val="000000"/>
                </a:solidFill>
                <a:effectLst/>
                <a:latin typeface="Times New Roman" panose="02020603050405020304" pitchFamily="18" charset="0"/>
                <a:ea typeface="Times New Roman" panose="02020603050405020304" pitchFamily="18" charset="0"/>
              </a:rPr>
              <a:t>Benevenuto</a:t>
            </a:r>
            <a:r>
              <a:rPr lang="en-US" sz="1800" dirty="0">
                <a:solidFill>
                  <a:srgbClr val="000000"/>
                </a:solidFill>
                <a:effectLst/>
                <a:latin typeface="Times New Roman" panose="02020603050405020304" pitchFamily="18" charset="0"/>
                <a:ea typeface="Times New Roman" panose="02020603050405020304" pitchFamily="18" charset="0"/>
              </a:rPr>
              <a:t>, and K. P. </a:t>
            </a:r>
            <a:r>
              <a:rPr lang="en-US" sz="1800" dirty="0" err="1">
                <a:solidFill>
                  <a:srgbClr val="000000"/>
                </a:solidFill>
                <a:effectLst/>
                <a:latin typeface="Times New Roman" panose="02020603050405020304" pitchFamily="18" charset="0"/>
                <a:ea typeface="Times New Roman" panose="02020603050405020304" pitchFamily="18" charset="0"/>
              </a:rPr>
              <a:t>Gummadi</a:t>
            </a:r>
            <a:r>
              <a:rPr lang="en-US" sz="1800" dirty="0">
                <a:solidFill>
                  <a:srgbClr val="000000"/>
                </a:solidFill>
                <a:effectLst/>
                <a:latin typeface="Times New Roman" panose="02020603050405020304" pitchFamily="18" charset="0"/>
                <a:ea typeface="Times New Roman" panose="02020603050405020304" pitchFamily="18" charset="0"/>
              </a:rPr>
              <a:t>. Measuring user influence in twitter: The million follower fallacy. In Proceedings of the 2010 International AAAI Conference on Weblogs and Social Media, 2010.</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[7] P. Chen, H. </a:t>
            </a:r>
            <a:r>
              <a:rPr lang="en-US" sz="1800" dirty="0" err="1">
                <a:solidFill>
                  <a:srgbClr val="000000"/>
                </a:solidFill>
                <a:effectLst/>
                <a:latin typeface="Times New Roman" panose="02020603050405020304" pitchFamily="18" charset="0"/>
                <a:ea typeface="Times New Roman" panose="02020603050405020304" pitchFamily="18" charset="0"/>
              </a:rPr>
              <a:t>Xie</a:t>
            </a:r>
            <a:r>
              <a:rPr lang="en-US" sz="1800" dirty="0">
                <a:solidFill>
                  <a:srgbClr val="000000"/>
                </a:solidFill>
                <a:effectLst/>
                <a:latin typeface="Times New Roman" panose="02020603050405020304" pitchFamily="18" charset="0"/>
                <a:ea typeface="Times New Roman" panose="02020603050405020304" pitchFamily="18" charset="0"/>
              </a:rPr>
              <a:t>, S. </a:t>
            </a:r>
            <a:r>
              <a:rPr lang="en-US" sz="1800" dirty="0" err="1">
                <a:solidFill>
                  <a:srgbClr val="000000"/>
                </a:solidFill>
                <a:effectLst/>
                <a:latin typeface="Times New Roman" panose="02020603050405020304" pitchFamily="18" charset="0"/>
                <a:ea typeface="Times New Roman" panose="02020603050405020304" pitchFamily="18" charset="0"/>
              </a:rPr>
              <a:t>Maslov</a:t>
            </a:r>
            <a:r>
              <a:rPr lang="en-US" sz="1800" dirty="0">
                <a:solidFill>
                  <a:srgbClr val="000000"/>
                </a:solidFill>
                <a:effectLst/>
                <a:latin typeface="Times New Roman" panose="02020603050405020304" pitchFamily="18" charset="0"/>
                <a:ea typeface="Times New Roman" panose="02020603050405020304" pitchFamily="18" charset="0"/>
              </a:rPr>
              <a:t>, and S. Redner. Finding scientific gems with </a:t>
            </a:r>
            <a:r>
              <a:rPr lang="en-US" sz="1800" dirty="0" err="1">
                <a:solidFill>
                  <a:srgbClr val="000000"/>
                </a:solidFill>
                <a:effectLst/>
                <a:latin typeface="Times New Roman" panose="02020603050405020304" pitchFamily="18" charset="0"/>
                <a:ea typeface="Times New Roman" panose="02020603050405020304" pitchFamily="18" charset="0"/>
              </a:rPr>
              <a:t>google’s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pagerank</a:t>
            </a:r>
            <a:r>
              <a:rPr lang="en-US" sz="1800" dirty="0">
                <a:solidFill>
                  <a:srgbClr val="000000"/>
                </a:solidFill>
                <a:effectLst/>
                <a:latin typeface="Times New Roman" panose="02020603050405020304" pitchFamily="18" charset="0"/>
                <a:ea typeface="Times New Roman" panose="02020603050405020304" pitchFamily="18" charset="0"/>
              </a:rPr>
              <a:t> algorithm. Journal of </a:t>
            </a:r>
            <a:r>
              <a:rPr lang="en-US" sz="1800" dirty="0" err="1">
                <a:solidFill>
                  <a:srgbClr val="000000"/>
                </a:solidFill>
                <a:effectLst/>
                <a:latin typeface="Times New Roman" panose="02020603050405020304" pitchFamily="18" charset="0"/>
                <a:ea typeface="Times New Roman" panose="02020603050405020304" pitchFamily="18" charset="0"/>
              </a:rPr>
              <a:t>Informetrics</a:t>
            </a:r>
            <a:r>
              <a:rPr lang="en-US" sz="1800" dirty="0">
                <a:solidFill>
                  <a:srgbClr val="000000"/>
                </a:solidFill>
                <a:effectLst/>
                <a:latin typeface="Times New Roman" panose="02020603050405020304" pitchFamily="18" charset="0"/>
                <a:ea typeface="Times New Roman" panose="02020603050405020304" pitchFamily="18" charset="0"/>
              </a:rPr>
              <a:t>, 1(1), 2007. </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[8] D. J. Cook and L. B. Holder. Mining Graph Data. John Wiley &amp; Sons, 2006.</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[9] B. S. </a:t>
            </a:r>
            <a:r>
              <a:rPr lang="en-US" sz="1800" dirty="0" err="1">
                <a:solidFill>
                  <a:srgbClr val="000000"/>
                </a:solidFill>
                <a:effectLst/>
                <a:latin typeface="Times New Roman" panose="02020603050405020304" pitchFamily="18" charset="0"/>
                <a:ea typeface="Times New Roman" panose="02020603050405020304" pitchFamily="18" charset="0"/>
              </a:rPr>
              <a:t>Demoll</a:t>
            </a:r>
            <a:r>
              <a:rPr lang="en-US" sz="1800" dirty="0">
                <a:solidFill>
                  <a:srgbClr val="000000"/>
                </a:solidFill>
                <a:effectLst/>
                <a:latin typeface="Times New Roman" panose="02020603050405020304" pitchFamily="18" charset="0"/>
                <a:ea typeface="Times New Roman" panose="02020603050405020304" pitchFamily="18" charset="0"/>
              </a:rPr>
              <a:t> and D. </a:t>
            </a:r>
            <a:r>
              <a:rPr lang="en-US" sz="1800" dirty="0" err="1">
                <a:solidFill>
                  <a:srgbClr val="000000"/>
                </a:solidFill>
                <a:effectLst/>
                <a:latin typeface="Times New Roman" panose="02020603050405020304" pitchFamily="18" charset="0"/>
                <a:ea typeface="Times New Roman" panose="02020603050405020304" pitchFamily="18" charset="0"/>
              </a:rPr>
              <a:t>Mcfarland</a:t>
            </a:r>
            <a:r>
              <a:rPr lang="en-US" sz="1800" dirty="0">
                <a:solidFill>
                  <a:srgbClr val="000000"/>
                </a:solidFill>
                <a:effectLst/>
                <a:latin typeface="Times New Roman" panose="02020603050405020304" pitchFamily="18" charset="0"/>
                <a:ea typeface="Times New Roman" panose="02020603050405020304" pitchFamily="18" charset="0"/>
              </a:rPr>
              <a:t>. The Art and Science of Dynamic Network Visualization. Journal of Social Structure, Volume 7, 2005. </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[10] Y. Ding, E. Yan, A. </a:t>
            </a:r>
            <a:r>
              <a:rPr lang="en-US" sz="1800" dirty="0" err="1">
                <a:solidFill>
                  <a:srgbClr val="000000"/>
                </a:solidFill>
                <a:effectLst/>
                <a:latin typeface="Times New Roman" panose="02020603050405020304" pitchFamily="18" charset="0"/>
                <a:ea typeface="Times New Roman" panose="02020603050405020304" pitchFamily="18" charset="0"/>
              </a:rPr>
              <a:t>Frazho</a:t>
            </a:r>
            <a:r>
              <a:rPr lang="en-US" sz="1800" dirty="0">
                <a:solidFill>
                  <a:srgbClr val="000000"/>
                </a:solidFill>
                <a:effectLst/>
                <a:latin typeface="Times New Roman" panose="02020603050405020304" pitchFamily="18" charset="0"/>
                <a:ea typeface="Times New Roman" panose="02020603050405020304" pitchFamily="18" charset="0"/>
              </a:rPr>
              <a:t>, and J. </a:t>
            </a:r>
            <a:r>
              <a:rPr lang="en-US" sz="1800" dirty="0" err="1">
                <a:solidFill>
                  <a:srgbClr val="000000"/>
                </a:solidFill>
                <a:effectLst/>
                <a:latin typeface="Times New Roman" panose="02020603050405020304" pitchFamily="18" charset="0"/>
                <a:ea typeface="Times New Roman" panose="02020603050405020304" pitchFamily="18" charset="0"/>
              </a:rPr>
              <a:t>Caverlee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Pagerank</a:t>
            </a:r>
            <a:r>
              <a:rPr lang="en-US" sz="1800" dirty="0">
                <a:solidFill>
                  <a:srgbClr val="000000"/>
                </a:solidFill>
                <a:effectLst/>
                <a:latin typeface="Times New Roman" panose="02020603050405020304" pitchFamily="18" charset="0"/>
                <a:ea typeface="Times New Roman" panose="02020603050405020304" pitchFamily="18" charset="0"/>
              </a:rPr>
              <a:t> for ranking authors in co-citation networks. Journal of the American Society for Information Science and Technology, 60(11), 2009. </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[11] G. Dutton. Improving locational specificity of map data - a multi-resolution, metadata-driven approach and notation. International Journal of Geographical Information Science, 10(3), 1996. </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[12] D. Easley and J. Kleinberg. Networks, Crowds, and Markets: Reasoning About a Highly Connected World. Cambridge University Press, 2010.</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tabLst>
                <a:tab pos="390398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8483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D69F-C1BA-4EB8-9EAC-15663556165A}"/>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BB18BA4C-C0B5-44E6-B521-B1082DD9A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18" y="0"/>
            <a:ext cx="12929644" cy="6795247"/>
          </a:xfrm>
        </p:spPr>
      </p:pic>
    </p:spTree>
    <p:extLst>
      <p:ext uri="{BB962C8B-B14F-4D97-AF65-F5344CB8AC3E}">
        <p14:creationId xmlns:p14="http://schemas.microsoft.com/office/powerpoint/2010/main" val="250859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58CF-5CEA-460D-A378-FFE3090A8F6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2E1D09B-0FEC-489A-A41F-DBE9127A1112}"/>
              </a:ext>
            </a:extLst>
          </p:cNvPr>
          <p:cNvSpPr>
            <a:spLocks noGrp="1"/>
          </p:cNvSpPr>
          <p:nvPr>
            <p:ph idx="1"/>
          </p:nvPr>
        </p:nvSpPr>
        <p:spPr/>
        <p:txBody>
          <a:bodyPr/>
          <a:lstStyle/>
          <a:p>
            <a:pPr marL="0" indent="0">
              <a:buNone/>
            </a:pPr>
            <a:r>
              <a:rPr lang="en-US" dirty="0"/>
              <a:t>In industries, understanding the demands of wine safety testing can be a complex task for the laboratory with numerous analytes and residues to monitor. But, our application's prediction, provide ideal solutions for the analysis of wine, which will make this whole process efficient and cheaper with less human interaction.</a:t>
            </a:r>
            <a:endParaRPr lang="en-IN" dirty="0"/>
          </a:p>
        </p:txBody>
      </p:sp>
      <p:pic>
        <p:nvPicPr>
          <p:cNvPr id="5" name="Picture 4">
            <a:extLst>
              <a:ext uri="{FF2B5EF4-FFF2-40B4-BE49-F238E27FC236}">
                <a16:creationId xmlns:a16="http://schemas.microsoft.com/office/drawing/2014/main" id="{422A6D19-606C-4310-8E1D-F8A2EA0DF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117" y="951210"/>
            <a:ext cx="2846295" cy="1487189"/>
          </a:xfrm>
          <a:prstGeom prst="rect">
            <a:avLst/>
          </a:prstGeom>
        </p:spPr>
      </p:pic>
    </p:spTree>
    <p:extLst>
      <p:ext uri="{BB962C8B-B14F-4D97-AF65-F5344CB8AC3E}">
        <p14:creationId xmlns:p14="http://schemas.microsoft.com/office/powerpoint/2010/main" val="100140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4616-6131-4AD7-B019-27BB986BDF6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A9106353-D330-4886-A65D-DB1628BFF2A9}"/>
              </a:ext>
            </a:extLst>
          </p:cNvPr>
          <p:cNvSpPr>
            <a:spLocks noGrp="1"/>
          </p:cNvSpPr>
          <p:nvPr>
            <p:ph idx="1"/>
          </p:nvPr>
        </p:nvSpPr>
        <p:spPr/>
        <p:txBody>
          <a:bodyPr>
            <a:normAutofit fontScale="85000" lnSpcReduction="10000"/>
          </a:bodyPr>
          <a:lstStyle/>
          <a:p>
            <a:r>
              <a:rPr lang="en-US" dirty="0"/>
              <a:t>Our main objective is to predict the wine quality using machine </a:t>
            </a:r>
            <a:r>
              <a:rPr lang="en-US" dirty="0" err="1"/>
              <a:t>leaming</a:t>
            </a:r>
            <a:r>
              <a:rPr lang="en-US" dirty="0"/>
              <a:t> through Python programming language</a:t>
            </a:r>
          </a:p>
          <a:p>
            <a:r>
              <a:rPr lang="en-US" dirty="0"/>
              <a:t>A large dataset is considered and wine quality is modelled to </a:t>
            </a:r>
            <a:r>
              <a:rPr lang="en-US" dirty="0" err="1"/>
              <a:t>analyse</a:t>
            </a:r>
            <a:r>
              <a:rPr lang="en-US" dirty="0"/>
              <a:t> the quality of wine through different parameters like fixed acidity, volatile acidity etc. </a:t>
            </a:r>
          </a:p>
          <a:p>
            <a:r>
              <a:rPr lang="en-US" dirty="0"/>
              <a:t>All these parameters will be </a:t>
            </a:r>
            <a:r>
              <a:rPr lang="en-US" dirty="0" err="1"/>
              <a:t>analysed</a:t>
            </a:r>
            <a:r>
              <a:rPr lang="en-US" dirty="0"/>
              <a:t> through Machine Learning algorithms like random forest classifier algorithm which will helps to rate the wine on scale 1 - 10 or bad - good.</a:t>
            </a:r>
          </a:p>
          <a:p>
            <a:r>
              <a:rPr lang="en-US" dirty="0"/>
              <a:t>Output obtained would further be checked for correctness and model will be optimized accordingly. </a:t>
            </a:r>
          </a:p>
          <a:p>
            <a:r>
              <a:rPr lang="en-US" dirty="0"/>
              <a:t>It can support the wine expert evaluations and ultimately improve the production.</a:t>
            </a:r>
            <a:endParaRPr lang="en-IN" dirty="0"/>
          </a:p>
        </p:txBody>
      </p:sp>
    </p:spTree>
    <p:extLst>
      <p:ext uri="{BB962C8B-B14F-4D97-AF65-F5344CB8AC3E}">
        <p14:creationId xmlns:p14="http://schemas.microsoft.com/office/powerpoint/2010/main" val="336217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7EE6-1755-4892-B7FA-3512C695C8C8}"/>
              </a:ext>
            </a:extLst>
          </p:cNvPr>
          <p:cNvSpPr>
            <a:spLocks noGrp="1"/>
          </p:cNvSpPr>
          <p:nvPr>
            <p:ph type="title"/>
          </p:nvPr>
        </p:nvSpPr>
        <p:spPr/>
        <p:txBody>
          <a:bodyPr/>
          <a:lstStyle/>
          <a:p>
            <a:r>
              <a:rPr lang="en-US" dirty="0"/>
              <a:t>Proposed Methodology</a:t>
            </a:r>
            <a:endParaRPr lang="en-IN" dirty="0"/>
          </a:p>
        </p:txBody>
      </p:sp>
      <p:sp>
        <p:nvSpPr>
          <p:cNvPr id="3" name="Content Placeholder 2">
            <a:extLst>
              <a:ext uri="{FF2B5EF4-FFF2-40B4-BE49-F238E27FC236}">
                <a16:creationId xmlns:a16="http://schemas.microsoft.com/office/drawing/2014/main" id="{ACE6678C-2D22-489D-8049-A6F9D5A60561}"/>
              </a:ext>
            </a:extLst>
          </p:cNvPr>
          <p:cNvSpPr>
            <a:spLocks noGrp="1"/>
          </p:cNvSpPr>
          <p:nvPr>
            <p:ph idx="1"/>
          </p:nvPr>
        </p:nvSpPr>
        <p:spPr/>
        <p:txBody>
          <a:bodyPr>
            <a:normAutofit lnSpcReduction="10000"/>
          </a:bodyPr>
          <a:lstStyle/>
          <a:p>
            <a:r>
              <a:rPr lang="en-US" dirty="0"/>
              <a:t>It gives insights of the dependency of target variables on independent variables using machine learning techniques to determine the quality of wine because it gives the best outcome for the assurance of quality of wine.</a:t>
            </a:r>
          </a:p>
          <a:p>
            <a:r>
              <a:rPr lang="en-US" dirty="0"/>
              <a:t>The dependent variable is "quality rating" whereas other variables i.e. alcohol, </a:t>
            </a:r>
            <a:r>
              <a:rPr lang="en-US" dirty="0" err="1"/>
              <a:t>sulphur</a:t>
            </a:r>
            <a:r>
              <a:rPr lang="en-US" dirty="0"/>
              <a:t> etc. are assumed to predictors or independent variables. </a:t>
            </a:r>
          </a:p>
          <a:p>
            <a:r>
              <a:rPr lang="en-US" dirty="0"/>
              <a:t>While hindering the effectiveness of the data model, various types of errors have occurred like over fitting, introduced from having too large of a training set and bias occur due to too small of a test set.</a:t>
            </a:r>
            <a:endParaRPr lang="en-IN" dirty="0"/>
          </a:p>
        </p:txBody>
      </p:sp>
    </p:spTree>
    <p:extLst>
      <p:ext uri="{BB962C8B-B14F-4D97-AF65-F5344CB8AC3E}">
        <p14:creationId xmlns:p14="http://schemas.microsoft.com/office/powerpoint/2010/main" val="186967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C917-F60C-4933-BE40-49BA52C83B5F}"/>
              </a:ext>
            </a:extLst>
          </p:cNvPr>
          <p:cNvSpPr>
            <a:spLocks noGrp="1"/>
          </p:cNvSpPr>
          <p:nvPr>
            <p:ph type="title"/>
          </p:nvPr>
        </p:nvSpPr>
        <p:spPr>
          <a:xfrm>
            <a:off x="1663605" y="0"/>
            <a:ext cx="10018713" cy="1752599"/>
          </a:xfrm>
        </p:spPr>
        <p:txBody>
          <a:bodyPr/>
          <a:lstStyle/>
          <a:p>
            <a:r>
              <a:rPr lang="en-US" dirty="0"/>
              <a:t>Architectural Model</a:t>
            </a:r>
            <a:endParaRPr lang="en-IN" dirty="0"/>
          </a:p>
        </p:txBody>
      </p:sp>
      <p:sp>
        <p:nvSpPr>
          <p:cNvPr id="3" name="Content Placeholder 2">
            <a:extLst>
              <a:ext uri="{FF2B5EF4-FFF2-40B4-BE49-F238E27FC236}">
                <a16:creationId xmlns:a16="http://schemas.microsoft.com/office/drawing/2014/main" id="{3794C056-C1F9-46C2-AD1B-F1EF7C3DF6D8}"/>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6317122C-58FA-412E-B920-C81646131A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29803" y="1672759"/>
            <a:ext cx="2880360" cy="4655820"/>
          </a:xfrm>
          <a:prstGeom prst="rect">
            <a:avLst/>
          </a:prstGeom>
          <a:noFill/>
          <a:ln>
            <a:noFill/>
          </a:ln>
        </p:spPr>
      </p:pic>
    </p:spTree>
    <p:extLst>
      <p:ext uri="{BB962C8B-B14F-4D97-AF65-F5344CB8AC3E}">
        <p14:creationId xmlns:p14="http://schemas.microsoft.com/office/powerpoint/2010/main" val="388930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8705-9F85-484F-91DC-EEF7B7C4F98B}"/>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USE CASE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DIAGRAM</a:t>
            </a:r>
            <a:endParaRPr lang="en-IN" dirty="0"/>
          </a:p>
        </p:txBody>
      </p:sp>
      <p:pic>
        <p:nvPicPr>
          <p:cNvPr id="4" name="Content Placeholder 3">
            <a:extLst>
              <a:ext uri="{FF2B5EF4-FFF2-40B4-BE49-F238E27FC236}">
                <a16:creationId xmlns:a16="http://schemas.microsoft.com/office/drawing/2014/main" id="{A8C070B9-9764-4787-99D8-E5EB9CEEBC8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984522" y="2667000"/>
            <a:ext cx="3018294" cy="3124200"/>
          </a:xfrm>
          <a:prstGeom prst="rect">
            <a:avLst/>
          </a:prstGeom>
          <a:noFill/>
          <a:ln>
            <a:noFill/>
          </a:ln>
        </p:spPr>
      </p:pic>
    </p:spTree>
    <p:extLst>
      <p:ext uri="{BB962C8B-B14F-4D97-AF65-F5344CB8AC3E}">
        <p14:creationId xmlns:p14="http://schemas.microsoft.com/office/powerpoint/2010/main" val="99544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9304-E43C-498B-B3F2-8C65030AD223}"/>
              </a:ext>
            </a:extLst>
          </p:cNvPr>
          <p:cNvSpPr>
            <a:spLocks noGrp="1"/>
          </p:cNvSpPr>
          <p:nvPr>
            <p:ph type="title"/>
          </p:nvPr>
        </p:nvSpPr>
        <p:spPr>
          <a:xfrm>
            <a:off x="1269159" y="245409"/>
            <a:ext cx="7677618" cy="461682"/>
          </a:xfrm>
        </p:spPr>
        <p:txBody>
          <a:bodyPr>
            <a:normAutofit fontScale="90000"/>
          </a:bodyPr>
          <a:lstStyle/>
          <a:p>
            <a:r>
              <a:rPr lang="en-IN" dirty="0"/>
              <a:t>SEQUENCE DIAGRAM:</a:t>
            </a:r>
          </a:p>
        </p:txBody>
      </p:sp>
      <p:pic>
        <p:nvPicPr>
          <p:cNvPr id="4" name="Picture 3">
            <a:extLst>
              <a:ext uri="{FF2B5EF4-FFF2-40B4-BE49-F238E27FC236}">
                <a16:creationId xmlns:a16="http://schemas.microsoft.com/office/drawing/2014/main" id="{FCFBB95E-AA74-422C-BF2F-35E51468AD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23852" y="834839"/>
            <a:ext cx="4541520" cy="5905500"/>
          </a:xfrm>
          <a:prstGeom prst="rect">
            <a:avLst/>
          </a:prstGeom>
          <a:noFill/>
          <a:ln>
            <a:noFill/>
          </a:ln>
        </p:spPr>
      </p:pic>
    </p:spTree>
    <p:extLst>
      <p:ext uri="{BB962C8B-B14F-4D97-AF65-F5344CB8AC3E}">
        <p14:creationId xmlns:p14="http://schemas.microsoft.com/office/powerpoint/2010/main" val="114868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D815-AEC0-4F81-9C3A-36D09DCC4CB3}"/>
              </a:ext>
            </a:extLst>
          </p:cNvPr>
          <p:cNvSpPr>
            <a:spLocks noGrp="1"/>
          </p:cNvSpPr>
          <p:nvPr>
            <p:ph type="title"/>
          </p:nvPr>
        </p:nvSpPr>
        <p:spPr/>
        <p:txBody>
          <a:bodyPr/>
          <a:lstStyle/>
          <a:p>
            <a:r>
              <a:rPr lang="en-US" sz="1800" u="heavy" dirty="0">
                <a:effectLst/>
                <a:latin typeface="Times New Roman" panose="02020603050405020304" pitchFamily="18" charset="0"/>
                <a:ea typeface="Times New Roman" panose="02020603050405020304" pitchFamily="18" charset="0"/>
              </a:rPr>
              <a:t>CLASS</a:t>
            </a:r>
            <a:r>
              <a:rPr lang="en-US" sz="1800" u="heavy" spc="-10" dirty="0">
                <a:effectLst/>
                <a:latin typeface="Times New Roman" panose="02020603050405020304" pitchFamily="18" charset="0"/>
                <a:ea typeface="Times New Roman" panose="02020603050405020304" pitchFamily="18" charset="0"/>
              </a:rPr>
              <a:t> </a:t>
            </a:r>
            <a:r>
              <a:rPr lang="en-US" sz="1800" u="heavy" dirty="0">
                <a:effectLst/>
                <a:latin typeface="Times New Roman" panose="02020603050405020304" pitchFamily="18" charset="0"/>
                <a:ea typeface="Times New Roman" panose="02020603050405020304" pitchFamily="18" charset="0"/>
              </a:rPr>
              <a:t>DIAGRAM:</a:t>
            </a:r>
            <a:endParaRPr lang="en-IN" dirty="0"/>
          </a:p>
        </p:txBody>
      </p:sp>
      <p:pic>
        <p:nvPicPr>
          <p:cNvPr id="4" name="Content Placeholder 3">
            <a:extLst>
              <a:ext uri="{FF2B5EF4-FFF2-40B4-BE49-F238E27FC236}">
                <a16:creationId xmlns:a16="http://schemas.microsoft.com/office/drawing/2014/main" id="{52D82691-2E6C-482B-A6DF-3C43C1D4BAF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87571" y="2667000"/>
            <a:ext cx="2012196" cy="3124200"/>
          </a:xfrm>
          <a:prstGeom prst="rect">
            <a:avLst/>
          </a:prstGeom>
          <a:noFill/>
          <a:ln>
            <a:noFill/>
          </a:ln>
        </p:spPr>
      </p:pic>
    </p:spTree>
    <p:extLst>
      <p:ext uri="{BB962C8B-B14F-4D97-AF65-F5344CB8AC3E}">
        <p14:creationId xmlns:p14="http://schemas.microsoft.com/office/powerpoint/2010/main" val="60909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853</TotalTime>
  <Words>1171</Words>
  <Application>Microsoft Office PowerPoint</Application>
  <PresentationFormat>Widescreen</PresentationFormat>
  <Paragraphs>61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 Light</vt:lpstr>
      <vt:lpstr>Corbel</vt:lpstr>
      <vt:lpstr>Times New Roman</vt:lpstr>
      <vt:lpstr>Parallax</vt:lpstr>
      <vt:lpstr>Wine Quality Prediction using  ML </vt:lpstr>
      <vt:lpstr>Introduction</vt:lpstr>
      <vt:lpstr>Problem statement</vt:lpstr>
      <vt:lpstr>Objective</vt:lpstr>
      <vt:lpstr>Proposed Methodology</vt:lpstr>
      <vt:lpstr>Architectural Model</vt:lpstr>
      <vt:lpstr>USE CASE DIAGRAM</vt:lpstr>
      <vt:lpstr>SEQUENCE DIAGRAM:</vt:lpstr>
      <vt:lpstr>CLASS DIAGRAM:</vt:lpstr>
      <vt:lpstr>Data Flow diagram :</vt:lpstr>
      <vt:lpstr>Component Diagram :</vt:lpstr>
      <vt:lpstr>ACTIVITY DIAGRAM:</vt:lpstr>
      <vt:lpstr>CLASSIFICATION AND REGRESSION TREE (CART)</vt:lpstr>
      <vt:lpstr>RANDOM FOREST</vt:lpstr>
      <vt:lpstr>RANDOM FOREST</vt:lpstr>
      <vt:lpstr>K-Nearest-Neighbourhood Classifiers</vt:lpstr>
      <vt:lpstr>Architecture Model</vt:lpstr>
      <vt:lpstr>APPLICATION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 using  ML</dc:title>
  <dc:creator>Adithya S.T.</dc:creator>
  <cp:lastModifiedBy>Adithya S.T.</cp:lastModifiedBy>
  <cp:revision>9</cp:revision>
  <dcterms:created xsi:type="dcterms:W3CDTF">2022-04-24T15:14:33Z</dcterms:created>
  <dcterms:modified xsi:type="dcterms:W3CDTF">2022-04-25T05:27:39Z</dcterms:modified>
</cp:coreProperties>
</file>