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Lst>
  <p:notesMasterIdLst>
    <p:notesMasterId r:id="rId23"/>
  </p:notesMasterIdLst>
  <p:sldIdLst>
    <p:sldId id="256" r:id="rId2"/>
    <p:sldId id="257" r:id="rId3"/>
    <p:sldId id="258" r:id="rId4"/>
    <p:sldId id="259" r:id="rId5"/>
    <p:sldId id="260" r:id="rId6"/>
    <p:sldId id="262" r:id="rId7"/>
    <p:sldId id="266" r:id="rId8"/>
    <p:sldId id="267" r:id="rId9"/>
    <p:sldId id="268" r:id="rId10"/>
    <p:sldId id="269" r:id="rId11"/>
    <p:sldId id="261" r:id="rId12"/>
    <p:sldId id="275" r:id="rId13"/>
    <p:sldId id="276" r:id="rId14"/>
    <p:sldId id="274" r:id="rId15"/>
    <p:sldId id="277" r:id="rId16"/>
    <p:sldId id="263" r:id="rId17"/>
    <p:sldId id="271" r:id="rId18"/>
    <p:sldId id="264" r:id="rId19"/>
    <p:sldId id="273" r:id="rId20"/>
    <p:sldId id="265"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7611" autoAdjust="0"/>
  </p:normalViewPr>
  <p:slideViewPr>
    <p:cSldViewPr snapToGrid="0">
      <p:cViewPr varScale="1">
        <p:scale>
          <a:sx n="75" d="100"/>
          <a:sy n="75" d="100"/>
        </p:scale>
        <p:origin x="72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 reddy" userId="f8d2790ab3cadf87" providerId="LiveId" clId="{781BE2EC-0196-45FD-B0F0-ABE5A2CC724A}"/>
    <pc:docChg chg="custSel addSld modSld">
      <pc:chgData name="adithya reddy" userId="f8d2790ab3cadf87" providerId="LiveId" clId="{781BE2EC-0196-45FD-B0F0-ABE5A2CC724A}" dt="2023-12-21T01:01:05.103" v="158" actId="20577"/>
      <pc:docMkLst>
        <pc:docMk/>
      </pc:docMkLst>
      <pc:sldChg chg="addSp delSp modSp new mod">
        <pc:chgData name="adithya reddy" userId="f8d2790ab3cadf87" providerId="LiveId" clId="{781BE2EC-0196-45FD-B0F0-ABE5A2CC724A}" dt="2023-12-21T00:51:59.826" v="24" actId="14100"/>
        <pc:sldMkLst>
          <pc:docMk/>
          <pc:sldMk cId="2178572320" sldId="275"/>
        </pc:sldMkLst>
        <pc:spChg chg="mod">
          <ac:chgData name="adithya reddy" userId="f8d2790ab3cadf87" providerId="LiveId" clId="{781BE2EC-0196-45FD-B0F0-ABE5A2CC724A}" dt="2023-12-21T00:51:45.700" v="22"/>
          <ac:spMkLst>
            <pc:docMk/>
            <pc:sldMk cId="2178572320" sldId="275"/>
            <ac:spMk id="2" creationId="{EDD37FA2-5E6A-97DB-E4E4-21E3960B0630}"/>
          </ac:spMkLst>
        </pc:spChg>
        <pc:spChg chg="del mod">
          <ac:chgData name="adithya reddy" userId="f8d2790ab3cadf87" providerId="LiveId" clId="{781BE2EC-0196-45FD-B0F0-ABE5A2CC724A}" dt="2023-12-21T00:51:52.683" v="23" actId="478"/>
          <ac:spMkLst>
            <pc:docMk/>
            <pc:sldMk cId="2178572320" sldId="275"/>
            <ac:spMk id="3" creationId="{3A3D7520-AF21-463A-500F-E7FB97AE52D4}"/>
          </ac:spMkLst>
        </pc:spChg>
        <pc:spChg chg="del">
          <ac:chgData name="adithya reddy" userId="f8d2790ab3cadf87" providerId="LiveId" clId="{781BE2EC-0196-45FD-B0F0-ABE5A2CC724A}" dt="2023-12-21T00:51:30.921" v="19" actId="931"/>
          <ac:spMkLst>
            <pc:docMk/>
            <pc:sldMk cId="2178572320" sldId="275"/>
            <ac:spMk id="4" creationId="{E8D7ACF9-F01A-3BCD-C94E-6465F0375B07}"/>
          </ac:spMkLst>
        </pc:spChg>
        <pc:picChg chg="add mod">
          <ac:chgData name="adithya reddy" userId="f8d2790ab3cadf87" providerId="LiveId" clId="{781BE2EC-0196-45FD-B0F0-ABE5A2CC724A}" dt="2023-12-21T00:51:59.826" v="24" actId="14100"/>
          <ac:picMkLst>
            <pc:docMk/>
            <pc:sldMk cId="2178572320" sldId="275"/>
            <ac:picMk id="6" creationId="{EEA93C6B-E98E-B50C-13A9-8C3D489BC492}"/>
          </ac:picMkLst>
        </pc:picChg>
      </pc:sldChg>
      <pc:sldChg chg="addSp delSp modSp new mod">
        <pc:chgData name="adithya reddy" userId="f8d2790ab3cadf87" providerId="LiveId" clId="{781BE2EC-0196-45FD-B0F0-ABE5A2CC724A}" dt="2023-12-21T00:53:23.713" v="77" actId="1076"/>
        <pc:sldMkLst>
          <pc:docMk/>
          <pc:sldMk cId="3470588357" sldId="276"/>
        </pc:sldMkLst>
        <pc:spChg chg="mod">
          <ac:chgData name="adithya reddy" userId="f8d2790ab3cadf87" providerId="LiveId" clId="{781BE2EC-0196-45FD-B0F0-ABE5A2CC724A}" dt="2023-12-21T00:52:46.539" v="71" actId="20577"/>
          <ac:spMkLst>
            <pc:docMk/>
            <pc:sldMk cId="3470588357" sldId="276"/>
            <ac:spMk id="2" creationId="{6A34352D-C7DA-A836-D0EB-1ED573210FED}"/>
          </ac:spMkLst>
        </pc:spChg>
        <pc:spChg chg="del">
          <ac:chgData name="adithya reddy" userId="f8d2790ab3cadf87" providerId="LiveId" clId="{781BE2EC-0196-45FD-B0F0-ABE5A2CC724A}" dt="2023-12-21T00:52:28.931" v="40" actId="931"/>
          <ac:spMkLst>
            <pc:docMk/>
            <pc:sldMk cId="3470588357" sldId="276"/>
            <ac:spMk id="3" creationId="{50023512-6576-7E73-7FF5-38189898779C}"/>
          </ac:spMkLst>
        </pc:spChg>
        <pc:spChg chg="del">
          <ac:chgData name="adithya reddy" userId="f8d2790ab3cadf87" providerId="LiveId" clId="{781BE2EC-0196-45FD-B0F0-ABE5A2CC724A}" dt="2023-12-21T00:52:59.491" v="72" actId="931"/>
          <ac:spMkLst>
            <pc:docMk/>
            <pc:sldMk cId="3470588357" sldId="276"/>
            <ac:spMk id="4" creationId="{8F9F4A19-8C9F-D64E-8A80-6CC2B1F27B14}"/>
          </ac:spMkLst>
        </pc:spChg>
        <pc:picChg chg="add mod">
          <ac:chgData name="adithya reddy" userId="f8d2790ab3cadf87" providerId="LiveId" clId="{781BE2EC-0196-45FD-B0F0-ABE5A2CC724A}" dt="2023-12-21T00:53:23.713" v="77" actId="1076"/>
          <ac:picMkLst>
            <pc:docMk/>
            <pc:sldMk cId="3470588357" sldId="276"/>
            <ac:picMk id="6" creationId="{E11B6D5C-99D5-2AC7-0979-88220A576B85}"/>
          </ac:picMkLst>
        </pc:picChg>
        <pc:picChg chg="add mod">
          <ac:chgData name="adithya reddy" userId="f8d2790ab3cadf87" providerId="LiveId" clId="{781BE2EC-0196-45FD-B0F0-ABE5A2CC724A}" dt="2023-12-21T00:53:09.255" v="75" actId="1076"/>
          <ac:picMkLst>
            <pc:docMk/>
            <pc:sldMk cId="3470588357" sldId="276"/>
            <ac:picMk id="8" creationId="{692F26B2-992C-F5B1-A9EC-81B1882F12D4}"/>
          </ac:picMkLst>
        </pc:picChg>
      </pc:sldChg>
      <pc:sldChg chg="addSp delSp modSp new mod">
        <pc:chgData name="adithya reddy" userId="f8d2790ab3cadf87" providerId="LiveId" clId="{781BE2EC-0196-45FD-B0F0-ABE5A2CC724A}" dt="2023-12-21T01:01:05.103" v="158" actId="20577"/>
        <pc:sldMkLst>
          <pc:docMk/>
          <pc:sldMk cId="3462817681" sldId="277"/>
        </pc:sldMkLst>
        <pc:spChg chg="add mod">
          <ac:chgData name="adithya reddy" userId="f8d2790ab3cadf87" providerId="LiveId" clId="{781BE2EC-0196-45FD-B0F0-ABE5A2CC724A}" dt="2023-12-21T01:01:05.103" v="158" actId="20577"/>
          <ac:spMkLst>
            <pc:docMk/>
            <pc:sldMk cId="3462817681" sldId="277"/>
            <ac:spMk id="6" creationId="{1CED93C6-EC43-A822-BFBD-6D77211FEE47}"/>
          </ac:spMkLst>
        </pc:spChg>
        <pc:picChg chg="add del mod">
          <ac:chgData name="adithya reddy" userId="f8d2790ab3cadf87" providerId="LiveId" clId="{781BE2EC-0196-45FD-B0F0-ABE5A2CC724A}" dt="2023-12-21T00:59:53.675" v="83" actId="478"/>
          <ac:picMkLst>
            <pc:docMk/>
            <pc:sldMk cId="3462817681" sldId="277"/>
            <ac:picMk id="3" creationId="{07FF1FC4-6115-C3C4-636C-94BB502A8779}"/>
          </ac:picMkLst>
        </pc:picChg>
        <pc:picChg chg="add mod">
          <ac:chgData name="adithya reddy" userId="f8d2790ab3cadf87" providerId="LiveId" clId="{781BE2EC-0196-45FD-B0F0-ABE5A2CC724A}" dt="2023-12-21T01:00:22.346" v="89" actId="1076"/>
          <ac:picMkLst>
            <pc:docMk/>
            <pc:sldMk cId="3462817681" sldId="277"/>
            <ac:picMk id="5" creationId="{A2981A97-CB5B-08CC-910C-C14D49B70C1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411B8-0498-9541-A282-F52568846452}" type="datetimeFigureOut">
              <a:rPr lang="en-US" smtClean="0"/>
              <a:t>12/20/2023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DD775-9864-6B4F-BF93-6DA9FFE586FE}" type="slidenum">
              <a:rPr lang="en-US" smtClean="0"/>
              <a:t>‹#›</a:t>
            </a:fld>
            <a:endParaRPr lang="en-US"/>
          </a:p>
        </p:txBody>
      </p:sp>
    </p:spTree>
    <p:extLst>
      <p:ext uri="{BB962C8B-B14F-4D97-AF65-F5344CB8AC3E}">
        <p14:creationId xmlns:p14="http://schemas.microsoft.com/office/powerpoint/2010/main" val="1559439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EDD775-9864-6B4F-BF93-6DA9FFE586FE}" type="slidenum">
              <a:rPr lang="en-US" smtClean="0"/>
              <a:t>7</a:t>
            </a:fld>
            <a:endParaRPr lang="en-US"/>
          </a:p>
        </p:txBody>
      </p:sp>
    </p:spTree>
    <p:extLst>
      <p:ext uri="{BB962C8B-B14F-4D97-AF65-F5344CB8AC3E}">
        <p14:creationId xmlns:p14="http://schemas.microsoft.com/office/powerpoint/2010/main" val="3674336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6D2C-5A8C-2956-D17A-701C892576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293CF0-62E4-017B-31BD-426792A24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DD09FC-4950-D231-152B-21929CA7A97D}"/>
              </a:ext>
            </a:extLst>
          </p:cNvPr>
          <p:cNvSpPr>
            <a:spLocks noGrp="1"/>
          </p:cNvSpPr>
          <p:nvPr>
            <p:ph type="dt" sz="half" idx="10"/>
          </p:nvPr>
        </p:nvSpPr>
        <p:spPr/>
        <p:txBody>
          <a:bodyPr/>
          <a:lstStyle/>
          <a:p>
            <a:fld id="{87F10869-DDBA-2243-9797-7725A786AEE4}" type="datetimeFigureOut">
              <a:rPr lang="en-US" smtClean="0"/>
              <a:t>12/20/2023</a:t>
            </a:fld>
            <a:endParaRPr lang="en-US"/>
          </a:p>
        </p:txBody>
      </p:sp>
      <p:sp>
        <p:nvSpPr>
          <p:cNvPr id="5" name="Footer Placeholder 4">
            <a:extLst>
              <a:ext uri="{FF2B5EF4-FFF2-40B4-BE49-F238E27FC236}">
                <a16:creationId xmlns:a16="http://schemas.microsoft.com/office/drawing/2014/main" id="{46AEF9C1-9B88-339B-A1B6-CCA2B2620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AA229-793F-791D-AC06-15C165069EFF}"/>
              </a:ext>
            </a:extLst>
          </p:cNvPr>
          <p:cNvSpPr>
            <a:spLocks noGrp="1"/>
          </p:cNvSpPr>
          <p:nvPr>
            <p:ph type="sldNum" sz="quarter" idx="12"/>
          </p:nvPr>
        </p:nvSpPr>
        <p:spPr/>
        <p:txBody>
          <a:bodyPr/>
          <a:lstStyle/>
          <a:p>
            <a:fld id="{EF61A16C-3BD8-4A40-A197-35920E806B03}" type="slidenum">
              <a:rPr lang="en-US" smtClean="0"/>
              <a:t>‹#›</a:t>
            </a:fld>
            <a:endParaRPr lang="en-US"/>
          </a:p>
        </p:txBody>
      </p:sp>
    </p:spTree>
    <p:extLst>
      <p:ext uri="{BB962C8B-B14F-4D97-AF65-F5344CB8AC3E}">
        <p14:creationId xmlns:p14="http://schemas.microsoft.com/office/powerpoint/2010/main" val="380910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D083-8481-98D2-DD5F-1D32D9D3CC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D0BC9-8602-4CCC-65A1-EDCE123C6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FF1A43-6D1D-7C50-33B8-FB01D8A0A331}"/>
              </a:ext>
            </a:extLst>
          </p:cNvPr>
          <p:cNvSpPr>
            <a:spLocks noGrp="1"/>
          </p:cNvSpPr>
          <p:nvPr>
            <p:ph type="dt" sz="half" idx="10"/>
          </p:nvPr>
        </p:nvSpPr>
        <p:spPr/>
        <p:txBody>
          <a:bodyPr/>
          <a:lstStyle/>
          <a:p>
            <a:fld id="{87F10869-DDBA-2243-9797-7725A786AEE4}" type="datetimeFigureOut">
              <a:rPr lang="en-US" smtClean="0"/>
              <a:t>12/20/2023</a:t>
            </a:fld>
            <a:endParaRPr lang="en-US"/>
          </a:p>
        </p:txBody>
      </p:sp>
      <p:sp>
        <p:nvSpPr>
          <p:cNvPr id="5" name="Footer Placeholder 4">
            <a:extLst>
              <a:ext uri="{FF2B5EF4-FFF2-40B4-BE49-F238E27FC236}">
                <a16:creationId xmlns:a16="http://schemas.microsoft.com/office/drawing/2014/main" id="{6FD2D773-E935-69F9-69BD-D71119484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7C651-6D71-D312-287A-58FCCDDCF115}"/>
              </a:ext>
            </a:extLst>
          </p:cNvPr>
          <p:cNvSpPr>
            <a:spLocks noGrp="1"/>
          </p:cNvSpPr>
          <p:nvPr>
            <p:ph type="sldNum" sz="quarter" idx="12"/>
          </p:nvPr>
        </p:nvSpPr>
        <p:spPr/>
        <p:txBody>
          <a:bodyPr/>
          <a:lstStyle/>
          <a:p>
            <a:fld id="{EF61A16C-3BD8-4A40-A197-35920E806B03}" type="slidenum">
              <a:rPr lang="en-US" smtClean="0"/>
              <a:t>‹#›</a:t>
            </a:fld>
            <a:endParaRPr lang="en-US"/>
          </a:p>
        </p:txBody>
      </p:sp>
    </p:spTree>
    <p:extLst>
      <p:ext uri="{BB962C8B-B14F-4D97-AF65-F5344CB8AC3E}">
        <p14:creationId xmlns:p14="http://schemas.microsoft.com/office/powerpoint/2010/main" val="382896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6AE6C-4E45-49AD-22C6-BD8C64A12D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EE3C29-BD6B-D38A-E0F9-8F5E6D6390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CC6DE7-F5CE-DD04-32B3-6491F4A912E2}"/>
              </a:ext>
            </a:extLst>
          </p:cNvPr>
          <p:cNvSpPr>
            <a:spLocks noGrp="1"/>
          </p:cNvSpPr>
          <p:nvPr>
            <p:ph type="dt" sz="half" idx="10"/>
          </p:nvPr>
        </p:nvSpPr>
        <p:spPr/>
        <p:txBody>
          <a:bodyPr/>
          <a:lstStyle/>
          <a:p>
            <a:fld id="{87F10869-DDBA-2243-9797-7725A786AEE4}" type="datetimeFigureOut">
              <a:rPr lang="en-US" smtClean="0"/>
              <a:t>12/20/2023</a:t>
            </a:fld>
            <a:endParaRPr lang="en-US"/>
          </a:p>
        </p:txBody>
      </p:sp>
      <p:sp>
        <p:nvSpPr>
          <p:cNvPr id="5" name="Footer Placeholder 4">
            <a:extLst>
              <a:ext uri="{FF2B5EF4-FFF2-40B4-BE49-F238E27FC236}">
                <a16:creationId xmlns:a16="http://schemas.microsoft.com/office/drawing/2014/main" id="{FF128B93-96CC-898F-CD2F-E06914438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B2F3D-3166-EF30-2F6B-D1E2A73BFD09}"/>
              </a:ext>
            </a:extLst>
          </p:cNvPr>
          <p:cNvSpPr>
            <a:spLocks noGrp="1"/>
          </p:cNvSpPr>
          <p:nvPr>
            <p:ph type="sldNum" sz="quarter" idx="12"/>
          </p:nvPr>
        </p:nvSpPr>
        <p:spPr/>
        <p:txBody>
          <a:bodyPr/>
          <a:lstStyle/>
          <a:p>
            <a:fld id="{EF61A16C-3BD8-4A40-A197-35920E806B03}" type="slidenum">
              <a:rPr lang="en-US" smtClean="0"/>
              <a:t>‹#›</a:t>
            </a:fld>
            <a:endParaRPr lang="en-US"/>
          </a:p>
        </p:txBody>
      </p:sp>
    </p:spTree>
    <p:extLst>
      <p:ext uri="{BB962C8B-B14F-4D97-AF65-F5344CB8AC3E}">
        <p14:creationId xmlns:p14="http://schemas.microsoft.com/office/powerpoint/2010/main" val="31946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0ECD-ACB7-E33B-C4CC-E52528BD88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37FD9A-B570-749E-A3AF-3B1702B5DD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D73EF8-F7AC-C049-B8C6-5FF0C533CBE2}"/>
              </a:ext>
            </a:extLst>
          </p:cNvPr>
          <p:cNvSpPr>
            <a:spLocks noGrp="1"/>
          </p:cNvSpPr>
          <p:nvPr>
            <p:ph type="dt" sz="half" idx="10"/>
          </p:nvPr>
        </p:nvSpPr>
        <p:spPr/>
        <p:txBody>
          <a:bodyPr/>
          <a:lstStyle/>
          <a:p>
            <a:fld id="{87F10869-DDBA-2243-9797-7725A786AEE4}" type="datetimeFigureOut">
              <a:rPr lang="en-US" smtClean="0"/>
              <a:t>12/20/2023</a:t>
            </a:fld>
            <a:endParaRPr lang="en-US"/>
          </a:p>
        </p:txBody>
      </p:sp>
      <p:sp>
        <p:nvSpPr>
          <p:cNvPr id="5" name="Footer Placeholder 4">
            <a:extLst>
              <a:ext uri="{FF2B5EF4-FFF2-40B4-BE49-F238E27FC236}">
                <a16:creationId xmlns:a16="http://schemas.microsoft.com/office/drawing/2014/main" id="{04E9EFA3-E9ED-F8AF-152A-0F92C2212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6DBF0-E365-AC89-C471-A3126CF28095}"/>
              </a:ext>
            </a:extLst>
          </p:cNvPr>
          <p:cNvSpPr>
            <a:spLocks noGrp="1"/>
          </p:cNvSpPr>
          <p:nvPr>
            <p:ph type="sldNum" sz="quarter" idx="12"/>
          </p:nvPr>
        </p:nvSpPr>
        <p:spPr/>
        <p:txBody>
          <a:bodyPr/>
          <a:lstStyle/>
          <a:p>
            <a:fld id="{EF61A16C-3BD8-4A40-A197-35920E806B03}" type="slidenum">
              <a:rPr lang="en-US" smtClean="0"/>
              <a:t>‹#›</a:t>
            </a:fld>
            <a:endParaRPr lang="en-US"/>
          </a:p>
        </p:txBody>
      </p:sp>
    </p:spTree>
    <p:extLst>
      <p:ext uri="{BB962C8B-B14F-4D97-AF65-F5344CB8AC3E}">
        <p14:creationId xmlns:p14="http://schemas.microsoft.com/office/powerpoint/2010/main" val="8016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81EF-1F6F-B75A-459D-B2C568B803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862C99-8B02-88BC-864D-2A168DD5C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BBB06-297B-18BA-D477-294EA5179BFB}"/>
              </a:ext>
            </a:extLst>
          </p:cNvPr>
          <p:cNvSpPr>
            <a:spLocks noGrp="1"/>
          </p:cNvSpPr>
          <p:nvPr>
            <p:ph type="dt" sz="half" idx="10"/>
          </p:nvPr>
        </p:nvSpPr>
        <p:spPr/>
        <p:txBody>
          <a:bodyPr/>
          <a:lstStyle/>
          <a:p>
            <a:fld id="{87F10869-DDBA-2243-9797-7725A786AEE4}" type="datetimeFigureOut">
              <a:rPr lang="en-US" smtClean="0"/>
              <a:t>12/20/2023</a:t>
            </a:fld>
            <a:endParaRPr lang="en-US"/>
          </a:p>
        </p:txBody>
      </p:sp>
      <p:sp>
        <p:nvSpPr>
          <p:cNvPr id="5" name="Footer Placeholder 4">
            <a:extLst>
              <a:ext uri="{FF2B5EF4-FFF2-40B4-BE49-F238E27FC236}">
                <a16:creationId xmlns:a16="http://schemas.microsoft.com/office/drawing/2014/main" id="{3131D8B8-0B71-019D-AB69-489B31A62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0AF9C-2339-34FF-FFDC-8433E3B49A47}"/>
              </a:ext>
            </a:extLst>
          </p:cNvPr>
          <p:cNvSpPr>
            <a:spLocks noGrp="1"/>
          </p:cNvSpPr>
          <p:nvPr>
            <p:ph type="sldNum" sz="quarter" idx="12"/>
          </p:nvPr>
        </p:nvSpPr>
        <p:spPr/>
        <p:txBody>
          <a:bodyPr/>
          <a:lstStyle/>
          <a:p>
            <a:fld id="{EF61A16C-3BD8-4A40-A197-35920E806B03}" type="slidenum">
              <a:rPr lang="en-US" smtClean="0"/>
              <a:t>‹#›</a:t>
            </a:fld>
            <a:endParaRPr lang="en-US"/>
          </a:p>
        </p:txBody>
      </p:sp>
    </p:spTree>
    <p:extLst>
      <p:ext uri="{BB962C8B-B14F-4D97-AF65-F5344CB8AC3E}">
        <p14:creationId xmlns:p14="http://schemas.microsoft.com/office/powerpoint/2010/main" val="222856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A868-EB65-FCB1-81AB-0C398A0163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41FAB9-976F-308D-A7CB-C805898A8D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BA26C4-6E1A-C9C6-996B-550DFF29BD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6ADB73-C4BF-75F9-F00E-B181DC9D09A6}"/>
              </a:ext>
            </a:extLst>
          </p:cNvPr>
          <p:cNvSpPr>
            <a:spLocks noGrp="1"/>
          </p:cNvSpPr>
          <p:nvPr>
            <p:ph type="dt" sz="half" idx="10"/>
          </p:nvPr>
        </p:nvSpPr>
        <p:spPr/>
        <p:txBody>
          <a:bodyPr/>
          <a:lstStyle/>
          <a:p>
            <a:fld id="{87F10869-DDBA-2243-9797-7725A786AEE4}" type="datetimeFigureOut">
              <a:rPr lang="en-US" smtClean="0"/>
              <a:t>12/20/2023</a:t>
            </a:fld>
            <a:endParaRPr lang="en-US"/>
          </a:p>
        </p:txBody>
      </p:sp>
      <p:sp>
        <p:nvSpPr>
          <p:cNvPr id="6" name="Footer Placeholder 5">
            <a:extLst>
              <a:ext uri="{FF2B5EF4-FFF2-40B4-BE49-F238E27FC236}">
                <a16:creationId xmlns:a16="http://schemas.microsoft.com/office/drawing/2014/main" id="{1CFCEC51-DED7-F7B5-9B98-762AAB213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84489-E799-A60C-431C-3B6590DCCAAA}"/>
              </a:ext>
            </a:extLst>
          </p:cNvPr>
          <p:cNvSpPr>
            <a:spLocks noGrp="1"/>
          </p:cNvSpPr>
          <p:nvPr>
            <p:ph type="sldNum" sz="quarter" idx="12"/>
          </p:nvPr>
        </p:nvSpPr>
        <p:spPr/>
        <p:txBody>
          <a:bodyPr/>
          <a:lstStyle/>
          <a:p>
            <a:fld id="{EF61A16C-3BD8-4A40-A197-35920E806B03}" type="slidenum">
              <a:rPr lang="en-US" smtClean="0"/>
              <a:t>‹#›</a:t>
            </a:fld>
            <a:endParaRPr lang="en-US"/>
          </a:p>
        </p:txBody>
      </p:sp>
    </p:spTree>
    <p:extLst>
      <p:ext uri="{BB962C8B-B14F-4D97-AF65-F5344CB8AC3E}">
        <p14:creationId xmlns:p14="http://schemas.microsoft.com/office/powerpoint/2010/main" val="368608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E56B-83D7-B783-B789-82D524B700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158E2D-4CDA-4BEF-B33C-2522954A56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407C01-DFDB-2F72-7453-8076821FBE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23C980-4DEE-8F94-EAB4-8E29874200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0BE5CA-FF1C-AF10-6FBA-5B433B3664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7DB6C-4819-9A62-DF67-EA370DCFAB6C}"/>
              </a:ext>
            </a:extLst>
          </p:cNvPr>
          <p:cNvSpPr>
            <a:spLocks noGrp="1"/>
          </p:cNvSpPr>
          <p:nvPr>
            <p:ph type="dt" sz="half" idx="10"/>
          </p:nvPr>
        </p:nvSpPr>
        <p:spPr/>
        <p:txBody>
          <a:bodyPr/>
          <a:lstStyle/>
          <a:p>
            <a:fld id="{87F10869-DDBA-2243-9797-7725A786AEE4}" type="datetimeFigureOut">
              <a:rPr lang="en-US" smtClean="0"/>
              <a:t>12/20/2023</a:t>
            </a:fld>
            <a:endParaRPr lang="en-US"/>
          </a:p>
        </p:txBody>
      </p:sp>
      <p:sp>
        <p:nvSpPr>
          <p:cNvPr id="8" name="Footer Placeholder 7">
            <a:extLst>
              <a:ext uri="{FF2B5EF4-FFF2-40B4-BE49-F238E27FC236}">
                <a16:creationId xmlns:a16="http://schemas.microsoft.com/office/drawing/2014/main" id="{7A5718B8-2B18-E45C-4B2B-FA829C6D5F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19B7E2-ADD3-5150-5673-D2FB9B264E59}"/>
              </a:ext>
            </a:extLst>
          </p:cNvPr>
          <p:cNvSpPr>
            <a:spLocks noGrp="1"/>
          </p:cNvSpPr>
          <p:nvPr>
            <p:ph type="sldNum" sz="quarter" idx="12"/>
          </p:nvPr>
        </p:nvSpPr>
        <p:spPr/>
        <p:txBody>
          <a:bodyPr/>
          <a:lstStyle/>
          <a:p>
            <a:fld id="{EF61A16C-3BD8-4A40-A197-35920E806B03}" type="slidenum">
              <a:rPr lang="en-US" smtClean="0"/>
              <a:t>‹#›</a:t>
            </a:fld>
            <a:endParaRPr lang="en-US"/>
          </a:p>
        </p:txBody>
      </p:sp>
    </p:spTree>
    <p:extLst>
      <p:ext uri="{BB962C8B-B14F-4D97-AF65-F5344CB8AC3E}">
        <p14:creationId xmlns:p14="http://schemas.microsoft.com/office/powerpoint/2010/main" val="29051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D21F-10CC-046B-3605-3836AC800E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C975A4-E116-2440-4EAC-13EBA6774D75}"/>
              </a:ext>
            </a:extLst>
          </p:cNvPr>
          <p:cNvSpPr>
            <a:spLocks noGrp="1"/>
          </p:cNvSpPr>
          <p:nvPr>
            <p:ph type="dt" sz="half" idx="10"/>
          </p:nvPr>
        </p:nvSpPr>
        <p:spPr/>
        <p:txBody>
          <a:bodyPr/>
          <a:lstStyle/>
          <a:p>
            <a:fld id="{87F10869-DDBA-2243-9797-7725A786AEE4}" type="datetimeFigureOut">
              <a:rPr lang="en-US" smtClean="0"/>
              <a:t>12/20/2023</a:t>
            </a:fld>
            <a:endParaRPr lang="en-US"/>
          </a:p>
        </p:txBody>
      </p:sp>
      <p:sp>
        <p:nvSpPr>
          <p:cNvPr id="4" name="Footer Placeholder 3">
            <a:extLst>
              <a:ext uri="{FF2B5EF4-FFF2-40B4-BE49-F238E27FC236}">
                <a16:creationId xmlns:a16="http://schemas.microsoft.com/office/drawing/2014/main" id="{0C5BFB2D-1C4F-6AC6-C560-B87AFB7AC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E75F7F-BDF9-39D8-211B-70066DF1DADF}"/>
              </a:ext>
            </a:extLst>
          </p:cNvPr>
          <p:cNvSpPr>
            <a:spLocks noGrp="1"/>
          </p:cNvSpPr>
          <p:nvPr>
            <p:ph type="sldNum" sz="quarter" idx="12"/>
          </p:nvPr>
        </p:nvSpPr>
        <p:spPr/>
        <p:txBody>
          <a:bodyPr/>
          <a:lstStyle/>
          <a:p>
            <a:fld id="{EF61A16C-3BD8-4A40-A197-35920E806B03}" type="slidenum">
              <a:rPr lang="en-US" smtClean="0"/>
              <a:t>‹#›</a:t>
            </a:fld>
            <a:endParaRPr lang="en-US"/>
          </a:p>
        </p:txBody>
      </p:sp>
    </p:spTree>
    <p:extLst>
      <p:ext uri="{BB962C8B-B14F-4D97-AF65-F5344CB8AC3E}">
        <p14:creationId xmlns:p14="http://schemas.microsoft.com/office/powerpoint/2010/main" val="277730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5F015-BD46-A543-9D85-133AD598D953}"/>
              </a:ext>
            </a:extLst>
          </p:cNvPr>
          <p:cNvSpPr>
            <a:spLocks noGrp="1"/>
          </p:cNvSpPr>
          <p:nvPr>
            <p:ph type="dt" sz="half" idx="10"/>
          </p:nvPr>
        </p:nvSpPr>
        <p:spPr/>
        <p:txBody>
          <a:bodyPr/>
          <a:lstStyle/>
          <a:p>
            <a:fld id="{87F10869-DDBA-2243-9797-7725A786AEE4}" type="datetimeFigureOut">
              <a:rPr lang="en-US" smtClean="0"/>
              <a:t>12/20/2023</a:t>
            </a:fld>
            <a:endParaRPr lang="en-US"/>
          </a:p>
        </p:txBody>
      </p:sp>
      <p:sp>
        <p:nvSpPr>
          <p:cNvPr id="3" name="Footer Placeholder 2">
            <a:extLst>
              <a:ext uri="{FF2B5EF4-FFF2-40B4-BE49-F238E27FC236}">
                <a16:creationId xmlns:a16="http://schemas.microsoft.com/office/drawing/2014/main" id="{673650B2-42C2-DFD3-3466-91FBD057D4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1FCEC3-BF2B-59CF-C1CF-205FCF41B965}"/>
              </a:ext>
            </a:extLst>
          </p:cNvPr>
          <p:cNvSpPr>
            <a:spLocks noGrp="1"/>
          </p:cNvSpPr>
          <p:nvPr>
            <p:ph type="sldNum" sz="quarter" idx="12"/>
          </p:nvPr>
        </p:nvSpPr>
        <p:spPr/>
        <p:txBody>
          <a:bodyPr/>
          <a:lstStyle/>
          <a:p>
            <a:fld id="{EF61A16C-3BD8-4A40-A197-35920E806B03}" type="slidenum">
              <a:rPr lang="en-US" smtClean="0"/>
              <a:t>‹#›</a:t>
            </a:fld>
            <a:endParaRPr lang="en-US"/>
          </a:p>
        </p:txBody>
      </p:sp>
    </p:spTree>
    <p:extLst>
      <p:ext uri="{BB962C8B-B14F-4D97-AF65-F5344CB8AC3E}">
        <p14:creationId xmlns:p14="http://schemas.microsoft.com/office/powerpoint/2010/main" val="428863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BCA5-F3B4-2C18-A528-3F54E79D9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5096A7-EB4E-447B-51E7-3CDC136627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5C166B-5863-216D-853D-57D0702E9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68007-799D-DE4A-B243-FFE6AEEBBCED}"/>
              </a:ext>
            </a:extLst>
          </p:cNvPr>
          <p:cNvSpPr>
            <a:spLocks noGrp="1"/>
          </p:cNvSpPr>
          <p:nvPr>
            <p:ph type="dt" sz="half" idx="10"/>
          </p:nvPr>
        </p:nvSpPr>
        <p:spPr/>
        <p:txBody>
          <a:bodyPr/>
          <a:lstStyle/>
          <a:p>
            <a:fld id="{87F10869-DDBA-2243-9797-7725A786AEE4}" type="datetimeFigureOut">
              <a:rPr lang="en-US" smtClean="0"/>
              <a:t>12/20/2023</a:t>
            </a:fld>
            <a:endParaRPr lang="en-US"/>
          </a:p>
        </p:txBody>
      </p:sp>
      <p:sp>
        <p:nvSpPr>
          <p:cNvPr id="6" name="Footer Placeholder 5">
            <a:extLst>
              <a:ext uri="{FF2B5EF4-FFF2-40B4-BE49-F238E27FC236}">
                <a16:creationId xmlns:a16="http://schemas.microsoft.com/office/drawing/2014/main" id="{A851073F-EDDB-004A-00BD-690D74F9A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1F73F-F2A0-6824-9D0A-0B95432964DB}"/>
              </a:ext>
            </a:extLst>
          </p:cNvPr>
          <p:cNvSpPr>
            <a:spLocks noGrp="1"/>
          </p:cNvSpPr>
          <p:nvPr>
            <p:ph type="sldNum" sz="quarter" idx="12"/>
          </p:nvPr>
        </p:nvSpPr>
        <p:spPr/>
        <p:txBody>
          <a:bodyPr/>
          <a:lstStyle/>
          <a:p>
            <a:fld id="{EF61A16C-3BD8-4A40-A197-35920E806B03}" type="slidenum">
              <a:rPr lang="en-US" smtClean="0"/>
              <a:t>‹#›</a:t>
            </a:fld>
            <a:endParaRPr lang="en-US"/>
          </a:p>
        </p:txBody>
      </p:sp>
    </p:spTree>
    <p:extLst>
      <p:ext uri="{BB962C8B-B14F-4D97-AF65-F5344CB8AC3E}">
        <p14:creationId xmlns:p14="http://schemas.microsoft.com/office/powerpoint/2010/main" val="2561117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CE87-9167-7D88-E721-E6D25D8E4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FB6369-1344-9F5B-977B-F7EA96C768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ED6528-10FF-9044-0FCE-8B5AA91FF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2EBC5-57C4-367A-9876-D8F9B29CD34A}"/>
              </a:ext>
            </a:extLst>
          </p:cNvPr>
          <p:cNvSpPr>
            <a:spLocks noGrp="1"/>
          </p:cNvSpPr>
          <p:nvPr>
            <p:ph type="dt" sz="half" idx="10"/>
          </p:nvPr>
        </p:nvSpPr>
        <p:spPr/>
        <p:txBody>
          <a:bodyPr/>
          <a:lstStyle/>
          <a:p>
            <a:fld id="{87F10869-DDBA-2243-9797-7725A786AEE4}" type="datetimeFigureOut">
              <a:rPr lang="en-US" smtClean="0"/>
              <a:t>12/20/2023</a:t>
            </a:fld>
            <a:endParaRPr lang="en-US"/>
          </a:p>
        </p:txBody>
      </p:sp>
      <p:sp>
        <p:nvSpPr>
          <p:cNvPr id="6" name="Footer Placeholder 5">
            <a:extLst>
              <a:ext uri="{FF2B5EF4-FFF2-40B4-BE49-F238E27FC236}">
                <a16:creationId xmlns:a16="http://schemas.microsoft.com/office/drawing/2014/main" id="{00CAD704-3A10-AF2C-4863-3FF5EF329E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3E3911-8E8D-D7F1-226D-2FEEDF8AC199}"/>
              </a:ext>
            </a:extLst>
          </p:cNvPr>
          <p:cNvSpPr>
            <a:spLocks noGrp="1"/>
          </p:cNvSpPr>
          <p:nvPr>
            <p:ph type="sldNum" sz="quarter" idx="12"/>
          </p:nvPr>
        </p:nvSpPr>
        <p:spPr/>
        <p:txBody>
          <a:bodyPr/>
          <a:lstStyle/>
          <a:p>
            <a:fld id="{EF61A16C-3BD8-4A40-A197-35920E806B03}" type="slidenum">
              <a:rPr lang="en-US" smtClean="0"/>
              <a:t>‹#›</a:t>
            </a:fld>
            <a:endParaRPr lang="en-US"/>
          </a:p>
        </p:txBody>
      </p:sp>
    </p:spTree>
    <p:extLst>
      <p:ext uri="{BB962C8B-B14F-4D97-AF65-F5344CB8AC3E}">
        <p14:creationId xmlns:p14="http://schemas.microsoft.com/office/powerpoint/2010/main" val="448747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762657-BDFF-5A7E-85D7-6B730B886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9653E0-391E-70B0-E376-22B8806B0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07AAF7-1D5F-2B66-994F-99B786DE4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10869-DDBA-2243-9797-7725A786AEE4}" type="datetimeFigureOut">
              <a:rPr lang="en-US" smtClean="0"/>
              <a:t>12/20/2023</a:t>
            </a:fld>
            <a:endParaRPr lang="en-US"/>
          </a:p>
        </p:txBody>
      </p:sp>
      <p:sp>
        <p:nvSpPr>
          <p:cNvPr id="5" name="Footer Placeholder 4">
            <a:extLst>
              <a:ext uri="{FF2B5EF4-FFF2-40B4-BE49-F238E27FC236}">
                <a16:creationId xmlns:a16="http://schemas.microsoft.com/office/drawing/2014/main" id="{445A6D07-3331-B7C8-C34F-9934D0511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3666C5-977E-74ED-4864-26939056D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1A16C-3BD8-4A40-A197-35920E806B03}" type="slidenum">
              <a:rPr lang="en-US" smtClean="0"/>
              <a:t>‹#›</a:t>
            </a:fld>
            <a:endParaRPr lang="en-US"/>
          </a:p>
        </p:txBody>
      </p:sp>
    </p:spTree>
    <p:extLst>
      <p:ext uri="{BB962C8B-B14F-4D97-AF65-F5344CB8AC3E}">
        <p14:creationId xmlns:p14="http://schemas.microsoft.com/office/powerpoint/2010/main" val="331139712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ublicdomainpictures.net/en/view-image.php?image=176110&amp;picture=fast-sport-car" TargetMode="External"/><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4276/2285-0430.3049" TargetMode="External"/><Relationship Id="rId2" Type="http://schemas.openxmlformats.org/officeDocument/2006/relationships/hyperlink" Target="https://doi.org/10.1109/cises54857.2022.9844350" TargetMode="External"/><Relationship Id="rId1" Type="http://schemas.openxmlformats.org/officeDocument/2006/relationships/slideLayout" Target="../slideLayouts/slideLayout2.xml"/><Relationship Id="rId4" Type="http://schemas.openxmlformats.org/officeDocument/2006/relationships/hyperlink" Target="https://www.irjmets.com/uploadedfiles/paper/volume3/issue_3_march_2021/6681/1628083284.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thebluediamondgallery.com/typewriter/t/thank-you.html" TargetMode="External"/><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8" name="Rectangle 17">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B4AB653-E0C8-5697-6C3D-3E4DF842F45A}"/>
              </a:ext>
            </a:extLst>
          </p:cNvPr>
          <p:cNvSpPr>
            <a:spLocks noGrp="1"/>
          </p:cNvSpPr>
          <p:nvPr>
            <p:ph type="title"/>
          </p:nvPr>
        </p:nvSpPr>
        <p:spPr>
          <a:xfrm>
            <a:off x="277091" y="401782"/>
            <a:ext cx="4544291" cy="3352800"/>
          </a:xfrm>
        </p:spPr>
        <p:txBody>
          <a:bodyPr vert="horz" lIns="91440" tIns="45720" rIns="91440" bIns="45720" rtlCol="0" anchor="b">
            <a:noAutofit/>
          </a:bodyPr>
          <a:lstStyle/>
          <a:p>
            <a:r>
              <a:rPr lang="en-US" sz="4800" b="1" kern="1200" dirty="0">
                <a:solidFill>
                  <a:srgbClr val="FFFFFF"/>
                </a:solidFill>
                <a:latin typeface="Times New Roman" panose="02020603050405020304" pitchFamily="18" charset="0"/>
                <a:cs typeface="Times New Roman" panose="02020603050405020304" pitchFamily="18" charset="0"/>
              </a:rPr>
              <a:t>CAR PRICE PREDICTION</a:t>
            </a:r>
          </a:p>
        </p:txBody>
      </p:sp>
      <p:sp>
        <p:nvSpPr>
          <p:cNvPr id="3" name="Subtitle 2">
            <a:extLst>
              <a:ext uri="{FF2B5EF4-FFF2-40B4-BE49-F238E27FC236}">
                <a16:creationId xmlns:a16="http://schemas.microsoft.com/office/drawing/2014/main" id="{72235F2E-E815-0A51-AE5A-0A056A4B6EA3}"/>
              </a:ext>
            </a:extLst>
          </p:cNvPr>
          <p:cNvSpPr>
            <a:spLocks noGrp="1"/>
          </p:cNvSpPr>
          <p:nvPr>
            <p:ph sz="half" idx="1"/>
          </p:nvPr>
        </p:nvSpPr>
        <p:spPr>
          <a:xfrm>
            <a:off x="387928" y="3103418"/>
            <a:ext cx="4070136" cy="2880521"/>
          </a:xfrm>
        </p:spPr>
        <p:txBody>
          <a:bodyPr vert="horz" lIns="91440" tIns="45720" rIns="91440" bIns="45720" rtlCol="0">
            <a:normAutofit fontScale="92500" lnSpcReduction="10000"/>
          </a:bodyPr>
          <a:lstStyle/>
          <a:p>
            <a:endParaRPr lang="en-US" sz="2000" dirty="0">
              <a:solidFill>
                <a:srgbClr val="FFFFFF"/>
              </a:solidFill>
            </a:endParaRPr>
          </a:p>
          <a:p>
            <a:pPr marL="0" indent="0">
              <a:buNone/>
            </a:pPr>
            <a:r>
              <a:rPr lang="en-US" sz="2000" dirty="0">
                <a:solidFill>
                  <a:srgbClr val="FFFFFF"/>
                </a:solidFill>
              </a:rPr>
              <a:t>                                                                                                                              </a:t>
            </a:r>
          </a:p>
          <a:p>
            <a:pPr marL="0"/>
            <a:endParaRPr lang="en-US" sz="2000" dirty="0">
              <a:solidFill>
                <a:srgbClr val="FFFFFF"/>
              </a:solidFill>
            </a:endParaRPr>
          </a:p>
          <a:p>
            <a:pPr marL="0"/>
            <a:endParaRPr lang="en-US" sz="2000" dirty="0">
              <a:solidFill>
                <a:srgbClr val="FFFFFF"/>
              </a:solidFill>
            </a:endParaRPr>
          </a:p>
          <a:p>
            <a:pPr marL="0" indent="0">
              <a:buNone/>
            </a:pPr>
            <a:endParaRPr lang="en-US" sz="2000" b="1" dirty="0">
              <a:solidFill>
                <a:srgbClr val="FFFFFF"/>
              </a:solidFill>
            </a:endParaRPr>
          </a:p>
          <a:p>
            <a:pPr marL="0"/>
            <a:endParaRPr lang="en-US" sz="2000" b="1" dirty="0">
              <a:solidFill>
                <a:srgbClr val="FFFFFF"/>
              </a:solidFill>
            </a:endParaRPr>
          </a:p>
          <a:p>
            <a:pPr marL="0" indent="0">
              <a:buNone/>
            </a:pPr>
            <a:r>
              <a:rPr lang="en-US" sz="2000" b="1" dirty="0">
                <a:solidFill>
                  <a:srgbClr val="FFFFFF"/>
                </a:solidFill>
              </a:rPr>
              <a:t>ALLA SAI ADITHYA REDDY</a:t>
            </a:r>
          </a:p>
          <a:p>
            <a:pPr marL="0" indent="0">
              <a:buNone/>
            </a:pPr>
            <a:r>
              <a:rPr lang="en-US" sz="2000" b="1" dirty="0">
                <a:solidFill>
                  <a:srgbClr val="FFFFFF"/>
                </a:solidFill>
              </a:rPr>
              <a:t>UX02894</a:t>
            </a:r>
          </a:p>
        </p:txBody>
      </p:sp>
      <p:pic>
        <p:nvPicPr>
          <p:cNvPr id="7" name="Content Placeholder 6">
            <a:extLst>
              <a:ext uri="{FF2B5EF4-FFF2-40B4-BE49-F238E27FC236}">
                <a16:creationId xmlns:a16="http://schemas.microsoft.com/office/drawing/2014/main" id="{FBEC4A30-32C2-2A33-C806-CD659A81481D}"/>
              </a:ext>
            </a:extLst>
          </p:cNvPr>
          <p:cNvPicPr>
            <a:picLocks noGrp="1" noChangeAspect="1"/>
          </p:cNvPicPr>
          <p:nvPr>
            <p:ph sz="half" idx="2"/>
          </p:nvPr>
        </p:nvPicPr>
        <p:blipFill rotWithShape="1">
          <a:blip r:embed="rId2"/>
          <a:srcRect t="1649" b="2857"/>
          <a:stretch/>
        </p:blipFill>
        <p:spPr>
          <a:xfrm>
            <a:off x="6005304" y="847318"/>
            <a:ext cx="5407002" cy="5163363"/>
          </a:xfrm>
          <a:prstGeom prst="rect">
            <a:avLst/>
          </a:prstGeom>
        </p:spPr>
      </p:pic>
    </p:spTree>
    <p:extLst>
      <p:ext uri="{BB962C8B-B14F-4D97-AF65-F5344CB8AC3E}">
        <p14:creationId xmlns:p14="http://schemas.microsoft.com/office/powerpoint/2010/main" val="62988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A3C1AB-1153-42D2-8378-34B849C1C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ECF442-D486-A900-5888-C6F32A392D9C}"/>
              </a:ext>
            </a:extLst>
          </p:cNvPr>
          <p:cNvSpPr>
            <a:spLocks noGrp="1"/>
          </p:cNvSpPr>
          <p:nvPr>
            <p:ph type="title"/>
          </p:nvPr>
        </p:nvSpPr>
        <p:spPr>
          <a:xfrm>
            <a:off x="2103121" y="4727173"/>
            <a:ext cx="7985759" cy="868823"/>
          </a:xfrm>
        </p:spPr>
        <p:txBody>
          <a:bodyPr vert="horz" lIns="91440" tIns="45720" rIns="91440" bIns="45720" rtlCol="0" anchor="ctr">
            <a:normAutofit/>
          </a:bodyPr>
          <a:lstStyle/>
          <a:p>
            <a:pPr algn="ctr"/>
            <a:r>
              <a:rPr lang="en-US" sz="2800" kern="1200">
                <a:solidFill>
                  <a:schemeClr val="tx1"/>
                </a:solidFill>
                <a:latin typeface="+mj-lt"/>
                <a:ea typeface="+mj-ea"/>
                <a:cs typeface="+mj-cs"/>
              </a:rPr>
              <a:t>The price of the car is high If the km driven by the car is less</a:t>
            </a:r>
          </a:p>
        </p:txBody>
      </p:sp>
      <p:sp>
        <p:nvSpPr>
          <p:cNvPr id="14"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1EAEC38A-AAF2-C0E7-7C77-801ECCA1B745}"/>
              </a:ext>
            </a:extLst>
          </p:cNvPr>
          <p:cNvPicPr>
            <a:picLocks noGrp="1" noChangeAspect="1"/>
          </p:cNvPicPr>
          <p:nvPr>
            <p:ph idx="1"/>
          </p:nvPr>
        </p:nvPicPr>
        <p:blipFill>
          <a:blip r:embed="rId2"/>
          <a:stretch>
            <a:fillRect/>
          </a:stretch>
        </p:blipFill>
        <p:spPr>
          <a:xfrm>
            <a:off x="1740072" y="299258"/>
            <a:ext cx="8711857" cy="4094573"/>
          </a:xfrm>
          <a:prstGeom prst="rect">
            <a:avLst/>
          </a:prstGeom>
        </p:spPr>
      </p:pic>
    </p:spTree>
    <p:extLst>
      <p:ext uri="{BB962C8B-B14F-4D97-AF65-F5344CB8AC3E}">
        <p14:creationId xmlns:p14="http://schemas.microsoft.com/office/powerpoint/2010/main" val="289916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F094EE-623E-A2F3-1F22-0645A4CF8815}"/>
              </a:ext>
            </a:extLst>
          </p:cNvPr>
          <p:cNvSpPr>
            <a:spLocks noGrp="1"/>
          </p:cNvSpPr>
          <p:nvPr>
            <p:ph type="title"/>
          </p:nvPr>
        </p:nvSpPr>
        <p:spPr>
          <a:xfrm>
            <a:off x="838200" y="1412488"/>
            <a:ext cx="2899189" cy="4363844"/>
          </a:xfrm>
        </p:spPr>
        <p:txBody>
          <a:bodyPr anchor="t">
            <a:normAutofit/>
          </a:bodyPr>
          <a:lstStyle/>
          <a:p>
            <a:r>
              <a:rPr lang="en-US" sz="3700" b="1">
                <a:solidFill>
                  <a:srgbClr val="FFFFFF"/>
                </a:solidFill>
                <a:latin typeface="Times New Roman" panose="02020603050405020304" pitchFamily="18" charset="0"/>
                <a:cs typeface="Times New Roman" panose="02020603050405020304" pitchFamily="18" charset="0"/>
              </a:rPr>
              <a:t>MACHINE LEARNING MODEL</a:t>
            </a:r>
            <a:endParaRPr lang="en-US" sz="3700" b="1">
              <a:solidFill>
                <a:srgbClr val="FFFFFF"/>
              </a:solidFill>
            </a:endParaRPr>
          </a:p>
        </p:txBody>
      </p:sp>
      <p:sp>
        <p:nvSpPr>
          <p:cNvPr id="3" name="Content Placeholder 2">
            <a:extLst>
              <a:ext uri="{FF2B5EF4-FFF2-40B4-BE49-F238E27FC236}">
                <a16:creationId xmlns:a16="http://schemas.microsoft.com/office/drawing/2014/main" id="{59D63248-1C02-B603-29CD-6FC4FFE9B27D}"/>
              </a:ext>
            </a:extLst>
          </p:cNvPr>
          <p:cNvSpPr>
            <a:spLocks noGrp="1"/>
          </p:cNvSpPr>
          <p:nvPr>
            <p:ph sz="half" idx="1"/>
          </p:nvPr>
        </p:nvSpPr>
        <p:spPr>
          <a:xfrm>
            <a:off x="4380855" y="1412489"/>
            <a:ext cx="3427283" cy="4363844"/>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Regression Models</a:t>
            </a:r>
          </a:p>
          <a:p>
            <a:r>
              <a:rPr lang="en-US" sz="2000" dirty="0">
                <a:latin typeface="Times New Roman" panose="02020603050405020304" pitchFamily="18" charset="0"/>
                <a:cs typeface="Times New Roman" panose="02020603050405020304" pitchFamily="18" charset="0"/>
              </a:rPr>
              <a:t>Linear Regression</a:t>
            </a:r>
          </a:p>
          <a:p>
            <a:r>
              <a:rPr lang="en-US" sz="2000" dirty="0">
                <a:latin typeface="Times New Roman" panose="02020603050405020304" pitchFamily="18" charset="0"/>
                <a:cs typeface="Times New Roman" panose="02020603050405020304" pitchFamily="18" charset="0"/>
              </a:rPr>
              <a:t>Random forest Regression</a:t>
            </a:r>
          </a:p>
          <a:p>
            <a:r>
              <a:rPr lang="en-US" sz="2000" dirty="0">
                <a:latin typeface="Times New Roman" panose="02020603050405020304" pitchFamily="18" charset="0"/>
                <a:cs typeface="Times New Roman" panose="02020603050405020304" pitchFamily="18" charset="0"/>
              </a:rPr>
              <a:t>Decision Tree Regression</a:t>
            </a:r>
          </a:p>
          <a:p>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Regression</a:t>
            </a:r>
          </a:p>
          <a:p>
            <a:r>
              <a:rPr lang="en-US" sz="2000" dirty="0">
                <a:latin typeface="Times New Roman" panose="02020603050405020304" pitchFamily="18" charset="0"/>
                <a:cs typeface="Times New Roman" panose="02020603050405020304" pitchFamily="18" charset="0"/>
              </a:rPr>
              <a:t>GB Regression</a:t>
            </a:r>
          </a:p>
          <a:p>
            <a:pPr marL="0" indent="0">
              <a:buNone/>
            </a:pPr>
            <a:r>
              <a:rPr lang="en-US" sz="2000" b="1" dirty="0">
                <a:latin typeface="Times New Roman" panose="02020603050405020304" pitchFamily="18" charset="0"/>
                <a:cs typeface="Times New Roman" panose="02020603050405020304" pitchFamily="18" charset="0"/>
              </a:rPr>
              <a:t>Clustering</a:t>
            </a:r>
          </a:p>
          <a:p>
            <a:r>
              <a:rPr lang="en-US" sz="2000" dirty="0">
                <a:latin typeface="Times New Roman" panose="02020603050405020304" pitchFamily="18" charset="0"/>
                <a:cs typeface="Times New Roman" panose="02020603050405020304" pitchFamily="18" charset="0"/>
              </a:rPr>
              <a:t>K Nearest Neighbor Clustering</a:t>
            </a:r>
          </a:p>
          <a:p>
            <a:endParaRPr lang="en-US" sz="20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B3228B1-DF2F-84B9-299E-274BAC41D52C}"/>
              </a:ext>
            </a:extLst>
          </p:cNvPr>
          <p:cNvSpPr>
            <a:spLocks noGrp="1"/>
          </p:cNvSpPr>
          <p:nvPr>
            <p:ph sz="half" idx="2"/>
          </p:nvPr>
        </p:nvSpPr>
        <p:spPr>
          <a:xfrm>
            <a:off x="8451604" y="1412489"/>
            <a:ext cx="3197701" cy="4363844"/>
          </a:xfrm>
        </p:spPr>
        <p:txBody>
          <a:bodyPr>
            <a:normAutofit/>
          </a:bodyPr>
          <a:lstStyle/>
          <a:p>
            <a:r>
              <a:rPr lang="en-IN" sz="2000">
                <a:latin typeface="Times New Roman" panose="02020603050405020304" pitchFamily="18" charset="0"/>
                <a:cs typeface="Times New Roman" panose="02020603050405020304" pitchFamily="18" charset="0"/>
              </a:rPr>
              <a:t>Hyper parameter tuning</a:t>
            </a:r>
          </a:p>
          <a:p>
            <a:r>
              <a:rPr lang="en-IN" sz="2000">
                <a:latin typeface="Times New Roman" panose="02020603050405020304" pitchFamily="18" charset="0"/>
                <a:cs typeface="Times New Roman" panose="02020603050405020304" pitchFamily="18" charset="0"/>
              </a:rPr>
              <a:t>Using RandomizedsearchCV</a:t>
            </a:r>
          </a:p>
        </p:txBody>
      </p:sp>
    </p:spTree>
    <p:extLst>
      <p:ext uri="{BB962C8B-B14F-4D97-AF65-F5344CB8AC3E}">
        <p14:creationId xmlns:p14="http://schemas.microsoft.com/office/powerpoint/2010/main" val="150939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7FA2-5E6A-97DB-E4E4-21E3960B0630}"/>
              </a:ext>
            </a:extLst>
          </p:cNvPr>
          <p:cNvSpPr>
            <a:spLocks noGrp="1"/>
          </p:cNvSpPr>
          <p:nvPr>
            <p:ph type="title"/>
          </p:nvPr>
        </p:nvSpPr>
        <p:spPr/>
        <p:txBody>
          <a:bodyPr/>
          <a:lstStyle/>
          <a:p>
            <a:r>
              <a:rPr lang="en-US" dirty="0"/>
              <a:t>Linear regression</a:t>
            </a:r>
            <a:br>
              <a:rPr lang="en-IN" dirty="0"/>
            </a:br>
            <a:endParaRPr lang="en-IN" dirty="0"/>
          </a:p>
        </p:txBody>
      </p:sp>
      <p:pic>
        <p:nvPicPr>
          <p:cNvPr id="6" name="Content Placeholder 5">
            <a:extLst>
              <a:ext uri="{FF2B5EF4-FFF2-40B4-BE49-F238E27FC236}">
                <a16:creationId xmlns:a16="http://schemas.microsoft.com/office/drawing/2014/main" id="{EEA93C6B-E98E-B50C-13A9-8C3D489BC492}"/>
              </a:ext>
            </a:extLst>
          </p:cNvPr>
          <p:cNvPicPr>
            <a:picLocks noGrp="1" noChangeAspect="1"/>
          </p:cNvPicPr>
          <p:nvPr>
            <p:ph sz="half" idx="2"/>
          </p:nvPr>
        </p:nvPicPr>
        <p:blipFill>
          <a:blip r:embed="rId2"/>
          <a:stretch>
            <a:fillRect/>
          </a:stretch>
        </p:blipFill>
        <p:spPr>
          <a:xfrm>
            <a:off x="1463040" y="1960562"/>
            <a:ext cx="7679157" cy="4351338"/>
          </a:xfrm>
        </p:spPr>
      </p:pic>
    </p:spTree>
    <p:extLst>
      <p:ext uri="{BB962C8B-B14F-4D97-AF65-F5344CB8AC3E}">
        <p14:creationId xmlns:p14="http://schemas.microsoft.com/office/powerpoint/2010/main" val="217857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352D-C7DA-A836-D0EB-1ED573210FED}"/>
              </a:ext>
            </a:extLst>
          </p:cNvPr>
          <p:cNvSpPr>
            <a:spLocks noGrp="1"/>
          </p:cNvSpPr>
          <p:nvPr>
            <p:ph type="title"/>
          </p:nvPr>
        </p:nvSpPr>
        <p:spPr/>
        <p:txBody>
          <a:bodyPr/>
          <a:lstStyle/>
          <a:p>
            <a:r>
              <a:rPr lang="en-US" dirty="0"/>
              <a:t>Random forest                  Decision true</a:t>
            </a:r>
            <a:endParaRPr lang="en-IN" dirty="0"/>
          </a:p>
        </p:txBody>
      </p:sp>
      <p:pic>
        <p:nvPicPr>
          <p:cNvPr id="6" name="Content Placeholder 5">
            <a:extLst>
              <a:ext uri="{FF2B5EF4-FFF2-40B4-BE49-F238E27FC236}">
                <a16:creationId xmlns:a16="http://schemas.microsoft.com/office/drawing/2014/main" id="{E11B6D5C-99D5-2AC7-0979-88220A576B85}"/>
              </a:ext>
            </a:extLst>
          </p:cNvPr>
          <p:cNvPicPr>
            <a:picLocks noGrp="1" noChangeAspect="1"/>
          </p:cNvPicPr>
          <p:nvPr>
            <p:ph sz="half" idx="1"/>
          </p:nvPr>
        </p:nvPicPr>
        <p:blipFill>
          <a:blip r:embed="rId2"/>
          <a:stretch>
            <a:fillRect/>
          </a:stretch>
        </p:blipFill>
        <p:spPr>
          <a:xfrm>
            <a:off x="6293166" y="1795145"/>
            <a:ext cx="4269107" cy="4351338"/>
          </a:xfrm>
        </p:spPr>
      </p:pic>
      <p:pic>
        <p:nvPicPr>
          <p:cNvPr id="8" name="Content Placeholder 7">
            <a:extLst>
              <a:ext uri="{FF2B5EF4-FFF2-40B4-BE49-F238E27FC236}">
                <a16:creationId xmlns:a16="http://schemas.microsoft.com/office/drawing/2014/main" id="{692F26B2-992C-F5B1-A9EC-81B1882F12D4}"/>
              </a:ext>
            </a:extLst>
          </p:cNvPr>
          <p:cNvPicPr>
            <a:picLocks noGrp="1" noChangeAspect="1"/>
          </p:cNvPicPr>
          <p:nvPr>
            <p:ph sz="half" idx="2"/>
          </p:nvPr>
        </p:nvPicPr>
        <p:blipFill>
          <a:blip r:embed="rId3"/>
          <a:stretch>
            <a:fillRect/>
          </a:stretch>
        </p:blipFill>
        <p:spPr>
          <a:xfrm>
            <a:off x="700424" y="1795145"/>
            <a:ext cx="4298912" cy="4351338"/>
          </a:xfrm>
        </p:spPr>
      </p:pic>
    </p:spTree>
    <p:extLst>
      <p:ext uri="{BB962C8B-B14F-4D97-AF65-F5344CB8AC3E}">
        <p14:creationId xmlns:p14="http://schemas.microsoft.com/office/powerpoint/2010/main" val="3470588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2C81B-F55C-3377-4115-1A20A62AE2FA}"/>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a:t>RESULTS</a:t>
            </a:r>
          </a:p>
        </p:txBody>
      </p:sp>
      <p:sp>
        <p:nvSpPr>
          <p:cNvPr id="2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04C04644-D6BD-7DA9-F707-1D281FC4E228}"/>
              </a:ext>
            </a:extLst>
          </p:cNvPr>
          <p:cNvPicPr>
            <a:picLocks noChangeAspect="1"/>
          </p:cNvPicPr>
          <p:nvPr/>
        </p:nvPicPr>
        <p:blipFill>
          <a:blip r:embed="rId2"/>
          <a:stretch>
            <a:fillRect/>
          </a:stretch>
        </p:blipFill>
        <p:spPr>
          <a:xfrm>
            <a:off x="1466156" y="2193452"/>
            <a:ext cx="3322183" cy="4054948"/>
          </a:xfrm>
          <a:prstGeom prst="rect">
            <a:avLst/>
          </a:prstGeom>
        </p:spPr>
      </p:pic>
      <p:pic>
        <p:nvPicPr>
          <p:cNvPr id="7" name="Picture 6" descr="A graph of different colored bars&#10;&#10;Description automatically generated">
            <a:extLst>
              <a:ext uri="{FF2B5EF4-FFF2-40B4-BE49-F238E27FC236}">
                <a16:creationId xmlns:a16="http://schemas.microsoft.com/office/drawing/2014/main" id="{C7F4CC0A-5B45-96E6-078D-FA42CA54979B}"/>
              </a:ext>
            </a:extLst>
          </p:cNvPr>
          <p:cNvPicPr>
            <a:picLocks noChangeAspect="1"/>
          </p:cNvPicPr>
          <p:nvPr/>
        </p:nvPicPr>
        <p:blipFill>
          <a:blip r:embed="rId3"/>
          <a:stretch>
            <a:fillRect/>
          </a:stretch>
        </p:blipFill>
        <p:spPr>
          <a:xfrm>
            <a:off x="6504410" y="2149872"/>
            <a:ext cx="5114587" cy="4214352"/>
          </a:xfrm>
          <a:prstGeom prst="rect">
            <a:avLst/>
          </a:prstGeom>
        </p:spPr>
      </p:pic>
    </p:spTree>
    <p:extLst>
      <p:ext uri="{BB962C8B-B14F-4D97-AF65-F5344CB8AC3E}">
        <p14:creationId xmlns:p14="http://schemas.microsoft.com/office/powerpoint/2010/main" val="238235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981A97-CB5B-08CC-910C-C14D49B70C1D}"/>
              </a:ext>
            </a:extLst>
          </p:cNvPr>
          <p:cNvPicPr>
            <a:picLocks noChangeAspect="1"/>
          </p:cNvPicPr>
          <p:nvPr/>
        </p:nvPicPr>
        <p:blipFill>
          <a:blip r:embed="rId2"/>
          <a:stretch>
            <a:fillRect/>
          </a:stretch>
        </p:blipFill>
        <p:spPr>
          <a:xfrm>
            <a:off x="955040" y="1107440"/>
            <a:ext cx="10119360" cy="5648960"/>
          </a:xfrm>
          <a:prstGeom prst="rect">
            <a:avLst/>
          </a:prstGeom>
        </p:spPr>
      </p:pic>
      <p:sp>
        <p:nvSpPr>
          <p:cNvPr id="6" name="TextBox 5">
            <a:extLst>
              <a:ext uri="{FF2B5EF4-FFF2-40B4-BE49-F238E27FC236}">
                <a16:creationId xmlns:a16="http://schemas.microsoft.com/office/drawing/2014/main" id="{1CED93C6-EC43-A822-BFBD-6D77211FEE47}"/>
              </a:ext>
            </a:extLst>
          </p:cNvPr>
          <p:cNvSpPr txBox="1"/>
          <p:nvPr/>
        </p:nvSpPr>
        <p:spPr>
          <a:xfrm>
            <a:off x="965200" y="660400"/>
            <a:ext cx="5506720" cy="369332"/>
          </a:xfrm>
          <a:prstGeom prst="rect">
            <a:avLst/>
          </a:prstGeom>
          <a:noFill/>
        </p:spPr>
        <p:txBody>
          <a:bodyPr wrap="square" rtlCol="0">
            <a:spAutoFit/>
          </a:bodyPr>
          <a:lstStyle/>
          <a:p>
            <a:r>
              <a:rPr lang="en-US" dirty="0"/>
              <a:t>Sample Prediction of car price from </a:t>
            </a:r>
            <a:r>
              <a:rPr lang="en-US"/>
              <a:t>the dataset</a:t>
            </a:r>
            <a:endParaRPr lang="en-IN" dirty="0"/>
          </a:p>
        </p:txBody>
      </p:sp>
    </p:spTree>
    <p:extLst>
      <p:ext uri="{BB962C8B-B14F-4D97-AF65-F5344CB8AC3E}">
        <p14:creationId xmlns:p14="http://schemas.microsoft.com/office/powerpoint/2010/main" val="3462817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EB293-CF2F-9C6C-918C-22EE66B02E42}"/>
              </a:ext>
            </a:extLst>
          </p:cNvPr>
          <p:cNvSpPr>
            <a:spLocks noGrp="1"/>
          </p:cNvSpPr>
          <p:nvPr>
            <p:ph type="title"/>
          </p:nvPr>
        </p:nvSpPr>
        <p:spPr>
          <a:xfrm>
            <a:off x="761800" y="762001"/>
            <a:ext cx="5334197" cy="1708242"/>
          </a:xfrm>
        </p:spPr>
        <p:txBody>
          <a:bodyPr anchor="ctr">
            <a:normAutofit/>
          </a:bodyPr>
          <a:lstStyle/>
          <a:p>
            <a:r>
              <a:rPr lang="en-US" sz="4000" b="1">
                <a:latin typeface="Times New Roman" panose="02020603050405020304" pitchFamily="18" charset="0"/>
                <a:cs typeface="Times New Roman" panose="02020603050405020304" pitchFamily="18" charset="0"/>
              </a:rPr>
              <a:t>CHALLENGES AND LEARNINGS</a:t>
            </a:r>
            <a:endParaRPr lang="en-US" sz="4000" b="1"/>
          </a:p>
        </p:txBody>
      </p:sp>
      <p:sp>
        <p:nvSpPr>
          <p:cNvPr id="3" name="Content Placeholder 2">
            <a:extLst>
              <a:ext uri="{FF2B5EF4-FFF2-40B4-BE49-F238E27FC236}">
                <a16:creationId xmlns:a16="http://schemas.microsoft.com/office/drawing/2014/main" id="{62ECE17D-DBDD-8A47-04EE-ADD8051C439A}"/>
              </a:ext>
            </a:extLst>
          </p:cNvPr>
          <p:cNvSpPr>
            <a:spLocks noGrp="1"/>
          </p:cNvSpPr>
          <p:nvPr>
            <p:ph idx="1"/>
          </p:nvPr>
        </p:nvSpPr>
        <p:spPr>
          <a:xfrm>
            <a:off x="761800" y="2470244"/>
            <a:ext cx="5334197" cy="3769835"/>
          </a:xfrm>
        </p:spPr>
        <p:txBody>
          <a:bodyPr anchor="ctr">
            <a:normAutofit/>
          </a:bodyPr>
          <a:lstStyle/>
          <a:p>
            <a:r>
              <a:rPr lang="en-US" sz="1700" b="1">
                <a:effectLst/>
              </a:rPr>
              <a:t>Challenges Faced</a:t>
            </a:r>
            <a:endParaRPr lang="en-US" sz="1700" b="1"/>
          </a:p>
          <a:p>
            <a:r>
              <a:rPr lang="en-US" sz="1700">
                <a:effectLst/>
              </a:rPr>
              <a:t>Some of the key challenges I faced include:</a:t>
            </a:r>
            <a:endParaRPr lang="en-US" sz="1700"/>
          </a:p>
          <a:p>
            <a:pPr>
              <a:buFont typeface="Arial" panose="020B0604020202020204" pitchFamily="34" charset="0"/>
              <a:buChar char="•"/>
            </a:pPr>
            <a:r>
              <a:rPr lang="en-US" sz="1700">
                <a:effectLst/>
              </a:rPr>
              <a:t>Data Quality: The availability and quality of data were major challenges. We had to clean and preprocess the data to ensure accuracy and reliability.</a:t>
            </a:r>
          </a:p>
          <a:p>
            <a:pPr>
              <a:buFont typeface="Arial" panose="020B0604020202020204" pitchFamily="34" charset="0"/>
              <a:buChar char="•"/>
            </a:pPr>
            <a:r>
              <a:rPr lang="en-US" sz="1700">
                <a:effectLst/>
              </a:rPr>
              <a:t>Feature Engineering: Creating meaningful features from the raw data was a complex task. We had to experiment with different techniques to extract relevant information.</a:t>
            </a:r>
          </a:p>
          <a:p>
            <a:pPr>
              <a:buFont typeface="Arial" panose="020B0604020202020204" pitchFamily="34" charset="0"/>
              <a:buChar char="•"/>
            </a:pPr>
            <a:r>
              <a:rPr lang="en-US" sz="1700">
                <a:effectLst/>
              </a:rPr>
              <a:t>Model Selection: Choosing the right algorithm and model architecture was a challenge. We had to evaluate multiple models and fine-tune their hyperparameters.</a:t>
            </a:r>
          </a:p>
          <a:p>
            <a:endParaRPr lang="en-US" sz="1700"/>
          </a:p>
        </p:txBody>
      </p:sp>
      <p:pic>
        <p:nvPicPr>
          <p:cNvPr id="5" name="Picture 4" descr="White puzzle with one red piece">
            <a:extLst>
              <a:ext uri="{FF2B5EF4-FFF2-40B4-BE49-F238E27FC236}">
                <a16:creationId xmlns:a16="http://schemas.microsoft.com/office/drawing/2014/main" id="{CC9E97AB-8944-C0A4-C9DE-6F2A272688A4}"/>
              </a:ext>
            </a:extLst>
          </p:cNvPr>
          <p:cNvPicPr>
            <a:picLocks noChangeAspect="1"/>
          </p:cNvPicPr>
          <p:nvPr/>
        </p:nvPicPr>
        <p:blipFill rotWithShape="1">
          <a:blip r:embed="rId2"/>
          <a:srcRect l="28961" r="2735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6687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D506-5F49-2C17-85A7-B62D38D21C9D}"/>
              </a:ext>
            </a:extLst>
          </p:cNvPr>
          <p:cNvSpPr>
            <a:spLocks noGrp="1"/>
          </p:cNvSpPr>
          <p:nvPr>
            <p:ph type="title"/>
          </p:nvPr>
        </p:nvSpPr>
        <p:spPr>
          <a:xfrm>
            <a:off x="5868557" y="1138036"/>
            <a:ext cx="5444382" cy="1402470"/>
          </a:xfrm>
        </p:spPr>
        <p:txBody>
          <a:bodyPr anchor="t">
            <a:normAutofit/>
          </a:bodyPr>
          <a:lstStyle/>
          <a:p>
            <a:r>
              <a:rPr lang="en-US" sz="3200" b="1">
                <a:latin typeface="Times New Roman" panose="02020603050405020304" pitchFamily="18" charset="0"/>
                <a:cs typeface="Times New Roman" panose="02020603050405020304" pitchFamily="18" charset="0"/>
              </a:rPr>
              <a:t>Key Learnings </a:t>
            </a:r>
            <a:endParaRPr lang="en-IN" sz="3200" b="1">
              <a:latin typeface="Times New Roman" panose="02020603050405020304" pitchFamily="18" charset="0"/>
              <a:cs typeface="Times New Roman" panose="02020603050405020304" pitchFamily="18" charset="0"/>
            </a:endParaRPr>
          </a:p>
        </p:txBody>
      </p:sp>
      <p:pic>
        <p:nvPicPr>
          <p:cNvPr id="5" name="Picture 4" descr="A person reaching for a paper on a table full of paper and sticky notes">
            <a:extLst>
              <a:ext uri="{FF2B5EF4-FFF2-40B4-BE49-F238E27FC236}">
                <a16:creationId xmlns:a16="http://schemas.microsoft.com/office/drawing/2014/main" id="{0D26F3A4-55D7-2B25-A11A-C327D78D749A}"/>
              </a:ext>
            </a:extLst>
          </p:cNvPr>
          <p:cNvPicPr>
            <a:picLocks noChangeAspect="1"/>
          </p:cNvPicPr>
          <p:nvPr/>
        </p:nvPicPr>
        <p:blipFill rotWithShape="1">
          <a:blip r:embed="rId2"/>
          <a:srcRect l="24435" r="25427"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D34FFE-50E9-B80E-C012-37123741ADF8}"/>
              </a:ext>
            </a:extLst>
          </p:cNvPr>
          <p:cNvSpPr>
            <a:spLocks noGrp="1"/>
          </p:cNvSpPr>
          <p:nvPr>
            <p:ph idx="1"/>
          </p:nvPr>
        </p:nvSpPr>
        <p:spPr>
          <a:xfrm>
            <a:off x="5868557" y="2551176"/>
            <a:ext cx="5444382" cy="3591207"/>
          </a:xfrm>
        </p:spPr>
        <p:txBody>
          <a:bodyPr>
            <a:normAutofit/>
          </a:bodyPr>
          <a:lstStyle/>
          <a:p>
            <a:pPr>
              <a:buFont typeface="Arial" panose="020B0604020202020204" pitchFamily="34" charset="0"/>
              <a:buChar char="•"/>
            </a:pPr>
            <a:r>
              <a:rPr lang="en-US" sz="2000">
                <a:effectLst/>
              </a:rPr>
              <a:t>Data Preprocessing: The importance of data cleaning and preprocessing cannot be overstated. It significantly impacts the performance of the models.</a:t>
            </a:r>
          </a:p>
          <a:p>
            <a:pPr>
              <a:buFont typeface="Arial" panose="020B0604020202020204" pitchFamily="34" charset="0"/>
              <a:buChar char="•"/>
            </a:pPr>
            <a:r>
              <a:rPr lang="en-US" sz="2000">
                <a:effectLst/>
              </a:rPr>
              <a:t>Feature Selection: Selecting the right set of features is crucial for model accuracy. It requires domain knowledge and experimentation.</a:t>
            </a:r>
          </a:p>
          <a:p>
            <a:pPr>
              <a:buFont typeface="Arial" panose="020B0604020202020204" pitchFamily="34" charset="0"/>
              <a:buChar char="•"/>
            </a:pPr>
            <a:r>
              <a:rPr lang="en-US" sz="2000">
                <a:effectLst/>
              </a:rPr>
              <a:t>Model Evaluation: Rigorous evaluation and validation of models are essential to ensure their reliability and generalizability.</a:t>
            </a:r>
          </a:p>
          <a:p>
            <a:endParaRPr lang="en-IN" sz="2000"/>
          </a:p>
        </p:txBody>
      </p:sp>
    </p:spTree>
    <p:extLst>
      <p:ext uri="{BB962C8B-B14F-4D97-AF65-F5344CB8AC3E}">
        <p14:creationId xmlns:p14="http://schemas.microsoft.com/office/powerpoint/2010/main" val="3688084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ng exposure of lights">
            <a:extLst>
              <a:ext uri="{FF2B5EF4-FFF2-40B4-BE49-F238E27FC236}">
                <a16:creationId xmlns:a16="http://schemas.microsoft.com/office/drawing/2014/main" id="{EFC7B320-3ED6-747C-7CB1-8449248F7629}"/>
              </a:ext>
            </a:extLst>
          </p:cNvPr>
          <p:cNvPicPr>
            <a:picLocks noChangeAspect="1"/>
          </p:cNvPicPr>
          <p:nvPr/>
        </p:nvPicPr>
        <p:blipFill rotWithShape="1">
          <a:blip r:embed="rId2"/>
          <a:srcRect l="18386" r="3104" b="2"/>
          <a:stretch/>
        </p:blipFill>
        <p:spPr>
          <a:xfrm>
            <a:off x="20" y="1666568"/>
            <a:ext cx="6106195" cy="5191432"/>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157A0-0D76-A0C8-779B-B7E1B748F33D}"/>
              </a:ext>
            </a:extLst>
          </p:cNvPr>
          <p:cNvSpPr>
            <a:spLocks noGrp="1"/>
          </p:cNvSpPr>
          <p:nvPr>
            <p:ph type="title"/>
          </p:nvPr>
        </p:nvSpPr>
        <p:spPr>
          <a:xfrm>
            <a:off x="761801" y="352766"/>
            <a:ext cx="10591999" cy="1023584"/>
          </a:xfrm>
        </p:spPr>
        <p:txBody>
          <a:bodyPr>
            <a:normAutofit/>
          </a:bodyPr>
          <a:lstStyle/>
          <a:p>
            <a:r>
              <a:rPr lang="en-US" sz="4000" b="1">
                <a:latin typeface="Times New Roman" panose="02020603050405020304" pitchFamily="18" charset="0"/>
                <a:cs typeface="Times New Roman" panose="02020603050405020304" pitchFamily="18" charset="0"/>
              </a:rPr>
              <a:t>FUTURE WORK</a:t>
            </a:r>
            <a:endParaRPr lang="en-US" sz="4000" b="1"/>
          </a:p>
        </p:txBody>
      </p:sp>
      <p:sp>
        <p:nvSpPr>
          <p:cNvPr id="3" name="Content Placeholder 2">
            <a:extLst>
              <a:ext uri="{FF2B5EF4-FFF2-40B4-BE49-F238E27FC236}">
                <a16:creationId xmlns:a16="http://schemas.microsoft.com/office/drawing/2014/main" id="{650B577E-B349-804C-8B92-BBF4D72703BE}"/>
              </a:ext>
            </a:extLst>
          </p:cNvPr>
          <p:cNvSpPr>
            <a:spLocks noGrp="1"/>
          </p:cNvSpPr>
          <p:nvPr>
            <p:ph idx="1"/>
          </p:nvPr>
        </p:nvSpPr>
        <p:spPr>
          <a:xfrm>
            <a:off x="6913419" y="1729116"/>
            <a:ext cx="5008417" cy="4590953"/>
          </a:xfrm>
        </p:spPr>
        <p:txBody>
          <a:bodyPr anchor="ctr">
            <a:normAutofit fontScale="92500" lnSpcReduction="20000"/>
          </a:bodyPr>
          <a:lstStyle/>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Incorporating more features: By including additional car features such as engine size, horsepower, and safety ratings, we can further enhance the accuracy of the model.</a:t>
            </a: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Exploring other machine learning algorithms: While our current model performs well, there may be other algorithms that can provide even better predictions. It would be beneficial to compare and evaluate different algorithms to find the most suitable one for this task.</a:t>
            </a: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Expanding the dataset: Increasing the size and diversity of the dataset can help improve the model's generalization ability and make it more robust.</a:t>
            </a:r>
          </a:p>
          <a:p>
            <a:endParaRPr lang="en-US" sz="1700" dirty="0"/>
          </a:p>
        </p:txBody>
      </p:sp>
    </p:spTree>
    <p:extLst>
      <p:ext uri="{BB962C8B-B14F-4D97-AF65-F5344CB8AC3E}">
        <p14:creationId xmlns:p14="http://schemas.microsoft.com/office/powerpoint/2010/main" val="422722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A85947-BF29-1EB9-0B95-1C9EAD8F3EA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262" r="2621"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CD8AE3-C877-C847-91D0-47991F6E1C6E}"/>
              </a:ext>
            </a:extLst>
          </p:cNvPr>
          <p:cNvSpPr>
            <a:spLocks noGrp="1"/>
          </p:cNvSpPr>
          <p:nvPr>
            <p:ph type="title"/>
          </p:nvPr>
        </p:nvSpPr>
        <p:spPr>
          <a:xfrm>
            <a:off x="838200" y="138545"/>
            <a:ext cx="3822189" cy="1496291"/>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BCD7D9-6AE0-8BEB-F0A9-3E17B2D407D6}"/>
              </a:ext>
            </a:extLst>
          </p:cNvPr>
          <p:cNvSpPr>
            <a:spLocks noGrp="1"/>
          </p:cNvSpPr>
          <p:nvPr>
            <p:ph idx="1"/>
          </p:nvPr>
        </p:nvSpPr>
        <p:spPr>
          <a:xfrm>
            <a:off x="152400" y="1981200"/>
            <a:ext cx="5403820" cy="4209618"/>
          </a:xfrm>
        </p:spPr>
        <p:txBody>
          <a:bodyPr>
            <a:noAutofit/>
          </a:bodyPr>
          <a:lstStyle/>
          <a:p>
            <a:r>
              <a:rPr lang="en-US" sz="2400" dirty="0">
                <a:latin typeface="Times New Roman" panose="02020603050405020304" pitchFamily="18" charset="0"/>
                <a:cs typeface="Times New Roman" panose="02020603050405020304" pitchFamily="18" charset="0"/>
              </a:rPr>
              <a:t>In conclusion, we were able to show that machine learning models are effective in properly predicting automobile prices through our car price prediction study. With careful data analysis and model assessment, we were able to gather important information about the variables affecting car prices. Overcoming challenges including model selection and data quality, the project emphasizes the need of careful model fine-tuning.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DD9DE9DC-2773-D699-1091-C7756300B127}"/>
              </a:ext>
            </a:extLst>
          </p:cNvPr>
          <p:cNvPicPr>
            <a:picLocks noChangeAspect="1"/>
          </p:cNvPicPr>
          <p:nvPr/>
        </p:nvPicPr>
        <p:blipFill rotWithShape="1">
          <a:blip r:embed="rId2"/>
          <a:srcRect l="5884" r="-1"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C9D3EF-923D-7858-5024-997F74042C84}"/>
              </a:ext>
            </a:extLst>
          </p:cNvPr>
          <p:cNvSpPr>
            <a:spLocks noGrp="1"/>
          </p:cNvSpPr>
          <p:nvPr>
            <p:ph type="title"/>
          </p:nvPr>
        </p:nvSpPr>
        <p:spPr>
          <a:xfrm>
            <a:off x="838200" y="365125"/>
            <a:ext cx="3822189" cy="1899912"/>
          </a:xfrm>
        </p:spPr>
        <p:txBody>
          <a:bodyPr>
            <a:normAutofit/>
          </a:bodyPr>
          <a:lstStyle/>
          <a:p>
            <a:r>
              <a:rPr lang="en-US" sz="400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7B07530F-A63D-91D4-6CEF-A269FBC46883}"/>
              </a:ext>
            </a:extLst>
          </p:cNvPr>
          <p:cNvSpPr>
            <a:spLocks noGrp="1"/>
          </p:cNvSpPr>
          <p:nvPr>
            <p:ph idx="1"/>
          </p:nvPr>
        </p:nvSpPr>
        <p:spPr>
          <a:xfrm>
            <a:off x="838200" y="2434201"/>
            <a:ext cx="3822189" cy="3742762"/>
          </a:xfrm>
        </p:spPr>
        <p:txBody>
          <a:bodyPr>
            <a:normAutofit/>
          </a:bodyPr>
          <a:lstStyle/>
          <a:p>
            <a:pPr lvl="0"/>
            <a:r>
              <a:rPr lang="en-US" sz="1700" dirty="0">
                <a:latin typeface="Times New Roman" panose="02020603050405020304" pitchFamily="18" charset="0"/>
                <a:cs typeface="Times New Roman" panose="02020603050405020304" pitchFamily="18" charset="0"/>
              </a:rPr>
              <a:t>INTRODUCTION</a:t>
            </a:r>
          </a:p>
          <a:p>
            <a:pPr lvl="0"/>
            <a:r>
              <a:rPr lang="en-US" sz="1700" dirty="0">
                <a:latin typeface="Times New Roman" panose="02020603050405020304" pitchFamily="18" charset="0"/>
                <a:cs typeface="Times New Roman" panose="02020603050405020304" pitchFamily="18" charset="0"/>
              </a:rPr>
              <a:t>PROBLEM STATEMENT</a:t>
            </a:r>
          </a:p>
          <a:p>
            <a:pPr lvl="0"/>
            <a:r>
              <a:rPr lang="en-US" sz="1700" dirty="0">
                <a:latin typeface="Times New Roman" panose="02020603050405020304" pitchFamily="18" charset="0"/>
                <a:cs typeface="Times New Roman" panose="02020603050405020304" pitchFamily="18" charset="0"/>
              </a:rPr>
              <a:t>DATA SOURCE AND PREPARATION</a:t>
            </a:r>
          </a:p>
          <a:p>
            <a:pPr lvl="0"/>
            <a:r>
              <a:rPr lang="en-US" sz="1700" dirty="0">
                <a:latin typeface="Times New Roman" panose="02020603050405020304" pitchFamily="18" charset="0"/>
                <a:cs typeface="Times New Roman" panose="02020603050405020304" pitchFamily="18" charset="0"/>
              </a:rPr>
              <a:t>EXPLORATORY DATA ANALYSIS</a:t>
            </a:r>
          </a:p>
          <a:p>
            <a:pPr lvl="0"/>
            <a:r>
              <a:rPr lang="en-US" sz="1700" dirty="0">
                <a:latin typeface="Times New Roman" panose="02020603050405020304" pitchFamily="18" charset="0"/>
                <a:cs typeface="Times New Roman" panose="02020603050405020304" pitchFamily="18" charset="0"/>
              </a:rPr>
              <a:t>MACHINE LEARNING MODEL</a:t>
            </a:r>
          </a:p>
          <a:p>
            <a:pPr lvl="0"/>
            <a:r>
              <a:rPr lang="en-US" sz="1700" dirty="0">
                <a:latin typeface="Times New Roman" panose="02020603050405020304" pitchFamily="18" charset="0"/>
                <a:cs typeface="Times New Roman" panose="02020603050405020304" pitchFamily="18" charset="0"/>
              </a:rPr>
              <a:t>CHALLENGES AND LEARNINGS</a:t>
            </a:r>
          </a:p>
          <a:p>
            <a:pPr lvl="0"/>
            <a:r>
              <a:rPr lang="en-US" sz="1700" dirty="0">
                <a:latin typeface="Times New Roman" panose="02020603050405020304" pitchFamily="18" charset="0"/>
                <a:cs typeface="Times New Roman" panose="02020603050405020304" pitchFamily="18" charset="0"/>
              </a:rPr>
              <a:t>CONCLUSION AND FUTURE WORK</a:t>
            </a:r>
          </a:p>
          <a:p>
            <a:pPr lvl="0"/>
            <a:r>
              <a:rPr lang="en-US" sz="1700" dirty="0">
                <a:latin typeface="Times New Roman" panose="02020603050405020304" pitchFamily="18" charset="0"/>
                <a:cs typeface="Times New Roman" panose="02020603050405020304" pitchFamily="18" charset="0"/>
              </a:rPr>
              <a:t>REFERENCES</a:t>
            </a:r>
          </a:p>
          <a:p>
            <a:endParaRPr lang="en-US" sz="1700" dirty="0"/>
          </a:p>
        </p:txBody>
      </p:sp>
    </p:spTree>
    <p:extLst>
      <p:ext uri="{BB962C8B-B14F-4D97-AF65-F5344CB8AC3E}">
        <p14:creationId xmlns:p14="http://schemas.microsoft.com/office/powerpoint/2010/main" val="23046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B731-D29E-4E74-E79E-894C7D123D4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3" name="Content Placeholder 2">
            <a:extLst>
              <a:ext uri="{FF2B5EF4-FFF2-40B4-BE49-F238E27FC236}">
                <a16:creationId xmlns:a16="http://schemas.microsoft.com/office/drawing/2014/main" id="{30EB8A29-02DE-55AC-1578-3B526B5A99D6}"/>
              </a:ext>
            </a:extLst>
          </p:cNvPr>
          <p:cNvSpPr>
            <a:spLocks noGrp="1"/>
          </p:cNvSpPr>
          <p:nvPr>
            <p:ph idx="1"/>
          </p:nvPr>
        </p:nvSpPr>
        <p:spPr/>
        <p:txBody>
          <a:bodyPr/>
          <a:lstStyle/>
          <a:p>
            <a:pPr marL="342900" marR="0" lvl="0" indent="-342900">
              <a:lnSpc>
                <a:spcPct val="200000"/>
              </a:lnSpc>
              <a:spcBef>
                <a:spcPts val="0"/>
              </a:spcBef>
              <a:spcAft>
                <a:spcPts val="0"/>
              </a:spcAft>
              <a:buFont typeface="Arial" panose="020B0604020202020204" pitchFamily="34" charset="0"/>
              <a:buAutoNum type="arabicPeriod"/>
            </a:pPr>
            <a:r>
              <a:rPr lang="en-IN" sz="1800" dirty="0" err="1">
                <a:effectLst/>
                <a:latin typeface="Times New Roman" panose="02020603050405020304" pitchFamily="18" charset="0"/>
                <a:ea typeface="Times New Roman" panose="02020603050405020304" pitchFamily="18" charset="0"/>
              </a:rPr>
              <a:t>Satapathy</a:t>
            </a:r>
            <a:r>
              <a:rPr lang="en-IN" sz="1800" dirty="0">
                <a:effectLst/>
                <a:latin typeface="Times New Roman" panose="02020603050405020304" pitchFamily="18" charset="0"/>
                <a:ea typeface="Times New Roman" panose="02020603050405020304" pitchFamily="18" charset="0"/>
              </a:rPr>
              <a:t>, S. K., </a:t>
            </a:r>
            <a:r>
              <a:rPr lang="en-IN" sz="1800" dirty="0" err="1">
                <a:effectLst/>
                <a:latin typeface="Times New Roman" panose="02020603050405020304" pitchFamily="18" charset="0"/>
                <a:ea typeface="Times New Roman" panose="02020603050405020304" pitchFamily="18" charset="0"/>
              </a:rPr>
              <a:t>Vala</a:t>
            </a:r>
            <a:r>
              <a:rPr lang="en-IN" sz="1800" dirty="0">
                <a:effectLst/>
                <a:latin typeface="Times New Roman" panose="02020603050405020304" pitchFamily="18" charset="0"/>
                <a:ea typeface="Times New Roman" panose="02020603050405020304" pitchFamily="18" charset="0"/>
              </a:rPr>
              <a:t>, R., &amp; </a:t>
            </a:r>
            <a:r>
              <a:rPr lang="en-IN" sz="1800" dirty="0" err="1">
                <a:effectLst/>
                <a:latin typeface="Times New Roman" panose="02020603050405020304" pitchFamily="18" charset="0"/>
                <a:ea typeface="Times New Roman" panose="02020603050405020304" pitchFamily="18" charset="0"/>
              </a:rPr>
              <a:t>Virpariya</a:t>
            </a:r>
            <a:r>
              <a:rPr lang="en-IN" sz="1800" dirty="0">
                <a:effectLst/>
                <a:latin typeface="Times New Roman" panose="02020603050405020304" pitchFamily="18" charset="0"/>
                <a:ea typeface="Times New Roman" panose="02020603050405020304" pitchFamily="18" charset="0"/>
              </a:rPr>
              <a:t>, S. (2022). An automated car price prediction system using effective machine learning techniques. </a:t>
            </a:r>
            <a:r>
              <a:rPr lang="en-IN" sz="1800" i="1" dirty="0">
                <a:effectLst/>
                <a:latin typeface="Times New Roman" panose="02020603050405020304" pitchFamily="18" charset="0"/>
                <a:ea typeface="Times New Roman" panose="02020603050405020304" pitchFamily="18" charset="0"/>
              </a:rPr>
              <a:t>2022 International Conference on Computational Intelligence and Sustainable Engineering Solutions (CISES)</a:t>
            </a:r>
            <a:r>
              <a:rPr lang="en-IN" sz="1800" dirty="0">
                <a:effectLst/>
                <a:latin typeface="Times New Roman" panose="02020603050405020304" pitchFamily="18" charset="0"/>
                <a:ea typeface="Times New Roman" panose="02020603050405020304" pitchFamily="18" charset="0"/>
              </a:rPr>
              <a:t>. </a:t>
            </a:r>
            <a:r>
              <a:rPr lang="en-IN" sz="1800" u="sng" dirty="0">
                <a:solidFill>
                  <a:srgbClr val="0563C1"/>
                </a:solidFill>
                <a:effectLst/>
                <a:latin typeface="Times New Roman" panose="02020603050405020304" pitchFamily="18" charset="0"/>
                <a:ea typeface="Times New Roman" panose="02020603050405020304" pitchFamily="18" charset="0"/>
                <a:hlinkClick r:id="rId2"/>
              </a:rPr>
              <a:t>https://doi.org/10.1109/cises54857.2022.9844350</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AutoNum type="arabicPeriod"/>
            </a:pPr>
            <a:r>
              <a:rPr lang="en-IN" sz="1800" dirty="0">
                <a:effectLst/>
                <a:latin typeface="Times New Roman" panose="02020603050405020304" pitchFamily="18" charset="0"/>
                <a:ea typeface="Times New Roman" panose="02020603050405020304" pitchFamily="18" charset="0"/>
              </a:rPr>
              <a:t>Mammadov, H. (2022). Car Price Prediction in the USA by using Liner Regression. </a:t>
            </a:r>
            <a:r>
              <a:rPr lang="en-IN" sz="1800" i="1" dirty="0">
                <a:effectLst/>
                <a:latin typeface="Times New Roman" panose="02020603050405020304" pitchFamily="18" charset="0"/>
                <a:ea typeface="Times New Roman" panose="02020603050405020304" pitchFamily="18" charset="0"/>
              </a:rPr>
              <a:t>ResearchGate</a:t>
            </a:r>
            <a:r>
              <a:rPr lang="en-IN" sz="1800" dirty="0">
                <a:effectLst/>
                <a:latin typeface="Times New Roman" panose="02020603050405020304" pitchFamily="18" charset="0"/>
                <a:ea typeface="Times New Roman" panose="02020603050405020304" pitchFamily="18" charset="0"/>
              </a:rPr>
              <a:t>.</a:t>
            </a:r>
          </a:p>
          <a:p>
            <a:pPr marL="457200" marR="0">
              <a:lnSpc>
                <a:spcPct val="200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a:t>
            </a:r>
            <a:r>
              <a:rPr lang="en-IN" sz="1800" u="sng" dirty="0">
                <a:solidFill>
                  <a:srgbClr val="0563C1"/>
                </a:solidFill>
                <a:effectLst/>
                <a:latin typeface="Times New Roman" panose="02020603050405020304" pitchFamily="18" charset="0"/>
                <a:ea typeface="Times New Roman" panose="02020603050405020304" pitchFamily="18" charset="0"/>
                <a:hlinkClick r:id="rId3"/>
              </a:rPr>
              <a:t>https://doi.org/10.14276/2285-0430.3049</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AutoNum type="arabicPeriod"/>
            </a:pPr>
            <a:r>
              <a:rPr lang="en-IN" sz="1800" dirty="0">
                <a:effectLst/>
                <a:latin typeface="Times New Roman" panose="02020603050405020304" pitchFamily="18" charset="0"/>
                <a:ea typeface="Times New Roman" panose="02020603050405020304" pitchFamily="18" charset="0"/>
              </a:rPr>
              <a:t> Prashant G, Akshay G, </a:t>
            </a:r>
            <a:r>
              <a:rPr lang="en-IN" sz="1800" dirty="0" err="1">
                <a:effectLst/>
                <a:latin typeface="Times New Roman" panose="02020603050405020304" pitchFamily="18" charset="0"/>
                <a:ea typeface="Times New Roman" panose="02020603050405020304" pitchFamily="18" charset="0"/>
              </a:rPr>
              <a:t>Jenish</a:t>
            </a:r>
            <a:r>
              <a:rPr lang="en-IN" sz="1800" dirty="0">
                <a:effectLst/>
                <a:latin typeface="Times New Roman" panose="02020603050405020304" pitchFamily="18" charset="0"/>
                <a:ea typeface="Times New Roman" panose="02020603050405020304" pitchFamily="18" charset="0"/>
              </a:rPr>
              <a:t> K(2021).Old Car Price Prediction With Machine Learning. </a:t>
            </a:r>
            <a:r>
              <a:rPr lang="en-IN" sz="1800" u="sng" dirty="0">
                <a:solidFill>
                  <a:srgbClr val="0563C1"/>
                </a:solidFill>
                <a:effectLst/>
                <a:latin typeface="Times New Roman" panose="02020603050405020304" pitchFamily="18" charset="0"/>
                <a:ea typeface="Times New Roman" panose="02020603050405020304" pitchFamily="18" charset="0"/>
                <a:hlinkClick r:id="rId4"/>
              </a:rPr>
              <a:t>https://www.irjmets.com/uploadedfiles/paper/volume3/issue_3_march_2021/6681/1628083284.pdf</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63423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4E5714-83C5-D7B0-4ACD-C22850949F33}"/>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169044" y="450205"/>
            <a:ext cx="9838480" cy="5726758"/>
          </a:xfrm>
        </p:spPr>
      </p:pic>
      <p:sp>
        <p:nvSpPr>
          <p:cNvPr id="6" name="TextBox 5">
            <a:extLst>
              <a:ext uri="{FF2B5EF4-FFF2-40B4-BE49-F238E27FC236}">
                <a16:creationId xmlns:a16="http://schemas.microsoft.com/office/drawing/2014/main" id="{D6697CB1-822D-B747-19DE-BF7273651A87}"/>
              </a:ext>
            </a:extLst>
          </p:cNvPr>
          <p:cNvSpPr txBox="1"/>
          <p:nvPr/>
        </p:nvSpPr>
        <p:spPr>
          <a:xfrm>
            <a:off x="1169044" y="6176963"/>
            <a:ext cx="9838480" cy="230832"/>
          </a:xfrm>
          <a:prstGeom prst="rect">
            <a:avLst/>
          </a:prstGeom>
          <a:noFill/>
        </p:spPr>
        <p:txBody>
          <a:bodyPr wrap="square" rtlCol="0">
            <a:spAutoFit/>
          </a:bodyPr>
          <a:lstStyle/>
          <a:p>
            <a:r>
              <a:rPr lang="en-IN" sz="900">
                <a:hlinkClick r:id="rId3" tooltip="https://www.thebluediamondgallery.com/typewriter/t/thank-you.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24081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Vintage english car">
            <a:extLst>
              <a:ext uri="{FF2B5EF4-FFF2-40B4-BE49-F238E27FC236}">
                <a16:creationId xmlns:a16="http://schemas.microsoft.com/office/drawing/2014/main" id="{0586307C-0D61-FAD1-B0DF-C850DF636CE6}"/>
              </a:ext>
            </a:extLst>
          </p:cNvPr>
          <p:cNvPicPr>
            <a:picLocks noChangeAspect="1"/>
          </p:cNvPicPr>
          <p:nvPr/>
        </p:nvPicPr>
        <p:blipFill rotWithShape="1">
          <a:blip r:embed="rId2"/>
          <a:srcRect l="10387" r="30347" b="-1"/>
          <a:stretch/>
        </p:blipFill>
        <p:spPr>
          <a:xfrm>
            <a:off x="6103027" y="10"/>
            <a:ext cx="6088971" cy="6857990"/>
          </a:xfrm>
          <a:prstGeom prst="rect">
            <a:avLst/>
          </a:prstGeom>
        </p:spPr>
      </p:pic>
      <p:sp useBgFill="1">
        <p:nvSpPr>
          <p:cNvPr id="12" name="Rectangle 1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18FC5-FBB5-5BA5-709C-FF40AEDE483F}"/>
              </a:ext>
            </a:extLst>
          </p:cNvPr>
          <p:cNvSpPr>
            <a:spLocks noGrp="1"/>
          </p:cNvSpPr>
          <p:nvPr>
            <p:ph type="title"/>
          </p:nvPr>
        </p:nvSpPr>
        <p:spPr>
          <a:xfrm>
            <a:off x="761801" y="328512"/>
            <a:ext cx="4778387" cy="1628970"/>
          </a:xfrm>
        </p:spPr>
        <p:txBody>
          <a:bodyPr anchor="ctr">
            <a:normAutofit/>
          </a:bodyPr>
          <a:lstStyle/>
          <a:p>
            <a:r>
              <a:rPr lang="en-US" sz="4000" b="1">
                <a:latin typeface="Times New Roman" panose="02020603050405020304" pitchFamily="18" charset="0"/>
                <a:cs typeface="Times New Roman" panose="02020603050405020304" pitchFamily="18" charset="0"/>
              </a:rPr>
              <a:t>INTRODUCTION</a:t>
            </a:r>
          </a:p>
        </p:txBody>
      </p:sp>
      <p:sp>
        <p:nvSpPr>
          <p:cNvPr id="4" name="Content Placeholder 3">
            <a:extLst>
              <a:ext uri="{FF2B5EF4-FFF2-40B4-BE49-F238E27FC236}">
                <a16:creationId xmlns:a16="http://schemas.microsoft.com/office/drawing/2014/main" id="{CA98B722-F2E0-59A4-A804-89FC5FFE2866}"/>
              </a:ext>
            </a:extLst>
          </p:cNvPr>
          <p:cNvSpPr>
            <a:spLocks noGrp="1"/>
          </p:cNvSpPr>
          <p:nvPr>
            <p:ph idx="1"/>
          </p:nvPr>
        </p:nvSpPr>
        <p:spPr>
          <a:xfrm>
            <a:off x="761801" y="2285995"/>
            <a:ext cx="4659756" cy="3973072"/>
          </a:xfrm>
        </p:spPr>
        <p:txBody>
          <a:bodyPr anchor="ctr">
            <a:noAutofit/>
          </a:bodyPr>
          <a:lstStyle/>
          <a:p>
            <a:r>
              <a:rPr lang="en-US" sz="2400" b="0" i="0" dirty="0">
                <a:solidFill>
                  <a:srgbClr val="374151"/>
                </a:solidFill>
                <a:effectLst/>
                <a:latin typeface="Times New Roman" panose="02020603050405020304" pitchFamily="18" charset="0"/>
                <a:cs typeface="Times New Roman" panose="02020603050405020304" pitchFamily="18" charset="0"/>
              </a:rPr>
              <a:t>The automobile industry has witnessed a significant surge in data generation, capturing various aspects of vehicles such as make, model, year, mileage, engine specifications, and other features. This wealth of data presents an opportunity to harness the power of machine learning to predict car prices accurately. Car price prediction is a valuable application that can benefit both consumers and sellers in making informed decisions.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27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915FD9-6E53-10B5-6708-526C93B6A82C}"/>
              </a:ext>
            </a:extLst>
          </p:cNvPr>
          <p:cNvSpPr>
            <a:spLocks noGrp="1"/>
          </p:cNvSpPr>
          <p:nvPr>
            <p:ph type="title"/>
          </p:nvPr>
        </p:nvSpPr>
        <p:spPr>
          <a:xfrm>
            <a:off x="761995" y="307447"/>
            <a:ext cx="10693884" cy="1109932"/>
          </a:xfrm>
        </p:spPr>
        <p:txBody>
          <a:bodyPr>
            <a:normAutofit/>
          </a:bodyPr>
          <a:lstStyle/>
          <a:p>
            <a:r>
              <a:rPr lang="en-US" sz="4000" b="1">
                <a:latin typeface="Times New Roman" panose="02020603050405020304" pitchFamily="18" charset="0"/>
                <a:cs typeface="Times New Roman" panose="02020603050405020304" pitchFamily="18" charset="0"/>
              </a:rPr>
              <a:t>PROBLEM STATEMENT</a:t>
            </a:r>
            <a:endParaRPr lang="en-US" sz="4000"/>
          </a:p>
        </p:txBody>
      </p:sp>
      <p:pic>
        <p:nvPicPr>
          <p:cNvPr id="6" name="Picture 5">
            <a:extLst>
              <a:ext uri="{FF2B5EF4-FFF2-40B4-BE49-F238E27FC236}">
                <a16:creationId xmlns:a16="http://schemas.microsoft.com/office/drawing/2014/main" id="{31060CEE-8BBF-044F-2B4A-836AD824DD9C}"/>
              </a:ext>
            </a:extLst>
          </p:cNvPr>
          <p:cNvPicPr>
            <a:picLocks noChangeAspect="1"/>
          </p:cNvPicPr>
          <p:nvPr/>
        </p:nvPicPr>
        <p:blipFill>
          <a:blip r:embed="rId2"/>
          <a:stretch>
            <a:fillRect/>
          </a:stretch>
        </p:blipFill>
        <p:spPr>
          <a:xfrm>
            <a:off x="736122" y="2620248"/>
            <a:ext cx="5804955" cy="3250774"/>
          </a:xfrm>
          <a:prstGeom prst="rect">
            <a:avLst/>
          </a:prstGeom>
        </p:spPr>
      </p:pic>
      <p:sp>
        <p:nvSpPr>
          <p:cNvPr id="3" name="Content Placeholder 2">
            <a:extLst>
              <a:ext uri="{FF2B5EF4-FFF2-40B4-BE49-F238E27FC236}">
                <a16:creationId xmlns:a16="http://schemas.microsoft.com/office/drawing/2014/main" id="{E4CA3951-F2D7-BB6B-FD04-40501B83B46D}"/>
              </a:ext>
            </a:extLst>
          </p:cNvPr>
          <p:cNvSpPr>
            <a:spLocks noGrp="1"/>
          </p:cNvSpPr>
          <p:nvPr>
            <p:ph idx="1"/>
          </p:nvPr>
        </p:nvSpPr>
        <p:spPr>
          <a:xfrm>
            <a:off x="6733309" y="1733407"/>
            <a:ext cx="5332170" cy="4527116"/>
          </a:xfrm>
        </p:spPr>
        <p:txBody>
          <a:bodyPr anchor="ctr">
            <a:normAutofit/>
          </a:bodyPr>
          <a:lstStyle/>
          <a:p>
            <a:r>
              <a:rPr lang="en-US" sz="2000" dirty="0">
                <a:latin typeface="Times New Roman" panose="02020603050405020304" pitchFamily="18" charset="0"/>
                <a:cs typeface="Times New Roman" panose="02020603050405020304" pitchFamily="18" charset="0"/>
              </a:rPr>
              <a:t>The purpose of this project is to assist car buyers and sellers in making informed decisions by providing them with accurate price </a:t>
            </a:r>
            <a:r>
              <a:rPr lang="en-US" sz="2000" dirty="0" err="1">
                <a:latin typeface="Times New Roman" panose="02020603050405020304" pitchFamily="18" charset="0"/>
                <a:cs typeface="Times New Roman" panose="02020603050405020304" pitchFamily="18" charset="0"/>
              </a:rPr>
              <a:t>predictions.This</a:t>
            </a:r>
            <a:r>
              <a:rPr lang="en-US" sz="2000" dirty="0">
                <a:latin typeface="Times New Roman" panose="02020603050405020304" pitchFamily="18" charset="0"/>
                <a:cs typeface="Times New Roman" panose="02020603050405020304" pitchFamily="18" charset="0"/>
              </a:rPr>
              <a:t> will support vendors in establishing competitive prices and buyers in negotiating reasonable prices. By utilizing data-driven insights, the initiative also seeks to increase the general efficiency and transparency of the automotive sector.</a:t>
            </a:r>
          </a:p>
        </p:txBody>
      </p:sp>
    </p:spTree>
    <p:extLst>
      <p:ext uri="{BB962C8B-B14F-4D97-AF65-F5344CB8AC3E}">
        <p14:creationId xmlns:p14="http://schemas.microsoft.com/office/powerpoint/2010/main" val="111935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40644-EBA1-B42F-B1BF-4F079A5C5BD5}"/>
              </a:ext>
            </a:extLst>
          </p:cNvPr>
          <p:cNvSpPr>
            <a:spLocks noGrp="1"/>
          </p:cNvSpPr>
          <p:nvPr>
            <p:ph type="title"/>
          </p:nvPr>
        </p:nvSpPr>
        <p:spPr>
          <a:xfrm>
            <a:off x="630936" y="639520"/>
            <a:ext cx="3429000" cy="1719072"/>
          </a:xfrm>
        </p:spPr>
        <p:txBody>
          <a:bodyPr anchor="b">
            <a:normAutofit/>
          </a:bodyPr>
          <a:lstStyle/>
          <a:p>
            <a:pPr lvl="0"/>
            <a:br>
              <a:rPr lang="en-US" sz="2600">
                <a:latin typeface="Times New Roman" panose="02020603050405020304" pitchFamily="18" charset="0"/>
                <a:cs typeface="Times New Roman" panose="02020603050405020304" pitchFamily="18" charset="0"/>
              </a:rPr>
            </a:br>
            <a:r>
              <a:rPr lang="en-US" sz="2600" b="1">
                <a:latin typeface="Times New Roman" panose="02020603050405020304" pitchFamily="18" charset="0"/>
                <a:cs typeface="Times New Roman" panose="02020603050405020304" pitchFamily="18" charset="0"/>
              </a:rPr>
              <a:t>DATA SOURCE AND PREPARATION</a:t>
            </a:r>
            <a:br>
              <a:rPr lang="en-US" sz="2600">
                <a:latin typeface="Times New Roman" panose="02020603050405020304" pitchFamily="18" charset="0"/>
                <a:cs typeface="Times New Roman" panose="02020603050405020304" pitchFamily="18" charset="0"/>
              </a:rPr>
            </a:br>
            <a:endParaRPr lang="en-US" sz="26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7F7982-F241-1387-C4FE-F3F50390A1FC}"/>
              </a:ext>
            </a:extLst>
          </p:cNvPr>
          <p:cNvSpPr>
            <a:spLocks noGrp="1"/>
          </p:cNvSpPr>
          <p:nvPr>
            <p:ph idx="1"/>
          </p:nvPr>
        </p:nvSpPr>
        <p:spPr>
          <a:xfrm>
            <a:off x="630936" y="2807208"/>
            <a:ext cx="3429000" cy="3410712"/>
          </a:xfrm>
        </p:spPr>
        <p:txBody>
          <a:bodyPr anchor="t">
            <a:normAutofit/>
          </a:bodyPr>
          <a:lstStyle/>
          <a:p>
            <a:r>
              <a:rPr lang="en-US" sz="1500">
                <a:latin typeface="Times New Roman" panose="02020603050405020304" pitchFamily="18" charset="0"/>
                <a:cs typeface="Times New Roman" panose="02020603050405020304" pitchFamily="18" charset="0"/>
              </a:rPr>
              <a:t>I used a dataset of car prices collected from Kaggle</a:t>
            </a:r>
          </a:p>
          <a:p>
            <a:r>
              <a:rPr lang="en-US" sz="1500">
                <a:latin typeface="Times New Roman" panose="02020603050405020304" pitchFamily="18" charset="0"/>
                <a:cs typeface="Times New Roman" panose="02020603050405020304" pitchFamily="18" charset="0"/>
              </a:rPr>
              <a:t> The dataset contains information on different car models, their specifications, and their corresponding prices like kilometers driven ,fuel type ,owner, car type etc.</a:t>
            </a:r>
          </a:p>
          <a:p>
            <a:pPr marL="0" indent="0">
              <a:buNone/>
            </a:pPr>
            <a:endParaRPr lang="en-US" sz="1500">
              <a:latin typeface="Times New Roman" panose="02020603050405020304" pitchFamily="18" charset="0"/>
              <a:cs typeface="Times New Roman" panose="02020603050405020304" pitchFamily="18" charset="0"/>
            </a:endParaRPr>
          </a:p>
          <a:p>
            <a:pPr marL="0" indent="0">
              <a:buNone/>
            </a:pPr>
            <a:r>
              <a:rPr lang="en-US" sz="1500">
                <a:latin typeface="Times New Roman" panose="02020603050405020304" pitchFamily="18" charset="0"/>
                <a:cs typeface="Times New Roman" panose="02020603050405020304" pitchFamily="18" charset="0"/>
              </a:rPr>
              <a:t>Details:</a:t>
            </a:r>
          </a:p>
          <a:p>
            <a:pPr marL="0" indent="0">
              <a:buNone/>
            </a:pPr>
            <a:r>
              <a:rPr lang="en-US" sz="1500">
                <a:latin typeface="Times New Roman" panose="02020603050405020304" pitchFamily="18" charset="0"/>
                <a:cs typeface="Times New Roman" panose="02020603050405020304" pitchFamily="18" charset="0"/>
              </a:rPr>
              <a:t>Size: 980 mb</a:t>
            </a:r>
          </a:p>
          <a:p>
            <a:pPr marL="0" indent="0">
              <a:buNone/>
            </a:pPr>
            <a:r>
              <a:rPr lang="en-US" sz="1500">
                <a:latin typeface="Times New Roman" panose="02020603050405020304" pitchFamily="18" charset="0"/>
                <a:cs typeface="Times New Roman" panose="02020603050405020304" pitchFamily="18" charset="0"/>
              </a:rPr>
              <a:t>Rows : 12469</a:t>
            </a:r>
          </a:p>
          <a:p>
            <a:pPr marL="0" indent="0">
              <a:buNone/>
            </a:pPr>
            <a:r>
              <a:rPr lang="en-US" sz="1500">
                <a:latin typeface="Times New Roman" panose="02020603050405020304" pitchFamily="18" charset="0"/>
                <a:cs typeface="Times New Roman" panose="02020603050405020304" pitchFamily="18" charset="0"/>
              </a:rPr>
              <a:t>Columns: 8</a:t>
            </a:r>
          </a:p>
        </p:txBody>
      </p:sp>
      <p:pic>
        <p:nvPicPr>
          <p:cNvPr id="5" name="Picture 4">
            <a:extLst>
              <a:ext uri="{FF2B5EF4-FFF2-40B4-BE49-F238E27FC236}">
                <a16:creationId xmlns:a16="http://schemas.microsoft.com/office/drawing/2014/main" id="{EAEA1DC7-286B-5483-DBE5-B09E44B4B1A1}"/>
              </a:ext>
            </a:extLst>
          </p:cNvPr>
          <p:cNvPicPr>
            <a:picLocks noChangeAspect="1"/>
          </p:cNvPicPr>
          <p:nvPr/>
        </p:nvPicPr>
        <p:blipFill>
          <a:blip r:embed="rId2"/>
          <a:stretch>
            <a:fillRect/>
          </a:stretch>
        </p:blipFill>
        <p:spPr>
          <a:xfrm>
            <a:off x="4654296" y="926585"/>
            <a:ext cx="6903720" cy="5004829"/>
          </a:xfrm>
          <a:prstGeom prst="rect">
            <a:avLst/>
          </a:prstGeom>
        </p:spPr>
      </p:pic>
    </p:spTree>
    <p:extLst>
      <p:ext uri="{BB962C8B-B14F-4D97-AF65-F5344CB8AC3E}">
        <p14:creationId xmlns:p14="http://schemas.microsoft.com/office/powerpoint/2010/main" val="340175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8E0FC11-4BE8-C8EB-AF6E-955012E53ED2}"/>
              </a:ext>
            </a:extLst>
          </p:cNvPr>
          <p:cNvPicPr>
            <a:picLocks noChangeAspect="1"/>
          </p:cNvPicPr>
          <p:nvPr/>
        </p:nvPicPr>
        <p:blipFill>
          <a:blip r:embed="rId2"/>
          <a:stretch>
            <a:fillRect/>
          </a:stretch>
        </p:blipFill>
        <p:spPr>
          <a:xfrm>
            <a:off x="838200" y="1897063"/>
            <a:ext cx="5376863" cy="4344988"/>
          </a:xfrm>
          <a:prstGeom prst="rect">
            <a:avLst/>
          </a:prstGeom>
        </p:spPr>
      </p:pic>
      <p:pic>
        <p:nvPicPr>
          <p:cNvPr id="5" name="Content Placeholder 4">
            <a:extLst>
              <a:ext uri="{FF2B5EF4-FFF2-40B4-BE49-F238E27FC236}">
                <a16:creationId xmlns:a16="http://schemas.microsoft.com/office/drawing/2014/main" id="{94FE3798-7C48-9A76-B20F-C58A2C1E1ED6}"/>
              </a:ext>
            </a:extLst>
          </p:cNvPr>
          <p:cNvPicPr>
            <a:picLocks noGrp="1" noChangeAspect="1"/>
          </p:cNvPicPr>
          <p:nvPr>
            <p:ph idx="1"/>
          </p:nvPr>
        </p:nvPicPr>
        <p:blipFill>
          <a:blip r:embed="rId3"/>
          <a:stretch>
            <a:fillRect/>
          </a:stretch>
        </p:blipFill>
        <p:spPr>
          <a:xfrm>
            <a:off x="6286500" y="1897063"/>
            <a:ext cx="5062538" cy="4344988"/>
          </a:xfrm>
        </p:spPr>
      </p:pic>
      <p:sp>
        <p:nvSpPr>
          <p:cNvPr id="2" name="Title 1">
            <a:extLst>
              <a:ext uri="{FF2B5EF4-FFF2-40B4-BE49-F238E27FC236}">
                <a16:creationId xmlns:a16="http://schemas.microsoft.com/office/drawing/2014/main" id="{C06E6E49-5D65-BCC8-BC66-B193D7A02449}"/>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lvl="0"/>
            <a:r>
              <a:rPr lang="en-US" sz="5200" b="1" kern="1200">
                <a:solidFill>
                  <a:schemeClr val="tx1"/>
                </a:solidFill>
                <a:latin typeface="+mj-lt"/>
                <a:ea typeface="+mj-ea"/>
                <a:cs typeface="+mj-cs"/>
              </a:rPr>
              <a:t>Exploratory Data Analysis</a:t>
            </a:r>
          </a:p>
        </p:txBody>
      </p:sp>
    </p:spTree>
    <p:extLst>
      <p:ext uri="{BB962C8B-B14F-4D97-AF65-F5344CB8AC3E}">
        <p14:creationId xmlns:p14="http://schemas.microsoft.com/office/powerpoint/2010/main" val="330934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1CEA777B-36DD-7209-EB1C-EF5B31EE3312}"/>
              </a:ext>
            </a:extLst>
          </p:cNvPr>
          <p:cNvPicPr>
            <a:picLocks noGrp="1" noChangeAspect="1"/>
          </p:cNvPicPr>
          <p:nvPr>
            <p:ph idx="1"/>
          </p:nvPr>
        </p:nvPicPr>
        <p:blipFill>
          <a:blip r:embed="rId3"/>
          <a:stretch>
            <a:fillRect/>
          </a:stretch>
        </p:blipFill>
        <p:spPr>
          <a:xfrm>
            <a:off x="6678593" y="883913"/>
            <a:ext cx="5166380" cy="5019176"/>
          </a:xfrm>
        </p:spPr>
      </p:pic>
      <p:pic>
        <p:nvPicPr>
          <p:cNvPr id="17" name="Picture 16">
            <a:extLst>
              <a:ext uri="{FF2B5EF4-FFF2-40B4-BE49-F238E27FC236}">
                <a16:creationId xmlns:a16="http://schemas.microsoft.com/office/drawing/2014/main" id="{CC58269D-8CE9-33BB-3DD5-D1A202820BE5}"/>
              </a:ext>
            </a:extLst>
          </p:cNvPr>
          <p:cNvPicPr>
            <a:picLocks noChangeAspect="1"/>
          </p:cNvPicPr>
          <p:nvPr/>
        </p:nvPicPr>
        <p:blipFill>
          <a:blip r:embed="rId4"/>
          <a:stretch>
            <a:fillRect/>
          </a:stretch>
        </p:blipFill>
        <p:spPr>
          <a:xfrm>
            <a:off x="277988" y="559821"/>
            <a:ext cx="6400605" cy="5738357"/>
          </a:xfrm>
          <a:prstGeom prst="rect">
            <a:avLst/>
          </a:prstGeom>
        </p:spPr>
      </p:pic>
    </p:spTree>
    <p:extLst>
      <p:ext uri="{BB962C8B-B14F-4D97-AF65-F5344CB8AC3E}">
        <p14:creationId xmlns:p14="http://schemas.microsoft.com/office/powerpoint/2010/main" val="360037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E5FA46D-2A34-3108-96D7-A74A4A4899E1}"/>
              </a:ext>
            </a:extLst>
          </p:cNvPr>
          <p:cNvPicPr>
            <a:picLocks noChangeAspect="1"/>
          </p:cNvPicPr>
          <p:nvPr/>
        </p:nvPicPr>
        <p:blipFill>
          <a:blip r:embed="rId2"/>
          <a:stretch>
            <a:fillRect/>
          </a:stretch>
        </p:blipFill>
        <p:spPr>
          <a:xfrm>
            <a:off x="1273137" y="1111170"/>
            <a:ext cx="8519045" cy="4833074"/>
          </a:xfrm>
          <a:prstGeom prst="rect">
            <a:avLst/>
          </a:prstGeom>
        </p:spPr>
      </p:pic>
      <p:sp>
        <p:nvSpPr>
          <p:cNvPr id="16" name="TextBox 15">
            <a:extLst>
              <a:ext uri="{FF2B5EF4-FFF2-40B4-BE49-F238E27FC236}">
                <a16:creationId xmlns:a16="http://schemas.microsoft.com/office/drawing/2014/main" id="{BDFDF204-709A-71FE-04BF-D1FF17DF2632}"/>
              </a:ext>
            </a:extLst>
          </p:cNvPr>
          <p:cNvSpPr txBox="1"/>
          <p:nvPr/>
        </p:nvSpPr>
        <p:spPr>
          <a:xfrm>
            <a:off x="4826645" y="741838"/>
            <a:ext cx="311358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Km driven vs year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42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lide Background">
            <a:extLst>
              <a:ext uri="{FF2B5EF4-FFF2-40B4-BE49-F238E27FC236}">
                <a16:creationId xmlns:a16="http://schemas.microsoft.com/office/drawing/2014/main" id="{AA857166-A416-4C5E-8AA9-5D5D1E13D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0"/>
            <a:ext cx="4617491" cy="6858000"/>
          </a:xfrm>
          <a:prstGeom prst="rect">
            <a:avLst/>
          </a:prstGeom>
          <a:ln>
            <a:noFill/>
          </a:ln>
          <a:effectLst>
            <a:outerShdw blurRad="203200" dist="88900" dir="21540000" sx="94000" sy="94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1"/>
            <a:ext cx="4617491" cy="5136739"/>
          </a:xfrm>
          <a:prstGeom prst="rect">
            <a:avLst/>
          </a:prstGeom>
          <a:ln>
            <a:noFill/>
          </a:ln>
          <a:effectLst>
            <a:outerShdw blurRad="177800" dist="1016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F168C2-8C78-4687-E479-F76C8FE7F535}"/>
              </a:ext>
            </a:extLst>
          </p:cNvPr>
          <p:cNvSpPr>
            <a:spLocks noGrp="1"/>
          </p:cNvSpPr>
          <p:nvPr>
            <p:ph type="title"/>
          </p:nvPr>
        </p:nvSpPr>
        <p:spPr>
          <a:xfrm>
            <a:off x="652887" y="617921"/>
            <a:ext cx="3482041" cy="3988585"/>
          </a:xfrm>
        </p:spPr>
        <p:txBody>
          <a:bodyPr vert="horz" lIns="91440" tIns="45720" rIns="91440" bIns="45720" rtlCol="0" anchor="ctr">
            <a:normAutofit/>
          </a:bodyPr>
          <a:lstStyle/>
          <a:p>
            <a:r>
              <a:rPr lang="en-US" kern="1200">
                <a:solidFill>
                  <a:schemeClr val="tx1"/>
                </a:solidFill>
                <a:latin typeface="+mj-lt"/>
                <a:ea typeface="+mj-ea"/>
                <a:cs typeface="+mj-cs"/>
              </a:rPr>
              <a:t>Selling_price vs year</a:t>
            </a:r>
          </a:p>
        </p:txBody>
      </p:sp>
      <p:pic>
        <p:nvPicPr>
          <p:cNvPr id="5" name="Content Placeholder 4">
            <a:extLst>
              <a:ext uri="{FF2B5EF4-FFF2-40B4-BE49-F238E27FC236}">
                <a16:creationId xmlns:a16="http://schemas.microsoft.com/office/drawing/2014/main" id="{996DB01F-E189-4A40-C4F9-448FD37E538E}"/>
              </a:ext>
            </a:extLst>
          </p:cNvPr>
          <p:cNvPicPr>
            <a:picLocks noGrp="1" noChangeAspect="1"/>
          </p:cNvPicPr>
          <p:nvPr>
            <p:ph idx="1"/>
          </p:nvPr>
        </p:nvPicPr>
        <p:blipFill>
          <a:blip r:embed="rId2"/>
          <a:stretch>
            <a:fillRect/>
          </a:stretch>
        </p:blipFill>
        <p:spPr>
          <a:xfrm>
            <a:off x="5199145" y="1727007"/>
            <a:ext cx="6409958" cy="3493427"/>
          </a:xfrm>
          <a:prstGeom prst="rect">
            <a:avLst/>
          </a:prstGeom>
        </p:spPr>
      </p:pic>
    </p:spTree>
    <p:extLst>
      <p:ext uri="{BB962C8B-B14F-4D97-AF65-F5344CB8AC3E}">
        <p14:creationId xmlns:p14="http://schemas.microsoft.com/office/powerpoint/2010/main" val="223651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417</TotalTime>
  <Words>761</Words>
  <Application>Microsoft Office PowerPoint</Application>
  <PresentationFormat>Widescreen</PresentationFormat>
  <Paragraphs>72</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CAR PRICE PREDICTION</vt:lpstr>
      <vt:lpstr>TABLE OF CONTENTS</vt:lpstr>
      <vt:lpstr>INTRODUCTION</vt:lpstr>
      <vt:lpstr>PROBLEM STATEMENT</vt:lpstr>
      <vt:lpstr> DATA SOURCE AND PREPARATION </vt:lpstr>
      <vt:lpstr>Exploratory Data Analysis</vt:lpstr>
      <vt:lpstr>PowerPoint Presentation</vt:lpstr>
      <vt:lpstr>PowerPoint Presentation</vt:lpstr>
      <vt:lpstr>Selling_price vs year</vt:lpstr>
      <vt:lpstr>The price of the car is high If the km driven by the car is less</vt:lpstr>
      <vt:lpstr>MACHINE LEARNING MODEL</vt:lpstr>
      <vt:lpstr>Linear regression </vt:lpstr>
      <vt:lpstr>Random forest                  Decision true</vt:lpstr>
      <vt:lpstr>RESULTS</vt:lpstr>
      <vt:lpstr>PowerPoint Presentation</vt:lpstr>
      <vt:lpstr>CHALLENGES AND LEARNINGS</vt:lpstr>
      <vt:lpstr>Key Learnings </vt:lpstr>
      <vt:lpstr>FUTURE WORK</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shalinishalu1568@gmail.com</dc:creator>
  <cp:lastModifiedBy>adithya reddy</cp:lastModifiedBy>
  <cp:revision>7</cp:revision>
  <dcterms:created xsi:type="dcterms:W3CDTF">2023-12-20T17:33:52Z</dcterms:created>
  <dcterms:modified xsi:type="dcterms:W3CDTF">2023-12-21T01:01:06Z</dcterms:modified>
</cp:coreProperties>
</file>