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9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hya reddy" userId="f8d2790ab3cadf87" providerId="LiveId" clId="{89971591-B77F-4059-956D-6554911DF156}"/>
    <pc:docChg chg="custSel modSld">
      <pc:chgData name="adithya reddy" userId="f8d2790ab3cadf87" providerId="LiveId" clId="{89971591-B77F-4059-956D-6554911DF156}" dt="2024-12-05T15:23:53.609" v="127" actId="478"/>
      <pc:docMkLst>
        <pc:docMk/>
      </pc:docMkLst>
      <pc:sldChg chg="addSp delSp modSp mod modTransition delAnim modAnim">
        <pc:chgData name="adithya reddy" userId="f8d2790ab3cadf87" providerId="LiveId" clId="{89971591-B77F-4059-956D-6554911DF156}" dt="2024-12-05T15:07:46.034" v="18" actId="478"/>
        <pc:sldMkLst>
          <pc:docMk/>
          <pc:sldMk cId="3413001430" sldId="256"/>
        </pc:sldMkLst>
        <pc:picChg chg="add del mod">
          <ac:chgData name="adithya reddy" userId="f8d2790ab3cadf87" providerId="LiveId" clId="{89971591-B77F-4059-956D-6554911DF156}" dt="2024-12-05T14:38:23.384" v="11" actId="478"/>
          <ac:picMkLst>
            <pc:docMk/>
            <pc:sldMk cId="3413001430" sldId="256"/>
            <ac:picMk id="4" creationId="{81135FDC-FC41-AFDD-9472-8004F43C04D6}"/>
          </ac:picMkLst>
        </pc:picChg>
        <pc:picChg chg="add del mod">
          <ac:chgData name="adithya reddy" userId="f8d2790ab3cadf87" providerId="LiveId" clId="{89971591-B77F-4059-956D-6554911DF156}" dt="2024-12-05T14:45:00.265" v="13" actId="478"/>
          <ac:picMkLst>
            <pc:docMk/>
            <pc:sldMk cId="3413001430" sldId="256"/>
            <ac:picMk id="5" creationId="{824A6540-0E24-E2D9-6B8C-89208D9D8AEE}"/>
          </ac:picMkLst>
        </pc:picChg>
        <pc:picChg chg="add del mod">
          <ac:chgData name="adithya reddy" userId="f8d2790ab3cadf87" providerId="LiveId" clId="{89971591-B77F-4059-956D-6554911DF156}" dt="2024-12-05T14:53:33.601" v="16" actId="478"/>
          <ac:picMkLst>
            <pc:docMk/>
            <pc:sldMk cId="3413001430" sldId="256"/>
            <ac:picMk id="6" creationId="{12B3735E-C07D-CA5A-48EC-3ACD6E20B2B5}"/>
          </ac:picMkLst>
        </pc:picChg>
        <pc:picChg chg="add del mod">
          <ac:chgData name="adithya reddy" userId="f8d2790ab3cadf87" providerId="LiveId" clId="{89971591-B77F-4059-956D-6554911DF156}" dt="2024-12-05T15:07:46.034" v="18" actId="478"/>
          <ac:picMkLst>
            <pc:docMk/>
            <pc:sldMk cId="3413001430" sldId="256"/>
            <ac:picMk id="7" creationId="{3E3E26F1-AFD5-AAC3-D6F5-9B499AECAAB7}"/>
          </ac:picMkLst>
        </pc:picChg>
      </pc:sldChg>
      <pc:sldChg chg="addSp delSp modSp mod modTransition delAnim modAnim">
        <pc:chgData name="adithya reddy" userId="f8d2790ab3cadf87" providerId="LiveId" clId="{89971591-B77F-4059-956D-6554911DF156}" dt="2024-12-05T15:23:53.609" v="127" actId="478"/>
        <pc:sldMkLst>
          <pc:docMk/>
          <pc:sldMk cId="3929685815" sldId="257"/>
        </pc:sldMkLst>
        <pc:picChg chg="add del mod modCrop">
          <ac:chgData name="adithya reddy" userId="f8d2790ab3cadf87" providerId="LiveId" clId="{89971591-B77F-4059-956D-6554911DF156}" dt="2024-12-05T15:23:53.609" v="127" actId="478"/>
          <ac:picMkLst>
            <pc:docMk/>
            <pc:sldMk cId="3929685815" sldId="257"/>
            <ac:picMk id="3" creationId="{F76D4986-610C-51A7-B1C0-EE0A192D0F5E}"/>
          </ac:picMkLst>
        </pc:picChg>
      </pc:sldChg>
      <pc:sldChg chg="addSp delSp modSp mod modTransition delAnim modAnim">
        <pc:chgData name="adithya reddy" userId="f8d2790ab3cadf87" providerId="LiveId" clId="{89971591-B77F-4059-956D-6554911DF156}" dt="2024-12-04T12:32:44.374" v="8" actId="478"/>
        <pc:sldMkLst>
          <pc:docMk/>
          <pc:sldMk cId="4261587750" sldId="268"/>
        </pc:sldMkLst>
        <pc:spChg chg="mod">
          <ac:chgData name="adithya reddy" userId="f8d2790ab3cadf87" providerId="LiveId" clId="{89971591-B77F-4059-956D-6554911DF156}" dt="2024-10-31T23:14:41.264" v="5" actId="20577"/>
          <ac:spMkLst>
            <pc:docMk/>
            <pc:sldMk cId="4261587750" sldId="268"/>
            <ac:spMk id="7" creationId="{19E06899-05FE-35A4-3212-D00787FB5AD3}"/>
          </ac:spMkLst>
        </pc:spChg>
        <pc:picChg chg="add del mod">
          <ac:chgData name="adithya reddy" userId="f8d2790ab3cadf87" providerId="LiveId" clId="{89971591-B77F-4059-956D-6554911DF156}" dt="2024-12-04T12:32:44.374" v="8" actId="478"/>
          <ac:picMkLst>
            <pc:docMk/>
            <pc:sldMk cId="4261587750" sldId="268"/>
            <ac:picMk id="2" creationId="{FA4F996F-95C7-64F4-DA22-6C5EF2EC14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C178-524E-45A7-81B1-1319733B3F7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13F96E-ACB4-4DA3-928D-BDC8A5CA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8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C178-524E-45A7-81B1-1319733B3F7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13F96E-ACB4-4DA3-928D-BDC8A5CA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23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C178-524E-45A7-81B1-1319733B3F7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13F96E-ACB4-4DA3-928D-BDC8A5CA6A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429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C178-524E-45A7-81B1-1319733B3F7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13F96E-ACB4-4DA3-928D-BDC8A5CA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700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C178-524E-45A7-81B1-1319733B3F7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13F96E-ACB4-4DA3-928D-BDC8A5CA6A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2845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C178-524E-45A7-81B1-1319733B3F7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13F96E-ACB4-4DA3-928D-BDC8A5CA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45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C178-524E-45A7-81B1-1319733B3F7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F96E-ACB4-4DA3-928D-BDC8A5CA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460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C178-524E-45A7-81B1-1319733B3F7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F96E-ACB4-4DA3-928D-BDC8A5CA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01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C178-524E-45A7-81B1-1319733B3F7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F96E-ACB4-4DA3-928D-BDC8A5CA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12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C178-524E-45A7-81B1-1319733B3F7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13F96E-ACB4-4DA3-928D-BDC8A5CA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C178-524E-45A7-81B1-1319733B3F7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13F96E-ACB4-4DA3-928D-BDC8A5CA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3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C178-524E-45A7-81B1-1319733B3F7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13F96E-ACB4-4DA3-928D-BDC8A5CA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6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C178-524E-45A7-81B1-1319733B3F7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F96E-ACB4-4DA3-928D-BDC8A5CA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0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C178-524E-45A7-81B1-1319733B3F7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F96E-ACB4-4DA3-928D-BDC8A5CA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99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C178-524E-45A7-81B1-1319733B3F7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3F96E-ACB4-4DA3-928D-BDC8A5CA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26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C178-524E-45A7-81B1-1319733B3F7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13F96E-ACB4-4DA3-928D-BDC8A5CA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30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BC178-524E-45A7-81B1-1319733B3F72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13F96E-ACB4-4DA3-928D-BDC8A5CA6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3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0" r:id="rId1"/>
    <p:sldLayoutId id="2147484391" r:id="rId2"/>
    <p:sldLayoutId id="2147484392" r:id="rId3"/>
    <p:sldLayoutId id="2147484393" r:id="rId4"/>
    <p:sldLayoutId id="2147484394" r:id="rId5"/>
    <p:sldLayoutId id="2147484395" r:id="rId6"/>
    <p:sldLayoutId id="2147484396" r:id="rId7"/>
    <p:sldLayoutId id="2147484397" r:id="rId8"/>
    <p:sldLayoutId id="2147484398" r:id="rId9"/>
    <p:sldLayoutId id="2147484399" r:id="rId10"/>
    <p:sldLayoutId id="2147484400" r:id="rId11"/>
    <p:sldLayoutId id="2147484401" r:id="rId12"/>
    <p:sldLayoutId id="2147484402" r:id="rId13"/>
    <p:sldLayoutId id="2147484403" r:id="rId14"/>
    <p:sldLayoutId id="2147484404" r:id="rId15"/>
    <p:sldLayoutId id="21474844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thya12334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renjiabarai/loan-classification/inpu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5563-3691-DA7D-19E8-B62C0D575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925" y="575035"/>
            <a:ext cx="9144000" cy="180994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DEFAULT PREDICTION</a:t>
            </a:r>
            <a:b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ML Algorithms</a:t>
            </a:r>
            <a:endParaRPr lang="en-IN" sz="4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369B6-CF0E-99B9-C17D-C7DABEFC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8102" y="2677212"/>
            <a:ext cx="8169897" cy="311084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UMBC Data Science Capstone Project -606</a:t>
            </a:r>
          </a:p>
          <a:p>
            <a:r>
              <a:rPr lang="en-US" sz="240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Dr. CHAOJIE (JAY) WANG</a:t>
            </a:r>
          </a:p>
          <a:p>
            <a:endParaRPr lang="en-US" dirty="0">
              <a:solidFill>
                <a:srgbClr val="1F2328"/>
              </a:solidFill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1F2328"/>
              </a:solidFill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1F2328"/>
                </a:solidFill>
                <a:cs typeface="Times New Roman" panose="02020603050405020304" pitchFamily="18" charset="0"/>
              </a:rPr>
              <a:t>              					 					</a:t>
            </a:r>
            <a:r>
              <a:rPr 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ALLA SAI ADITHYA REDDY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							Campus ID: UX02894</a:t>
            </a:r>
          </a:p>
          <a:p>
            <a:r>
              <a:rPr lang="en-US" sz="2000" b="1" i="0" dirty="0">
                <a:solidFill>
                  <a:srgbClr val="FFFFFF"/>
                </a:solidFill>
                <a:effectLst/>
                <a:latin typeface="-apple-system"/>
              </a:rPr>
              <a:t>						</a:t>
            </a: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Profile: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b="0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https://github.com/adithya123344</a:t>
            </a: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00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30"/>
    </mc:Choice>
    <mc:Fallback>
      <p:transition spd="slow" advTm="2003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C727-1DE3-9387-B5F3-9D3FE999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3536"/>
            <a:ext cx="8911687" cy="62965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EVALUATING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D71EF-254D-8AA5-2619-CECB8CDC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179" y="1263192"/>
            <a:ext cx="8915400" cy="49962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Different Classification models to train and predict the accuracy of the model.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2C591-F9C9-E59C-BF90-6438540BA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8" y="1762813"/>
            <a:ext cx="3795250" cy="4814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CFC8CB-7F2E-3F41-7D10-F28FF6169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48" y="1584503"/>
            <a:ext cx="7325033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6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9E93-B4AA-63EE-7434-8132F794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367" y="93406"/>
            <a:ext cx="8911687" cy="683580"/>
          </a:xfrm>
        </p:spPr>
        <p:txBody>
          <a:bodyPr/>
          <a:lstStyle/>
          <a:p>
            <a:r>
              <a:rPr lang="en-US" dirty="0"/>
              <a:t>STREAMLIT WEB APP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AA6978-2F45-BE2C-2685-28372E482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90" y="669303"/>
            <a:ext cx="11689642" cy="6095291"/>
          </a:xfrm>
        </p:spPr>
      </p:pic>
    </p:spTree>
    <p:extLst>
      <p:ext uri="{BB962C8B-B14F-4D97-AF65-F5344CB8AC3E}">
        <p14:creationId xmlns:p14="http://schemas.microsoft.com/office/powerpoint/2010/main" val="63197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C9826-2230-FEF5-4E8B-7DF7DD29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86" y="1264845"/>
            <a:ext cx="11353014" cy="128089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Use of Machine Learning in Loan Default Prediction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12D73-7E2E-B0A2-8C0D-EA207710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9496" y="1904273"/>
            <a:ext cx="3992732" cy="576262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Improvements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03B69-E175-8E24-D96E-8D58E4980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7995" y="2545736"/>
            <a:ext cx="5008793" cy="396818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Enhanced Data Integration</a:t>
            </a:r>
            <a:r>
              <a:rPr lang="en-US" dirty="0">
                <a:effectLst/>
              </a:rPr>
              <a:t>: Leveraging more diverse data sources, such as social media and transaction data, for a comprehensive borrower profile.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Advanced Algorithms</a:t>
            </a:r>
            <a:r>
              <a:rPr lang="en-US" dirty="0">
                <a:effectLst/>
              </a:rPr>
              <a:t>: Adoption of more sophisticated algorithms like deep learning to improve prediction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Real-Time Analysis</a:t>
            </a:r>
            <a:r>
              <a:rPr lang="en-US" dirty="0">
                <a:effectLst/>
              </a:rPr>
              <a:t>: Implementation of real-time data processing to provide instant insights and decisions.</a:t>
            </a: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E06899-05FE-35A4-3212-D00787FB5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Applications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3B0368-5D39-2A53-967C-07FCE3273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6838" y="2545738"/>
            <a:ext cx="5008793" cy="33540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Personalized Loan Products</a:t>
            </a:r>
            <a:r>
              <a:rPr lang="en-US" dirty="0">
                <a:effectLst/>
              </a:rPr>
              <a:t>: Tailoring loan offerings based on predictive insights to better serve individual borrower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Fraud Detection</a:t>
            </a:r>
            <a:r>
              <a:rPr lang="en-US" dirty="0">
                <a:effectLst/>
              </a:rPr>
              <a:t>: Using predictive models to identify and mitigate potential fraudulent activities in loan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Risk Management</a:t>
            </a:r>
            <a:r>
              <a:rPr lang="en-US" dirty="0">
                <a:effectLst/>
              </a:rPr>
              <a:t>: Enhancing financial institutions' risk management frameworks by integrating predictive analytics.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5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66"/>
    </mc:Choice>
    <mc:Fallback xmlns="">
      <p:transition spd="slow" advTm="1236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2A05C4-2F52-F453-8355-39A02854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743118D-FDD2-DD4A-1498-4E8A60EEC8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2385" y="2153536"/>
            <a:ext cx="579121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algorithms for loan default prediction can improve financial organizations' risk management. These accurate and scalable models detect high-risk borrowers, optimize lending methods, and reduce financial losses by using historical data and advanced predictive analytics.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study tested Logistic Regression, Random Forest,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 comparative analysis showed that [selected model, e.g.,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had the best precision-recall ratio, making it the ideal choice for real-world deployment.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A5229E-E9AD-58D2-9A7E-ECDE2ED54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201" y="1602557"/>
            <a:ext cx="5382705" cy="502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7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CC3F-BF0E-030D-B2BE-79FB364B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Lessons Learned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613A6-978D-047D-E3AB-D44416E3E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522" y="1451728"/>
            <a:ext cx="7079530" cy="5165888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effectLst/>
              </a:rPr>
              <a:t>Challenges Faced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Data Quality</a:t>
            </a:r>
            <a:r>
              <a:rPr lang="en-US" dirty="0">
                <a:effectLst/>
              </a:rPr>
              <a:t>: Inconsistent and incomplete data required extensive preprocessing.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Feature Engineering</a:t>
            </a:r>
            <a:r>
              <a:rPr lang="en-US" dirty="0">
                <a:effectLst/>
              </a:rPr>
              <a:t>: Identifying relevant features was complex due to the diverse nature of financial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Model Overfitting</a:t>
            </a:r>
            <a:r>
              <a:rPr lang="en-US" dirty="0">
                <a:effectLst/>
              </a:rPr>
              <a:t>: Initial models were too complex, leading to overfitting on training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Imbalanced Dataset</a:t>
            </a:r>
            <a:r>
              <a:rPr lang="en-US" dirty="0">
                <a:effectLst/>
              </a:rPr>
              <a:t>: The dataset had a low proportion of default cases, affecting model performance.</a:t>
            </a:r>
          </a:p>
          <a:p>
            <a:r>
              <a:rPr lang="en-US" b="1" dirty="0">
                <a:effectLst/>
              </a:rPr>
              <a:t>Solutions Implemented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Data Cleaning</a:t>
            </a:r>
            <a:r>
              <a:rPr lang="en-US" dirty="0">
                <a:effectLst/>
              </a:rPr>
              <a:t>: Implemented rigorous data cleaning and preprocessing steps to improve data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Feature Selection</a:t>
            </a:r>
            <a:r>
              <a:rPr lang="en-US" dirty="0">
                <a:effectLst/>
              </a:rPr>
              <a:t>: Utilized domain expertise and automated feature selection techniques to identify impactful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Regularization Techniques</a:t>
            </a:r>
            <a:r>
              <a:rPr lang="en-US" dirty="0">
                <a:effectLst/>
              </a:rPr>
              <a:t>: Applied regularization methods to prevent overfitting and improve model generalization.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Resampling Methods</a:t>
            </a:r>
            <a:r>
              <a:rPr lang="en-US" dirty="0">
                <a:effectLst/>
              </a:rPr>
              <a:t>: Used techniques like SMOTE (Synthetic Minority Over-sampling Technique) to balance the dataset.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916CA-0EDC-AE5F-7576-84256FE32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52" y="1451728"/>
            <a:ext cx="3959257" cy="51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B5B5-F963-04E7-1CF5-7D5AD126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9153" y="1142584"/>
            <a:ext cx="2855768" cy="723923"/>
          </a:xfrm>
        </p:spPr>
        <p:txBody>
          <a:bodyPr/>
          <a:lstStyle/>
          <a:p>
            <a:r>
              <a:rPr lang="en-US" b="1" dirty="0"/>
              <a:t>THANK YOU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2BCC8-A2D4-1525-9D2E-CD818F4F2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2" y="688157"/>
            <a:ext cx="7032396" cy="5863472"/>
          </a:xfrm>
          <a:prstGeom prst="rect">
            <a:avLst/>
          </a:prstGeom>
        </p:spPr>
      </p:pic>
      <p:pic>
        <p:nvPicPr>
          <p:cNvPr id="6" name="Graphic 4" descr="Handshake">
            <a:extLst>
              <a:ext uri="{FF2B5EF4-FFF2-40B4-BE49-F238E27FC236}">
                <a16:creationId xmlns:a16="http://schemas.microsoft.com/office/drawing/2014/main" id="{2EDE2F5C-63A4-BADA-2FA0-65DC012F4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1126" y="1638392"/>
            <a:ext cx="4744825" cy="396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8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30BA-1785-E358-9BD8-2F2FADC4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190" y="446088"/>
            <a:ext cx="4058221" cy="976312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5CC30A-AE77-299F-BB4E-90BA1DBFA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187777"/>
            <a:ext cx="5181600" cy="4478783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FF445C2-7663-316B-8EEA-C920A2556D5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732175" y="1887596"/>
            <a:ext cx="4362236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objective of loan default prediction is to predict the probability that a borrower will be unable to fulfill their debts.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essential for financial organizations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able to predict loan defaults to evaluate the risk associated with lending and to reduce the possibility of losses.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685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8885"/>
    </mc:Choice>
    <mc:Fallback>
      <p:transition spd="slow" advTm="36888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1E5951-CD41-9824-D9FC-1D00BBDF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DATASET</a:t>
            </a: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D21AB9-7A7D-5288-80A7-54A94D475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127574"/>
            <a:ext cx="5990752" cy="511296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65A5BB-E0F3-3C32-3D47-EEAB0EE1B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986" y="1598612"/>
            <a:ext cx="5255426" cy="4813299"/>
          </a:xfrm>
        </p:spPr>
        <p:txBody>
          <a:bodyPr>
            <a:normAutofit/>
          </a:bodyPr>
          <a:lstStyle/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sources:</a:t>
            </a: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i="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https://www.kaggle.com/code/renjiabarai/loan-classification/input</a:t>
            </a:r>
            <a:endParaRPr lang="en-US" sz="2000" b="0" i="0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000" b="1" i="0" dirty="0">
                <a:solidFill>
                  <a:schemeClr val="tx1"/>
                </a:solidFill>
                <a:effectLst/>
                <a:latin typeface="-apple-system"/>
              </a:rPr>
              <a:t>Data size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-apple-system"/>
              </a:rPr>
              <a:t>: 2.23 MB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Rows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: 32586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Columns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: 13</a:t>
            </a:r>
          </a:p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Target Variable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: “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-apple-system"/>
              </a:rPr>
              <a:t>Current_loan_status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”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-apple-system"/>
              </a:rPr>
              <a:t>Feature Variables</a:t>
            </a:r>
            <a:r>
              <a:rPr lang="en-US" sz="2000" dirty="0">
                <a:solidFill>
                  <a:schemeClr val="tx1"/>
                </a:solidFill>
                <a:latin typeface="-apple-system"/>
              </a:rPr>
              <a:t>: “customer_income,home_ownership,employment_duration,loan_intent,loan_grade,loan_amt,loan_int_rate,term_years,cred_hist_length”</a:t>
            </a:r>
            <a:endParaRPr lang="en-US" sz="2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1" algn="l"/>
            <a:endParaRPr lang="en-US" sz="20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6100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D611B4-F615-37ED-8665-E7B61176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76789"/>
          </a:xfrm>
        </p:spPr>
        <p:txBody>
          <a:bodyPr/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668C45-E50B-649D-E724-82A4891AE0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975" y="2045616"/>
            <a:ext cx="3139712" cy="3855563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0397F13-0D7F-2DDF-AB8E-344BF40B2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36" y="2045615"/>
            <a:ext cx="3014029" cy="3855563"/>
          </a:xfr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55E23CB-92B4-4380-068D-93C53DF4F903}"/>
              </a:ext>
            </a:extLst>
          </p:cNvPr>
          <p:cNvSpPr/>
          <p:nvPr/>
        </p:nvSpPr>
        <p:spPr>
          <a:xfrm>
            <a:off x="6608190" y="3676454"/>
            <a:ext cx="744717" cy="2828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3A2FAB-2F15-460F-E63E-54EAE053158B}"/>
              </a:ext>
            </a:extLst>
          </p:cNvPr>
          <p:cNvSpPr txBox="1"/>
          <p:nvPr/>
        </p:nvSpPr>
        <p:spPr>
          <a:xfrm>
            <a:off x="1606077" y="1574276"/>
            <a:ext cx="891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Removed all null values by replacing the with mean values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57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9B8CB7F-13EC-3C1B-F26F-9D4C71A16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02936"/>
            <a:ext cx="8915400" cy="4808286"/>
          </a:xfrm>
        </p:spPr>
        <p:txBody>
          <a:bodyPr/>
          <a:lstStyle/>
          <a:p>
            <a:r>
              <a:rPr lang="en-US" b="1" dirty="0">
                <a:effectLst/>
              </a:rPr>
              <a:t>Data Transformation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Normalize or standardize numerical features to ensure comparability.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Encode categorical variables using techniques like one-hot encoding or label encoding.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</a:rPr>
              <a:t>Example:</a:t>
            </a:r>
          </a:p>
          <a:p>
            <a:r>
              <a:rPr lang="en-US" dirty="0">
                <a:effectLst/>
              </a:rPr>
              <a:t> 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Converted the Value of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loan_amt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 </a:t>
            </a:r>
            <a:r>
              <a:rPr lang="en-IN" b="0" i="0" dirty="0">
                <a:solidFill>
                  <a:srgbClr val="2C415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£35,000 to 35000</a:t>
            </a:r>
          </a:p>
          <a:p>
            <a:r>
              <a:rPr lang="en-IN" dirty="0">
                <a:solidFill>
                  <a:srgbClr val="2C415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Label Encoded for </a:t>
            </a:r>
            <a:r>
              <a:rPr lang="en-IN" dirty="0" err="1">
                <a:solidFill>
                  <a:srgbClr val="2C415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home_ownership</a:t>
            </a:r>
            <a:r>
              <a:rPr lang="en-IN" dirty="0">
                <a:solidFill>
                  <a:srgbClr val="2C415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IN" dirty="0" err="1">
                <a:solidFill>
                  <a:srgbClr val="2C415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loan_intent</a:t>
            </a:r>
            <a:r>
              <a:rPr lang="en-IN" dirty="0">
                <a:solidFill>
                  <a:srgbClr val="2C415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IN" dirty="0" err="1">
                <a:solidFill>
                  <a:srgbClr val="2C415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loan_grade</a:t>
            </a:r>
            <a:r>
              <a:rPr lang="en-IN" dirty="0">
                <a:solidFill>
                  <a:srgbClr val="2C415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IN" dirty="0" err="1">
                <a:solidFill>
                  <a:srgbClr val="2C415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Current_loan_status</a:t>
            </a:r>
            <a:endParaRPr lang="en-IN" dirty="0">
              <a:solidFill>
                <a:srgbClr val="2C415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2C415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Saved the </a:t>
            </a:r>
            <a:r>
              <a:rPr lang="en-IN" dirty="0" err="1">
                <a:solidFill>
                  <a:srgbClr val="2C415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Preprocessed</a:t>
            </a:r>
            <a:r>
              <a:rPr lang="en-IN" dirty="0">
                <a:solidFill>
                  <a:srgbClr val="2C415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dataset with a new name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14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906B47-24A1-5B51-705A-32784FF3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5514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DDCDFE2-8A5D-1DB2-98FB-4A0B46A38C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7" y="1715677"/>
            <a:ext cx="6042581" cy="4958499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E226A97-6064-CAF4-E040-5EB4409F59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91" y="1800520"/>
            <a:ext cx="5703216" cy="487365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AC47EE-2ACB-1F16-45A8-8C81B68ACACC}"/>
              </a:ext>
            </a:extLst>
          </p:cNvPr>
          <p:cNvSpPr txBox="1"/>
          <p:nvPr/>
        </p:nvSpPr>
        <p:spPr>
          <a:xfrm>
            <a:off x="509047" y="1357460"/>
            <a:ext cx="539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loans were taken for Education purpose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0AA1FB-191F-D15C-1C0F-2F8C00559743}"/>
              </a:ext>
            </a:extLst>
          </p:cNvPr>
          <p:cNvSpPr txBox="1"/>
          <p:nvPr/>
        </p:nvSpPr>
        <p:spPr>
          <a:xfrm>
            <a:off x="5882326" y="1367790"/>
            <a:ext cx="604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Loans were taken by rented home applicants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82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E0DC3E-CFEF-863D-5F3A-0266AB5DE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6755" y="666843"/>
            <a:ext cx="10069616" cy="5762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 Issued more number of A grade loans in all categories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26EA947-7132-68A0-EFC1-7DA1C788C1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35" y="1423447"/>
            <a:ext cx="5825765" cy="5203595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2B12B1D-CB23-15C8-FC45-812DFF19CF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1423447"/>
            <a:ext cx="5429838" cy="5203595"/>
          </a:xfrm>
        </p:spPr>
      </p:pic>
    </p:spTree>
    <p:extLst>
      <p:ext uri="{BB962C8B-B14F-4D97-AF65-F5344CB8AC3E}">
        <p14:creationId xmlns:p14="http://schemas.microsoft.com/office/powerpoint/2010/main" val="137551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EFA5F-61A4-43DB-4FC6-171387809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0767" y="804149"/>
            <a:ext cx="3992732" cy="576262"/>
          </a:xfrm>
        </p:spPr>
        <p:txBody>
          <a:bodyPr/>
          <a:lstStyle/>
          <a:p>
            <a:r>
              <a:rPr lang="en-US" dirty="0"/>
              <a:t>Loan grade vs </a:t>
            </a:r>
            <a:r>
              <a:rPr lang="en-US" dirty="0" err="1"/>
              <a:t>Tem</a:t>
            </a:r>
            <a:r>
              <a:rPr lang="en-US" dirty="0"/>
              <a:t> Years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4CBFA7B-C77A-68E2-B68E-692E223DC0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74" y="1517716"/>
            <a:ext cx="5938504" cy="512818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B3015-E595-74A6-C01E-A8436EA0B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6977" y="804149"/>
            <a:ext cx="3999001" cy="576262"/>
          </a:xfrm>
        </p:spPr>
        <p:txBody>
          <a:bodyPr/>
          <a:lstStyle/>
          <a:p>
            <a:r>
              <a:rPr lang="en-US" dirty="0"/>
              <a:t>Credit History Length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C64D8D-84E9-196E-632E-EE38A7A02F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77" y="1517715"/>
            <a:ext cx="5467929" cy="5128181"/>
          </a:xfrm>
        </p:spPr>
      </p:pic>
    </p:spTree>
    <p:extLst>
      <p:ext uri="{BB962C8B-B14F-4D97-AF65-F5344CB8AC3E}">
        <p14:creationId xmlns:p14="http://schemas.microsoft.com/office/powerpoint/2010/main" val="249495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BE62-6BEF-1CCB-53A8-FFBEF535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220" y="435753"/>
            <a:ext cx="8911687" cy="683286"/>
          </a:xfrm>
        </p:spPr>
        <p:txBody>
          <a:bodyPr/>
          <a:lstStyle/>
          <a:p>
            <a:r>
              <a:rPr lang="en-US" dirty="0"/>
              <a:t>DATA PREPARATION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198422-F00B-5D58-B2A7-5B633BA6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92" y="1187778"/>
            <a:ext cx="7880808" cy="527901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Dropped the unnecessary columns like Index ,Customer ID, Customer Age.</a:t>
            </a:r>
          </a:p>
          <a:p>
            <a:pPr algn="just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Splitting:</a:t>
            </a:r>
          </a:p>
          <a:p>
            <a:pPr lvl="1" algn="just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Data: 80%</a:t>
            </a:r>
          </a:p>
          <a:p>
            <a:pPr lvl="1" algn="just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Data: 10%</a:t>
            </a:r>
          </a:p>
          <a:p>
            <a:pPr lvl="1" algn="just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Data: 10%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there is an imbalance in the target variable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used SMOTE to balance them to train the data to get more accuracy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I did the Standard Scalar to transform the data for better training.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46B147-A6AF-A081-E9BB-1B61ECE2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236" y="3947651"/>
            <a:ext cx="2537680" cy="17225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902A9A-8773-C725-16D2-A30471352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952" y="4005693"/>
            <a:ext cx="2758679" cy="160648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259CD56-4C10-1D03-3E65-AC9D304D2919}"/>
              </a:ext>
            </a:extLst>
          </p:cNvPr>
          <p:cNvSpPr/>
          <p:nvPr/>
        </p:nvSpPr>
        <p:spPr>
          <a:xfrm>
            <a:off x="4922678" y="4629826"/>
            <a:ext cx="763512" cy="1791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065B55-A436-E0C4-65E5-360FD4107E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631" y="1385740"/>
            <a:ext cx="3250312" cy="48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993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486</TotalTime>
  <Words>754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Century Gothic</vt:lpstr>
      <vt:lpstr>Times New Roman</vt:lpstr>
      <vt:lpstr>Wingdings 3</vt:lpstr>
      <vt:lpstr>Wisp</vt:lpstr>
      <vt:lpstr>LOAN DEFAULT PREDICTION  Using ML Algorithms</vt:lpstr>
      <vt:lpstr>INTRODUCTION</vt:lpstr>
      <vt:lpstr> DATASET</vt:lpstr>
      <vt:lpstr>DATA PREPROCESSING</vt:lpstr>
      <vt:lpstr>PowerPoint Presentation</vt:lpstr>
      <vt:lpstr>EXPLORATORY DATA ANALYSIS</vt:lpstr>
      <vt:lpstr>PowerPoint Presentation</vt:lpstr>
      <vt:lpstr>PowerPoint Presentation</vt:lpstr>
      <vt:lpstr>DATA PREPARATION</vt:lpstr>
      <vt:lpstr>MODEL EVALUATING</vt:lpstr>
      <vt:lpstr>STREAMLIT WEB APP</vt:lpstr>
      <vt:lpstr>Future Use of Machine Learning in Loan Default Prediction</vt:lpstr>
      <vt:lpstr>CONCLUSION</vt:lpstr>
      <vt:lpstr>Lessons Learned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adithya reddy</dc:creator>
  <cp:lastModifiedBy>adithya reddy</cp:lastModifiedBy>
  <cp:revision>1</cp:revision>
  <dcterms:created xsi:type="dcterms:W3CDTF">2024-10-31T17:09:10Z</dcterms:created>
  <dcterms:modified xsi:type="dcterms:W3CDTF">2024-12-05T15:40:58Z</dcterms:modified>
</cp:coreProperties>
</file>