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65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01AED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rgbClr val="01AED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175956"/>
            <a:ext cx="6433820" cy="771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90000"/>
            <a:ext cx="8308340" cy="315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1" i="0">
                <a:solidFill>
                  <a:srgbClr val="01AED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288556500" TargetMode="External"/><Relationship Id="rId3" Type="http://schemas.openxmlformats.org/officeDocument/2006/relationships/hyperlink" Target="https://ieeexplore.ieee.org/author/37088685928" TargetMode="External"/><Relationship Id="rId7" Type="http://schemas.openxmlformats.org/officeDocument/2006/relationships/hyperlink" Target="https://ieeexplore.ieee.org/author/37089786130" TargetMode="External"/><Relationship Id="rId2" Type="http://schemas.openxmlformats.org/officeDocument/2006/relationships/hyperlink" Target="https://ieeexplore.ieee.org/author/3708868827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9732635" TargetMode="External"/><Relationship Id="rId5" Type="http://schemas.openxmlformats.org/officeDocument/2006/relationships/hyperlink" Target="https://ieeexplore.ieee.org/author/37089426420" TargetMode="External"/><Relationship Id="rId4" Type="http://schemas.openxmlformats.org/officeDocument/2006/relationships/hyperlink" Target="https://ieeexplore.ieee.org/author/37089425328" TargetMode="External"/><Relationship Id="rId9" Type="http://schemas.openxmlformats.org/officeDocument/2006/relationships/hyperlink" Target="https://ieeexplore.ieee.org/author/3708680693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9897342" TargetMode="External"/><Relationship Id="rId3" Type="http://schemas.openxmlformats.org/officeDocument/2006/relationships/hyperlink" Target="https://ieeexplore.ieee.org/author/37089268364" TargetMode="External"/><Relationship Id="rId7" Type="http://schemas.openxmlformats.org/officeDocument/2006/relationships/hyperlink" Target="https://ieeexplore.ieee.org/author/37089897879" TargetMode="External"/><Relationship Id="rId2" Type="http://schemas.openxmlformats.org/officeDocument/2006/relationships/hyperlink" Target="https://ieeexplore.ieee.org/author/3708893853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author/37089898014" TargetMode="External"/><Relationship Id="rId5" Type="http://schemas.openxmlformats.org/officeDocument/2006/relationships/hyperlink" Target="https://ieeexplore.ieee.org/author/37061589100" TargetMode="External"/><Relationship Id="rId10" Type="http://schemas.openxmlformats.org/officeDocument/2006/relationships/hyperlink" Target="https://ieeexplore.ieee.org/author/37394260500" TargetMode="External"/><Relationship Id="rId4" Type="http://schemas.openxmlformats.org/officeDocument/2006/relationships/hyperlink" Target="https://ieeexplore.ieee.org/author/37088937153" TargetMode="External"/><Relationship Id="rId9" Type="http://schemas.openxmlformats.org/officeDocument/2006/relationships/hyperlink" Target="https://ieeexplore.ieee.org/author/3708989870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286250" cy="5143500"/>
          </a:xfrm>
          <a:custGeom>
            <a:avLst/>
            <a:gdLst/>
            <a:ahLst/>
            <a:cxnLst/>
            <a:rect l="l" t="t" r="r" b="b"/>
            <a:pathLst>
              <a:path w="4286250" h="5143500">
                <a:moveTo>
                  <a:pt x="0" y="5143499"/>
                </a:moveTo>
                <a:lnTo>
                  <a:pt x="4286249" y="5143499"/>
                </a:lnTo>
                <a:lnTo>
                  <a:pt x="4286249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11674" y="0"/>
            <a:ext cx="932815" cy="5143500"/>
          </a:xfrm>
          <a:custGeom>
            <a:avLst/>
            <a:gdLst/>
            <a:ahLst/>
            <a:cxnLst/>
            <a:rect l="l" t="t" r="r" b="b"/>
            <a:pathLst>
              <a:path w="932815" h="5143500">
                <a:moveTo>
                  <a:pt x="0" y="5143499"/>
                </a:moveTo>
                <a:lnTo>
                  <a:pt x="932324" y="5143499"/>
                </a:lnTo>
                <a:lnTo>
                  <a:pt x="932324" y="0"/>
                </a:lnTo>
                <a:lnTo>
                  <a:pt x="0" y="0"/>
                </a:lnTo>
                <a:lnTo>
                  <a:pt x="0" y="5143499"/>
                </a:lnTo>
                <a:close/>
              </a:path>
            </a:pathLst>
          </a:custGeom>
          <a:solidFill>
            <a:srgbClr val="F7E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86250" y="3550649"/>
            <a:ext cx="72390" cy="1593215"/>
          </a:xfrm>
          <a:custGeom>
            <a:avLst/>
            <a:gdLst/>
            <a:ahLst/>
            <a:cxnLst/>
            <a:rect l="l" t="t" r="r" b="b"/>
            <a:pathLst>
              <a:path w="72389" h="1593214">
                <a:moveTo>
                  <a:pt x="0" y="1592849"/>
                </a:moveTo>
                <a:lnTo>
                  <a:pt x="72299" y="1592849"/>
                </a:lnTo>
                <a:lnTo>
                  <a:pt x="72299" y="0"/>
                </a:lnTo>
                <a:lnTo>
                  <a:pt x="0" y="0"/>
                </a:lnTo>
                <a:lnTo>
                  <a:pt x="0" y="1592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86250" y="0"/>
            <a:ext cx="72390" cy="1403985"/>
          </a:xfrm>
          <a:custGeom>
            <a:avLst/>
            <a:gdLst/>
            <a:ahLst/>
            <a:cxnLst/>
            <a:rect l="l" t="t" r="r" b="b"/>
            <a:pathLst>
              <a:path w="72389" h="1403985">
                <a:moveTo>
                  <a:pt x="0" y="1403849"/>
                </a:moveTo>
                <a:lnTo>
                  <a:pt x="72299" y="1403849"/>
                </a:lnTo>
                <a:lnTo>
                  <a:pt x="72299" y="0"/>
                </a:lnTo>
                <a:lnTo>
                  <a:pt x="0" y="0"/>
                </a:lnTo>
                <a:lnTo>
                  <a:pt x="0" y="1403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58475" y="3550649"/>
            <a:ext cx="3853815" cy="1593215"/>
          </a:xfrm>
          <a:custGeom>
            <a:avLst/>
            <a:gdLst/>
            <a:ahLst/>
            <a:cxnLst/>
            <a:rect l="l" t="t" r="r" b="b"/>
            <a:pathLst>
              <a:path w="3853815" h="1593214">
                <a:moveTo>
                  <a:pt x="0" y="1592849"/>
                </a:moveTo>
                <a:lnTo>
                  <a:pt x="3853199" y="1592849"/>
                </a:lnTo>
                <a:lnTo>
                  <a:pt x="3853199" y="0"/>
                </a:lnTo>
                <a:lnTo>
                  <a:pt x="0" y="0"/>
                </a:lnTo>
                <a:lnTo>
                  <a:pt x="0" y="1592849"/>
                </a:lnTo>
                <a:close/>
              </a:path>
            </a:pathLst>
          </a:custGeom>
          <a:solidFill>
            <a:srgbClr val="01AED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44249" y="0"/>
            <a:ext cx="8455660" cy="3550920"/>
            <a:chOff x="344249" y="0"/>
            <a:chExt cx="8455660" cy="3550920"/>
          </a:xfrm>
        </p:grpSpPr>
        <p:sp>
          <p:nvSpPr>
            <p:cNvPr id="8" name="object 8"/>
            <p:cNvSpPr/>
            <p:nvPr/>
          </p:nvSpPr>
          <p:spPr>
            <a:xfrm>
              <a:off x="4358475" y="0"/>
              <a:ext cx="3853815" cy="1403985"/>
            </a:xfrm>
            <a:custGeom>
              <a:avLst/>
              <a:gdLst/>
              <a:ahLst/>
              <a:cxnLst/>
              <a:rect l="l" t="t" r="r" b="b"/>
              <a:pathLst>
                <a:path w="3853815" h="1403985">
                  <a:moveTo>
                    <a:pt x="0" y="1403849"/>
                  </a:moveTo>
                  <a:lnTo>
                    <a:pt x="3853199" y="1403849"/>
                  </a:lnTo>
                  <a:lnTo>
                    <a:pt x="3853199" y="0"/>
                  </a:lnTo>
                  <a:lnTo>
                    <a:pt x="0" y="0"/>
                  </a:lnTo>
                  <a:lnTo>
                    <a:pt x="0" y="1403849"/>
                  </a:lnTo>
                  <a:close/>
                </a:path>
              </a:pathLst>
            </a:custGeom>
            <a:solidFill>
              <a:srgbClr val="01AE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249" y="1403849"/>
              <a:ext cx="8455660" cy="2146935"/>
            </a:xfrm>
            <a:custGeom>
              <a:avLst/>
              <a:gdLst/>
              <a:ahLst/>
              <a:cxnLst/>
              <a:rect l="l" t="t" r="r" b="b"/>
              <a:pathLst>
                <a:path w="8455660" h="2146935">
                  <a:moveTo>
                    <a:pt x="8455499" y="2146799"/>
                  </a:moveTo>
                  <a:lnTo>
                    <a:pt x="0" y="2146799"/>
                  </a:lnTo>
                  <a:lnTo>
                    <a:pt x="0" y="0"/>
                  </a:lnTo>
                  <a:lnTo>
                    <a:pt x="8455499" y="0"/>
                  </a:lnTo>
                  <a:lnTo>
                    <a:pt x="8455499" y="214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6732" y="1296359"/>
            <a:ext cx="6847840" cy="2123440"/>
          </a:xfrm>
          <a:prstGeom prst="rect">
            <a:avLst/>
          </a:prstGeom>
        </p:spPr>
        <p:txBody>
          <a:bodyPr vert="horz" wrap="square" lIns="0" tIns="21462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89"/>
              </a:spcBef>
            </a:pPr>
            <a:r>
              <a:rPr sz="5550" spc="240" dirty="0">
                <a:latin typeface="Times New Roman"/>
                <a:cs typeface="Times New Roman"/>
              </a:rPr>
              <a:t>Decentralized</a:t>
            </a:r>
            <a:r>
              <a:rPr sz="5550" spc="-285" dirty="0">
                <a:latin typeface="Times New Roman"/>
                <a:cs typeface="Times New Roman"/>
              </a:rPr>
              <a:t> </a:t>
            </a:r>
            <a:r>
              <a:rPr sz="5550" spc="85" dirty="0">
                <a:latin typeface="Times New Roman"/>
                <a:cs typeface="Times New Roman"/>
              </a:rPr>
              <a:t>Voting</a:t>
            </a:r>
            <a:endParaRPr sz="5550">
              <a:latin typeface="Times New Roman"/>
              <a:cs typeface="Times New Roman"/>
            </a:endParaRPr>
          </a:p>
          <a:p>
            <a:pPr marR="345440" algn="ctr">
              <a:lnSpc>
                <a:spcPct val="100000"/>
              </a:lnSpc>
              <a:spcBef>
                <a:spcPts val="1600"/>
              </a:spcBef>
            </a:pPr>
            <a:r>
              <a:rPr sz="5550" spc="220" dirty="0">
                <a:latin typeface="Times New Roman"/>
                <a:cs typeface="Times New Roman"/>
              </a:rPr>
              <a:t>System</a:t>
            </a:r>
            <a:endParaRPr sz="5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FDC34-2422-3F61-914C-0ACCE7112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895350"/>
            <a:ext cx="4271102" cy="4112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AB546-6B95-C2AD-9481-12DC932366D8}"/>
              </a:ext>
            </a:extLst>
          </p:cNvPr>
          <p:cNvSpPr txBox="1"/>
          <p:nvPr/>
        </p:nvSpPr>
        <p:spPr>
          <a:xfrm>
            <a:off x="990600" y="2857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115644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103CC-48B9-9907-39A6-D45B857E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047750"/>
            <a:ext cx="3612146" cy="40097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95F52-2773-ADEF-DB30-E325C8B981ED}"/>
              </a:ext>
            </a:extLst>
          </p:cNvPr>
          <p:cNvSpPr txBox="1"/>
          <p:nvPr/>
        </p:nvSpPr>
        <p:spPr>
          <a:xfrm>
            <a:off x="1219200" y="36195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244589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FFF44-C742-F32B-781E-A21F412C1E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5373" b="5373"/>
          <a:stretch/>
        </p:blipFill>
        <p:spPr>
          <a:xfrm>
            <a:off x="685800" y="209550"/>
            <a:ext cx="7587605" cy="42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7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006CF2-4B8C-F16D-7438-D9C594B7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87"/>
          <a:stretch/>
        </p:blipFill>
        <p:spPr>
          <a:xfrm>
            <a:off x="990600" y="558195"/>
            <a:ext cx="7162800" cy="3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A8414E-C0E3-8EFA-7952-E75443F0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18" b="4531"/>
          <a:stretch/>
        </p:blipFill>
        <p:spPr>
          <a:xfrm>
            <a:off x="846039" y="476919"/>
            <a:ext cx="7383562" cy="39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5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65" dirty="0"/>
              <a:t>W</a:t>
            </a:r>
            <a:r>
              <a:rPr cap="small" spc="-865" dirty="0"/>
              <a:t>ork</a:t>
            </a:r>
            <a:r>
              <a:rPr spc="-425" dirty="0"/>
              <a:t> </a:t>
            </a:r>
            <a:r>
              <a:rPr spc="-380" dirty="0"/>
              <a:t>I</a:t>
            </a:r>
            <a:r>
              <a:rPr cap="small" spc="-380" dirty="0"/>
              <a:t>nitiation</a:t>
            </a:r>
            <a:r>
              <a:rPr spc="-420" dirty="0"/>
              <a:t> </a:t>
            </a:r>
            <a:r>
              <a:rPr cap="small" spc="-545" dirty="0"/>
              <a:t>and</a:t>
            </a:r>
            <a:r>
              <a:rPr spc="-420" dirty="0"/>
              <a:t> </a:t>
            </a:r>
            <a:r>
              <a:rPr spc="-575" dirty="0"/>
              <a:t>A</a:t>
            </a:r>
            <a:r>
              <a:rPr cap="small" spc="-575" dirty="0"/>
              <a:t>bility</a:t>
            </a:r>
            <a:r>
              <a:rPr spc="-420" dirty="0"/>
              <a:t> </a:t>
            </a:r>
            <a:r>
              <a:rPr cap="small" spc="-805" dirty="0"/>
              <a:t>to</a:t>
            </a:r>
            <a:r>
              <a:rPr spc="-420" dirty="0"/>
              <a:t> </a:t>
            </a:r>
            <a:r>
              <a:rPr spc="-865" dirty="0"/>
              <a:t>W</a:t>
            </a:r>
            <a:r>
              <a:rPr cap="small" spc="-865" dirty="0"/>
              <a:t>ork</a:t>
            </a:r>
            <a:r>
              <a:rPr spc="-420" dirty="0"/>
              <a:t> </a:t>
            </a:r>
            <a:r>
              <a:rPr cap="small" spc="-685" dirty="0"/>
              <a:t>as</a:t>
            </a:r>
            <a:r>
              <a:rPr spc="-420" dirty="0"/>
              <a:t> </a:t>
            </a:r>
            <a:r>
              <a:rPr cap="small" spc="-775" dirty="0"/>
              <a:t>a</a:t>
            </a:r>
            <a:r>
              <a:rPr spc="-420" dirty="0"/>
              <a:t> </a:t>
            </a:r>
            <a:r>
              <a:rPr spc="-740" dirty="0"/>
              <a:t>T</a:t>
            </a:r>
            <a:r>
              <a:rPr cap="small" spc="-740" dirty="0"/>
              <a:t>eam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8262" y="1290335"/>
            <a:ext cx="7651115" cy="286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ts val="1755"/>
              </a:lnSpc>
              <a:spcBef>
                <a:spcPts val="100"/>
              </a:spcBef>
              <a:buFont typeface="Tahoma"/>
              <a:buChar char="●"/>
              <a:tabLst>
                <a:tab pos="356235" algn="l"/>
              </a:tabLst>
            </a:pPr>
            <a:r>
              <a:rPr sz="1500" b="1" spc="-25" dirty="0">
                <a:latin typeface="Times New Roman"/>
                <a:cs typeface="Times New Roman"/>
              </a:rPr>
              <a:t>Team</a:t>
            </a:r>
            <a:r>
              <a:rPr sz="1500" b="1" spc="-6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Formation</a:t>
            </a:r>
            <a:endParaRPr sz="1500">
              <a:latin typeface="Times New Roman"/>
              <a:cs typeface="Times New Roman"/>
            </a:endParaRPr>
          </a:p>
          <a:p>
            <a:pPr marL="813435" marR="5080" lvl="1" indent="-344170">
              <a:lnSpc>
                <a:spcPts val="1710"/>
              </a:lnSpc>
              <a:spcBef>
                <a:spcPts val="85"/>
              </a:spcBef>
              <a:buFont typeface="Tahoma"/>
              <a:buChar char="○"/>
              <a:tabLst>
                <a:tab pos="813435" algn="l"/>
              </a:tabLst>
            </a:pPr>
            <a:r>
              <a:rPr sz="1500" dirty="0">
                <a:latin typeface="Georgia"/>
                <a:cs typeface="Georgia"/>
              </a:rPr>
              <a:t>Composed</a:t>
            </a:r>
            <a:r>
              <a:rPr sz="1500" spc="6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of</a:t>
            </a:r>
            <a:r>
              <a:rPr sz="1500" spc="6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individuals</a:t>
            </a:r>
            <a:r>
              <a:rPr sz="1500" spc="2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with</a:t>
            </a:r>
            <a:r>
              <a:rPr sz="1500" spc="6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expertise</a:t>
            </a:r>
            <a:r>
              <a:rPr sz="1500" spc="6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in</a:t>
            </a:r>
            <a:r>
              <a:rPr sz="1500" spc="7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blockchain,</a:t>
            </a:r>
            <a:r>
              <a:rPr sz="1500" spc="6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programming,</a:t>
            </a:r>
            <a:r>
              <a:rPr sz="1500" spc="7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and</a:t>
            </a:r>
            <a:r>
              <a:rPr sz="1500" spc="65" dirty="0">
                <a:latin typeface="Georgia"/>
                <a:cs typeface="Georgia"/>
              </a:rPr>
              <a:t> </a:t>
            </a:r>
            <a:r>
              <a:rPr sz="1500" spc="-70" dirty="0">
                <a:latin typeface="Georgia"/>
                <a:cs typeface="Georgia"/>
              </a:rPr>
              <a:t>UI/UX </a:t>
            </a:r>
            <a:r>
              <a:rPr sz="1500" spc="-10" dirty="0">
                <a:latin typeface="Georgia"/>
                <a:cs typeface="Georgia"/>
              </a:rPr>
              <a:t>design</a:t>
            </a:r>
            <a:r>
              <a:rPr sz="1500" spc="-10" dirty="0">
                <a:latin typeface="Tahoma"/>
                <a:cs typeface="Tahoma"/>
              </a:rPr>
              <a:t>.</a:t>
            </a:r>
            <a:endParaRPr sz="1500">
              <a:latin typeface="Tahoma"/>
              <a:cs typeface="Tahoma"/>
            </a:endParaRPr>
          </a:p>
          <a:p>
            <a:pPr marL="356235" indent="-343535">
              <a:lnSpc>
                <a:spcPts val="1625"/>
              </a:lnSpc>
              <a:buFont typeface="Tahoma"/>
              <a:buChar char="●"/>
              <a:tabLst>
                <a:tab pos="356235" algn="l"/>
              </a:tabLst>
            </a:pPr>
            <a:r>
              <a:rPr sz="1500" b="1" dirty="0">
                <a:latin typeface="Times New Roman"/>
                <a:cs typeface="Times New Roman"/>
              </a:rPr>
              <a:t>Initial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Steps</a:t>
            </a:r>
            <a:r>
              <a:rPr sz="1500" b="1" spc="-70" dirty="0">
                <a:latin typeface="Times New Roman"/>
                <a:cs typeface="Times New Roman"/>
              </a:rPr>
              <a:t> </a:t>
            </a:r>
            <a:r>
              <a:rPr sz="1500" b="1" spc="-20" dirty="0">
                <a:latin typeface="Times New Roman"/>
                <a:cs typeface="Times New Roman"/>
              </a:rPr>
              <a:t>Taken</a:t>
            </a:r>
            <a:endParaRPr sz="1500">
              <a:latin typeface="Times New Roman"/>
              <a:cs typeface="Times New Roman"/>
            </a:endParaRPr>
          </a:p>
          <a:p>
            <a:pPr marL="813435" lvl="1" indent="-344170">
              <a:lnSpc>
                <a:spcPts val="1710"/>
              </a:lnSpc>
              <a:buFont typeface="Tahoma"/>
              <a:buChar char="○"/>
              <a:tabLst>
                <a:tab pos="813435" algn="l"/>
              </a:tabLst>
            </a:pPr>
            <a:r>
              <a:rPr sz="1500" dirty="0">
                <a:latin typeface="Georgia"/>
                <a:cs typeface="Georgia"/>
              </a:rPr>
              <a:t>Requirement</a:t>
            </a:r>
            <a:r>
              <a:rPr sz="1500" spc="1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analysis</a:t>
            </a:r>
            <a:r>
              <a:rPr sz="1500" spc="4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and</a:t>
            </a:r>
            <a:r>
              <a:rPr sz="1500" spc="4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feasibility </a:t>
            </a:r>
            <a:r>
              <a:rPr sz="1500" spc="-10" dirty="0">
                <a:latin typeface="Georgia"/>
                <a:cs typeface="Georgia"/>
              </a:rPr>
              <a:t>study.</a:t>
            </a:r>
            <a:endParaRPr sz="1500">
              <a:latin typeface="Georgia"/>
              <a:cs typeface="Georgia"/>
            </a:endParaRPr>
          </a:p>
          <a:p>
            <a:pPr marL="813435" lvl="1" indent="-344170">
              <a:lnSpc>
                <a:spcPts val="1710"/>
              </a:lnSpc>
              <a:buFont typeface="Tahoma"/>
              <a:buChar char="○"/>
              <a:tabLst>
                <a:tab pos="813435" algn="l"/>
              </a:tabLst>
            </a:pPr>
            <a:r>
              <a:rPr sz="1500" dirty="0">
                <a:latin typeface="Georgia"/>
                <a:cs typeface="Georgia"/>
              </a:rPr>
              <a:t>Selection</a:t>
            </a:r>
            <a:r>
              <a:rPr sz="1500" spc="4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of</a:t>
            </a:r>
            <a:r>
              <a:rPr sz="1500" spc="4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blockchain</a:t>
            </a:r>
            <a:r>
              <a:rPr sz="1500" spc="4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platform</a:t>
            </a:r>
            <a:r>
              <a:rPr sz="1500" spc="40" dirty="0">
                <a:latin typeface="Georgia"/>
                <a:cs typeface="Georgia"/>
              </a:rPr>
              <a:t> </a:t>
            </a:r>
            <a:r>
              <a:rPr sz="1500" spc="-20" dirty="0">
                <a:latin typeface="Georgia"/>
                <a:cs typeface="Georgia"/>
              </a:rPr>
              <a:t>(e.g.,</a:t>
            </a:r>
            <a:r>
              <a:rPr sz="1500" spc="4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Ethereum,</a:t>
            </a:r>
            <a:r>
              <a:rPr sz="1500" spc="4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Hyperledger).</a:t>
            </a:r>
            <a:endParaRPr sz="1500">
              <a:latin typeface="Georgia"/>
              <a:cs typeface="Georgia"/>
            </a:endParaRPr>
          </a:p>
          <a:p>
            <a:pPr marL="813435" lvl="1" indent="-344170">
              <a:lnSpc>
                <a:spcPts val="1710"/>
              </a:lnSpc>
              <a:buFont typeface="Tahoma"/>
              <a:buChar char="○"/>
              <a:tabLst>
                <a:tab pos="813435" algn="l"/>
              </a:tabLst>
            </a:pPr>
            <a:r>
              <a:rPr sz="1500" dirty="0">
                <a:latin typeface="Georgia"/>
                <a:cs typeface="Georgia"/>
              </a:rPr>
              <a:t>Basic</a:t>
            </a:r>
            <a:r>
              <a:rPr sz="1500" spc="8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architecture</a:t>
            </a:r>
            <a:r>
              <a:rPr sz="1500" spc="9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design</a:t>
            </a:r>
            <a:r>
              <a:rPr sz="1500" spc="9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and</a:t>
            </a:r>
            <a:r>
              <a:rPr sz="1500" spc="6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task</a:t>
            </a:r>
            <a:r>
              <a:rPr sz="1500" spc="6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allocation.</a:t>
            </a:r>
            <a:endParaRPr sz="1500">
              <a:latin typeface="Georgia"/>
              <a:cs typeface="Georgia"/>
            </a:endParaRPr>
          </a:p>
          <a:p>
            <a:pPr marL="356235" indent="-343535">
              <a:lnSpc>
                <a:spcPts val="1710"/>
              </a:lnSpc>
              <a:buFont typeface="Tahoma"/>
              <a:buChar char="●"/>
              <a:tabLst>
                <a:tab pos="356235" algn="l"/>
              </a:tabLst>
            </a:pPr>
            <a:r>
              <a:rPr sz="1500" b="1" spc="-25" dirty="0">
                <a:latin typeface="Times New Roman"/>
                <a:cs typeface="Times New Roman"/>
              </a:rPr>
              <a:t>Team</a:t>
            </a:r>
            <a:r>
              <a:rPr sz="1500" b="1" spc="-6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Collaboration</a:t>
            </a:r>
            <a:endParaRPr sz="1500">
              <a:latin typeface="Times New Roman"/>
              <a:cs typeface="Times New Roman"/>
            </a:endParaRPr>
          </a:p>
          <a:p>
            <a:pPr marL="813435" lvl="1" indent="-344170">
              <a:lnSpc>
                <a:spcPts val="1710"/>
              </a:lnSpc>
              <a:buFont typeface="Tahoma"/>
              <a:buChar char="○"/>
              <a:tabLst>
                <a:tab pos="813435" algn="l"/>
              </a:tabLst>
            </a:pPr>
            <a:r>
              <a:rPr sz="1500" dirty="0">
                <a:latin typeface="Georgia"/>
                <a:cs typeface="Georgia"/>
              </a:rPr>
              <a:t>Regular</a:t>
            </a:r>
            <a:r>
              <a:rPr sz="1500" spc="6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brainstorming</a:t>
            </a:r>
            <a:r>
              <a:rPr sz="1500" spc="10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sessions</a:t>
            </a:r>
            <a:r>
              <a:rPr sz="1500" spc="10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and</a:t>
            </a:r>
            <a:r>
              <a:rPr sz="1500" spc="10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progress</a:t>
            </a:r>
            <a:r>
              <a:rPr sz="1500" spc="7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tracking.</a:t>
            </a:r>
            <a:endParaRPr sz="1500">
              <a:latin typeface="Georgia"/>
              <a:cs typeface="Georgia"/>
            </a:endParaRPr>
          </a:p>
          <a:p>
            <a:pPr marL="813435" lvl="1" indent="-344170">
              <a:lnSpc>
                <a:spcPts val="1710"/>
              </a:lnSpc>
              <a:buFont typeface="Tahoma"/>
              <a:buChar char="○"/>
              <a:tabLst>
                <a:tab pos="813435" algn="l"/>
              </a:tabLst>
            </a:pPr>
            <a:r>
              <a:rPr sz="1500" spc="-10" dirty="0">
                <a:latin typeface="Georgia"/>
                <a:cs typeface="Georgia"/>
              </a:rPr>
              <a:t>Use</a:t>
            </a:r>
            <a:r>
              <a:rPr sz="1500" spc="2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of</a:t>
            </a:r>
            <a:r>
              <a:rPr sz="1500" spc="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tools</a:t>
            </a:r>
            <a:r>
              <a:rPr sz="1500" spc="-2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like</a:t>
            </a:r>
            <a:r>
              <a:rPr sz="1500" spc="2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GitHub</a:t>
            </a:r>
            <a:r>
              <a:rPr sz="1500" spc="2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for</a:t>
            </a:r>
            <a:r>
              <a:rPr sz="1500" spc="-4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version</a:t>
            </a:r>
            <a:r>
              <a:rPr sz="1500" spc="2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control</a:t>
            </a:r>
            <a:r>
              <a:rPr sz="1500" spc="2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and</a:t>
            </a:r>
            <a:r>
              <a:rPr sz="1500" spc="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task</a:t>
            </a:r>
            <a:r>
              <a:rPr sz="1500" spc="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management.</a:t>
            </a:r>
            <a:endParaRPr sz="1500">
              <a:latin typeface="Georgia"/>
              <a:cs typeface="Georgia"/>
            </a:endParaRPr>
          </a:p>
          <a:p>
            <a:pPr marL="356235" indent="-343535">
              <a:lnSpc>
                <a:spcPts val="1710"/>
              </a:lnSpc>
              <a:buFont typeface="Tahoma"/>
              <a:buChar char="●"/>
              <a:tabLst>
                <a:tab pos="356235" algn="l"/>
              </a:tabLst>
            </a:pPr>
            <a:r>
              <a:rPr sz="1500" b="1" dirty="0">
                <a:latin typeface="Times New Roman"/>
                <a:cs typeface="Times New Roman"/>
              </a:rPr>
              <a:t>Key </a:t>
            </a:r>
            <a:r>
              <a:rPr sz="1500" b="1" spc="-10" dirty="0">
                <a:latin typeface="Times New Roman"/>
                <a:cs typeface="Times New Roman"/>
              </a:rPr>
              <a:t>Strengths</a:t>
            </a:r>
            <a:endParaRPr sz="1500">
              <a:latin typeface="Times New Roman"/>
              <a:cs typeface="Times New Roman"/>
            </a:endParaRPr>
          </a:p>
          <a:p>
            <a:pPr marL="813435" lvl="1" indent="-344170">
              <a:lnSpc>
                <a:spcPts val="1710"/>
              </a:lnSpc>
              <a:buFont typeface="Tahoma"/>
              <a:buChar char="○"/>
              <a:tabLst>
                <a:tab pos="813435" algn="l"/>
              </a:tabLst>
            </a:pPr>
            <a:r>
              <a:rPr sz="1500" dirty="0">
                <a:latin typeface="Georgia"/>
                <a:cs typeface="Georgia"/>
              </a:rPr>
              <a:t>Strong</a:t>
            </a:r>
            <a:r>
              <a:rPr sz="1500" spc="4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technical</a:t>
            </a:r>
            <a:r>
              <a:rPr sz="1500" spc="7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foundation</a:t>
            </a:r>
            <a:r>
              <a:rPr sz="1500" spc="7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and</a:t>
            </a:r>
            <a:r>
              <a:rPr sz="1500" spc="6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effective</a:t>
            </a:r>
            <a:r>
              <a:rPr sz="1500" spc="70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communication.</a:t>
            </a:r>
            <a:endParaRPr sz="1500">
              <a:latin typeface="Georgia"/>
              <a:cs typeface="Georgia"/>
            </a:endParaRPr>
          </a:p>
          <a:p>
            <a:pPr marL="813435" lvl="1" indent="-344170">
              <a:lnSpc>
                <a:spcPts val="1755"/>
              </a:lnSpc>
              <a:buFont typeface="Tahoma"/>
              <a:buChar char="○"/>
              <a:tabLst>
                <a:tab pos="813435" algn="l"/>
              </a:tabLst>
            </a:pPr>
            <a:r>
              <a:rPr sz="1500" dirty="0">
                <a:latin typeface="Georgia"/>
                <a:cs typeface="Georgia"/>
              </a:rPr>
              <a:t>Commitment</a:t>
            </a:r>
            <a:r>
              <a:rPr sz="1500" spc="2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to</a:t>
            </a:r>
            <a:r>
              <a:rPr sz="1500" spc="7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delivering</a:t>
            </a:r>
            <a:r>
              <a:rPr sz="1500" spc="8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</a:t>
            </a:r>
            <a:r>
              <a:rPr sz="1500" spc="5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scalable</a:t>
            </a:r>
            <a:r>
              <a:rPr sz="1500" spc="75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and</a:t>
            </a:r>
            <a:r>
              <a:rPr sz="1500" spc="80" dirty="0">
                <a:latin typeface="Georgia"/>
                <a:cs typeface="Georgia"/>
              </a:rPr>
              <a:t> </a:t>
            </a:r>
            <a:r>
              <a:rPr sz="1500" dirty="0">
                <a:latin typeface="Georgia"/>
                <a:cs typeface="Georgia"/>
              </a:rPr>
              <a:t>efficient</a:t>
            </a:r>
            <a:r>
              <a:rPr sz="1500" spc="45" dirty="0">
                <a:latin typeface="Georgia"/>
                <a:cs typeface="Georgia"/>
              </a:rPr>
              <a:t> </a:t>
            </a:r>
            <a:r>
              <a:rPr sz="1500" spc="-10" dirty="0">
                <a:latin typeface="Georgia"/>
                <a:cs typeface="Georgia"/>
              </a:rPr>
              <a:t>solution.</a:t>
            </a:r>
            <a:endParaRPr sz="15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636332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4300" u="heavy" spc="-240" dirty="0">
                <a:solidFill>
                  <a:srgbClr val="351B75"/>
                </a:solidFill>
                <a:uFill>
                  <a:solidFill>
                    <a:srgbClr val="351B7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300" u="heavy" spc="-10" dirty="0">
                <a:solidFill>
                  <a:srgbClr val="351B75"/>
                </a:solidFill>
                <a:uFill>
                  <a:solidFill>
                    <a:srgbClr val="351B75"/>
                  </a:solidFill>
                </a:uFill>
                <a:latin typeface="Times New Roman"/>
                <a:cs typeface="Times New Roman"/>
              </a:rPr>
              <a:t>Abstract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80010">
              <a:lnSpc>
                <a:spcPts val="1739"/>
              </a:lnSpc>
              <a:spcBef>
                <a:spcPts val="235"/>
              </a:spcBef>
            </a:pPr>
            <a:r>
              <a:rPr dirty="0"/>
              <a:t>The</a:t>
            </a:r>
            <a:r>
              <a:rPr spc="45" dirty="0"/>
              <a:t> </a:t>
            </a:r>
            <a:r>
              <a:rPr dirty="0"/>
              <a:t>project</a:t>
            </a:r>
            <a:r>
              <a:rPr spc="45" dirty="0"/>
              <a:t> </a:t>
            </a:r>
            <a:r>
              <a:rPr dirty="0"/>
              <a:t>aims</a:t>
            </a:r>
            <a:r>
              <a:rPr spc="5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develop</a:t>
            </a:r>
            <a:r>
              <a:rPr spc="45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>
                <a:solidFill>
                  <a:srgbClr val="B4A7D6"/>
                </a:solidFill>
              </a:rPr>
              <a:t>decentralized</a:t>
            </a:r>
            <a:r>
              <a:rPr spc="50" dirty="0">
                <a:solidFill>
                  <a:srgbClr val="B4A7D6"/>
                </a:solidFill>
              </a:rPr>
              <a:t> </a:t>
            </a:r>
            <a:r>
              <a:rPr dirty="0">
                <a:solidFill>
                  <a:srgbClr val="B4A7D6"/>
                </a:solidFill>
              </a:rPr>
              <a:t>voting</a:t>
            </a:r>
            <a:r>
              <a:rPr spc="45" dirty="0">
                <a:solidFill>
                  <a:srgbClr val="B4A7D6"/>
                </a:solidFill>
              </a:rPr>
              <a:t> </a:t>
            </a:r>
            <a:r>
              <a:rPr dirty="0">
                <a:solidFill>
                  <a:srgbClr val="B4A7D6"/>
                </a:solidFill>
              </a:rPr>
              <a:t>system</a:t>
            </a:r>
            <a:r>
              <a:rPr spc="55" dirty="0">
                <a:solidFill>
                  <a:srgbClr val="B4A7D6"/>
                </a:solidFill>
              </a:rPr>
              <a:t> </a:t>
            </a:r>
            <a:r>
              <a:rPr dirty="0"/>
              <a:t>leveraging</a:t>
            </a:r>
            <a:r>
              <a:rPr spc="50" dirty="0"/>
              <a:t> </a:t>
            </a:r>
            <a:r>
              <a:rPr spc="-10" dirty="0">
                <a:solidFill>
                  <a:srgbClr val="9FC5E7"/>
                </a:solidFill>
              </a:rPr>
              <a:t>blockchain </a:t>
            </a:r>
            <a:r>
              <a:rPr dirty="0"/>
              <a:t>technology</a:t>
            </a:r>
            <a:r>
              <a:rPr spc="45" dirty="0"/>
              <a:t> </a:t>
            </a:r>
            <a:r>
              <a:rPr dirty="0"/>
              <a:t>and</a:t>
            </a:r>
            <a:r>
              <a:rPr spc="40" dirty="0"/>
              <a:t> </a:t>
            </a:r>
            <a:r>
              <a:rPr dirty="0">
                <a:solidFill>
                  <a:srgbClr val="D4A6BD"/>
                </a:solidFill>
              </a:rPr>
              <a:t>smart</a:t>
            </a:r>
            <a:r>
              <a:rPr spc="50" dirty="0">
                <a:solidFill>
                  <a:srgbClr val="D4A6BD"/>
                </a:solidFill>
              </a:rPr>
              <a:t> </a:t>
            </a:r>
            <a:r>
              <a:rPr dirty="0">
                <a:solidFill>
                  <a:srgbClr val="D4A6BD"/>
                </a:solidFill>
              </a:rPr>
              <a:t>contracts</a:t>
            </a:r>
            <a:r>
              <a:rPr spc="50" dirty="0">
                <a:solidFill>
                  <a:srgbClr val="D4A6BD"/>
                </a:solidFill>
              </a:rPr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ensure</a:t>
            </a:r>
            <a:r>
              <a:rPr spc="45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secure,</a:t>
            </a:r>
            <a:r>
              <a:rPr u="heavy" spc="45" dirty="0">
                <a:uFill>
                  <a:solidFill>
                    <a:srgbClr val="01AED1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transparent,</a:t>
            </a:r>
            <a:r>
              <a:rPr u="heavy" spc="50" dirty="0">
                <a:uFill>
                  <a:solidFill>
                    <a:srgbClr val="01AED1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and</a:t>
            </a:r>
            <a:r>
              <a:rPr u="heavy" spc="45" dirty="0">
                <a:uFill>
                  <a:solidFill>
                    <a:srgbClr val="01AED1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tamper-</a:t>
            </a:r>
            <a:r>
              <a:rPr u="heavy" spc="-10" dirty="0">
                <a:uFill>
                  <a:solidFill>
                    <a:srgbClr val="01AED1"/>
                  </a:solidFill>
                </a:uFill>
              </a:rPr>
              <a:t>proof</a:t>
            </a:r>
            <a:r>
              <a:rPr spc="-10" dirty="0"/>
              <a:t> </a:t>
            </a:r>
            <a:r>
              <a:rPr dirty="0"/>
              <a:t>electoral</a:t>
            </a:r>
            <a:r>
              <a:rPr spc="100" dirty="0"/>
              <a:t> </a:t>
            </a:r>
            <a:r>
              <a:rPr spc="-10" dirty="0"/>
              <a:t>process.</a:t>
            </a:r>
          </a:p>
          <a:p>
            <a:pPr marL="12700" marR="80010">
              <a:lnSpc>
                <a:spcPts val="1739"/>
              </a:lnSpc>
              <a:spcBef>
                <a:spcPts val="1215"/>
              </a:spcBef>
            </a:pPr>
            <a:r>
              <a:rPr dirty="0"/>
              <a:t>By</a:t>
            </a:r>
            <a:r>
              <a:rPr spc="75" dirty="0"/>
              <a:t> </a:t>
            </a:r>
            <a:r>
              <a:rPr dirty="0"/>
              <a:t>utilizing</a:t>
            </a:r>
            <a:r>
              <a:rPr spc="7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immutable</a:t>
            </a:r>
            <a:r>
              <a:rPr spc="75" dirty="0"/>
              <a:t> </a:t>
            </a:r>
            <a:r>
              <a:rPr dirty="0"/>
              <a:t>nature</a:t>
            </a:r>
            <a:r>
              <a:rPr spc="75" dirty="0"/>
              <a:t> </a:t>
            </a:r>
            <a:r>
              <a:rPr dirty="0"/>
              <a:t>of</a:t>
            </a:r>
            <a:r>
              <a:rPr spc="80" dirty="0"/>
              <a:t> </a:t>
            </a:r>
            <a:r>
              <a:rPr dirty="0"/>
              <a:t>blockchain</a:t>
            </a:r>
            <a:r>
              <a:rPr spc="70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automation</a:t>
            </a:r>
            <a:r>
              <a:rPr spc="70" dirty="0"/>
              <a:t> </a:t>
            </a:r>
            <a:r>
              <a:rPr dirty="0"/>
              <a:t>capabilities</a:t>
            </a:r>
            <a:r>
              <a:rPr spc="75" dirty="0"/>
              <a:t> </a:t>
            </a:r>
            <a:r>
              <a:rPr spc="-25" dirty="0"/>
              <a:t>of </a:t>
            </a:r>
            <a:r>
              <a:rPr dirty="0"/>
              <a:t>smart</a:t>
            </a:r>
            <a:r>
              <a:rPr spc="35" dirty="0"/>
              <a:t> </a:t>
            </a:r>
            <a:r>
              <a:rPr dirty="0"/>
              <a:t>contracts,</a:t>
            </a:r>
            <a:r>
              <a:rPr spc="40" dirty="0"/>
              <a:t> </a:t>
            </a:r>
            <a:r>
              <a:rPr dirty="0"/>
              <a:t>the</a:t>
            </a:r>
            <a:r>
              <a:rPr spc="35" dirty="0"/>
              <a:t> </a:t>
            </a:r>
            <a:r>
              <a:rPr dirty="0"/>
              <a:t>system</a:t>
            </a:r>
            <a:r>
              <a:rPr spc="40" dirty="0"/>
              <a:t> </a:t>
            </a:r>
            <a:r>
              <a:rPr dirty="0"/>
              <a:t>addresses</a:t>
            </a:r>
            <a:r>
              <a:rPr spc="35" dirty="0"/>
              <a:t> </a:t>
            </a:r>
            <a:r>
              <a:rPr dirty="0"/>
              <a:t>critical</a:t>
            </a:r>
            <a:r>
              <a:rPr spc="40" dirty="0"/>
              <a:t> </a:t>
            </a:r>
            <a:r>
              <a:rPr dirty="0"/>
              <a:t>issues</a:t>
            </a:r>
            <a:r>
              <a:rPr spc="40" dirty="0"/>
              <a:t> </a:t>
            </a:r>
            <a:r>
              <a:rPr dirty="0"/>
              <a:t>such</a:t>
            </a:r>
            <a:r>
              <a:rPr spc="35" dirty="0"/>
              <a:t> </a:t>
            </a:r>
            <a:r>
              <a:rPr dirty="0"/>
              <a:t>as</a:t>
            </a:r>
            <a:r>
              <a:rPr spc="70" dirty="0"/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voter</a:t>
            </a:r>
            <a:r>
              <a:rPr u="heavy" spc="40" dirty="0">
                <a:uFill>
                  <a:solidFill>
                    <a:srgbClr val="01AED1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1AED1"/>
                  </a:solidFill>
                </a:uFill>
              </a:rPr>
              <a:t>fraud,</a:t>
            </a:r>
            <a:r>
              <a:rPr spc="-10" dirty="0"/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tampering,</a:t>
            </a:r>
            <a:r>
              <a:rPr u="heavy" spc="85" dirty="0">
                <a:uFill>
                  <a:solidFill>
                    <a:srgbClr val="01AED1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and</a:t>
            </a:r>
            <a:r>
              <a:rPr u="heavy" spc="85" dirty="0">
                <a:uFill>
                  <a:solidFill>
                    <a:srgbClr val="01AED1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lack</a:t>
            </a:r>
            <a:r>
              <a:rPr u="heavy" spc="85" dirty="0">
                <a:uFill>
                  <a:solidFill>
                    <a:srgbClr val="01AED1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of</a:t>
            </a:r>
            <a:r>
              <a:rPr u="heavy" spc="85" dirty="0">
                <a:uFill>
                  <a:solidFill>
                    <a:srgbClr val="01AED1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01AED1"/>
                  </a:solidFill>
                </a:uFill>
              </a:rPr>
              <a:t>transparency</a:t>
            </a:r>
            <a:r>
              <a:rPr spc="90" dirty="0"/>
              <a:t> </a:t>
            </a:r>
            <a:r>
              <a:rPr dirty="0"/>
              <a:t>in</a:t>
            </a:r>
            <a:r>
              <a:rPr spc="80" dirty="0"/>
              <a:t> </a:t>
            </a:r>
            <a:r>
              <a:rPr dirty="0"/>
              <a:t>traditional</a:t>
            </a:r>
            <a:r>
              <a:rPr spc="85" dirty="0"/>
              <a:t> </a:t>
            </a:r>
            <a:r>
              <a:rPr dirty="0"/>
              <a:t>voting</a:t>
            </a:r>
            <a:r>
              <a:rPr spc="85" dirty="0"/>
              <a:t> </a:t>
            </a:r>
            <a:r>
              <a:rPr spc="-10" dirty="0"/>
              <a:t>systems.</a:t>
            </a:r>
          </a:p>
          <a:p>
            <a:pPr marL="12700" marR="18415">
              <a:lnSpc>
                <a:spcPts val="1739"/>
              </a:lnSpc>
              <a:spcBef>
                <a:spcPts val="1210"/>
              </a:spcBef>
            </a:pPr>
            <a:r>
              <a:rPr dirty="0"/>
              <a:t>The</a:t>
            </a:r>
            <a:r>
              <a:rPr spc="70" dirty="0"/>
              <a:t> </a:t>
            </a:r>
            <a:r>
              <a:rPr dirty="0"/>
              <a:t>proposed</a:t>
            </a:r>
            <a:r>
              <a:rPr spc="75" dirty="0"/>
              <a:t> </a:t>
            </a:r>
            <a:r>
              <a:rPr dirty="0"/>
              <a:t>solution</a:t>
            </a:r>
            <a:r>
              <a:rPr spc="70" dirty="0"/>
              <a:t> </a:t>
            </a:r>
            <a:r>
              <a:rPr dirty="0"/>
              <a:t>includes</a:t>
            </a:r>
            <a:r>
              <a:rPr spc="75" dirty="0"/>
              <a:t> </a:t>
            </a:r>
            <a:r>
              <a:rPr dirty="0"/>
              <a:t>secure</a:t>
            </a:r>
            <a:r>
              <a:rPr spc="75" dirty="0"/>
              <a:t> </a:t>
            </a:r>
            <a:r>
              <a:rPr dirty="0"/>
              <a:t>voter</a:t>
            </a:r>
            <a:r>
              <a:rPr spc="75" dirty="0"/>
              <a:t> </a:t>
            </a:r>
            <a:r>
              <a:rPr dirty="0"/>
              <a:t>authentication,</a:t>
            </a:r>
            <a:r>
              <a:rPr spc="75" dirty="0"/>
              <a:t> </a:t>
            </a:r>
            <a:r>
              <a:rPr dirty="0"/>
              <a:t>real-time</a:t>
            </a:r>
            <a:r>
              <a:rPr spc="75" dirty="0"/>
              <a:t> </a:t>
            </a:r>
            <a:r>
              <a:rPr spc="-20" dirty="0"/>
              <a:t>vote </a:t>
            </a:r>
            <a:r>
              <a:rPr dirty="0"/>
              <a:t>recording,</a:t>
            </a:r>
            <a:r>
              <a:rPr spc="90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dirty="0"/>
              <a:t>anonymity</a:t>
            </a:r>
            <a:r>
              <a:rPr spc="90" dirty="0"/>
              <a:t> </a:t>
            </a:r>
            <a:r>
              <a:rPr dirty="0"/>
              <a:t>preservation,</a:t>
            </a:r>
            <a:r>
              <a:rPr spc="90" dirty="0"/>
              <a:t> </a:t>
            </a:r>
            <a:r>
              <a:rPr dirty="0"/>
              <a:t>enabling</a:t>
            </a:r>
            <a:r>
              <a:rPr spc="90" dirty="0"/>
              <a:t> </a:t>
            </a:r>
            <a:r>
              <a:rPr dirty="0"/>
              <a:t>a</a:t>
            </a:r>
            <a:r>
              <a:rPr spc="90" dirty="0"/>
              <a:t> </a:t>
            </a:r>
            <a:r>
              <a:rPr dirty="0"/>
              <a:t>trustworthy</a:t>
            </a:r>
            <a:r>
              <a:rPr spc="90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dirty="0"/>
              <a:t>scalable</a:t>
            </a:r>
            <a:r>
              <a:rPr spc="90" dirty="0"/>
              <a:t> </a:t>
            </a:r>
            <a:r>
              <a:rPr spc="-10" dirty="0"/>
              <a:t>voting </a:t>
            </a:r>
            <a:r>
              <a:rPr dirty="0"/>
              <a:t>platform</a:t>
            </a:r>
            <a:r>
              <a:rPr spc="80" dirty="0"/>
              <a:t> </a:t>
            </a:r>
            <a:r>
              <a:rPr dirty="0"/>
              <a:t>for</a:t>
            </a:r>
            <a:r>
              <a:rPr spc="85" dirty="0"/>
              <a:t> </a:t>
            </a:r>
            <a:r>
              <a:rPr dirty="0"/>
              <a:t>both</a:t>
            </a:r>
            <a:r>
              <a:rPr spc="85" dirty="0"/>
              <a:t> </a:t>
            </a:r>
            <a:r>
              <a:rPr dirty="0"/>
              <a:t>organizational</a:t>
            </a:r>
            <a:r>
              <a:rPr spc="85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national</a:t>
            </a:r>
            <a:r>
              <a:rPr spc="85" dirty="0"/>
              <a:t> </a:t>
            </a:r>
            <a:r>
              <a:rPr spc="-10" dirty="0"/>
              <a:t>elections.</a:t>
            </a:r>
          </a:p>
          <a:p>
            <a:pPr marL="12700" marR="5080" indent="48895">
              <a:lnSpc>
                <a:spcPts val="1739"/>
              </a:lnSpc>
              <a:spcBef>
                <a:spcPts val="1215"/>
              </a:spcBef>
            </a:pPr>
            <a:r>
              <a:rPr dirty="0"/>
              <a:t>This</a:t>
            </a:r>
            <a:r>
              <a:rPr spc="60" dirty="0"/>
              <a:t> </a:t>
            </a:r>
            <a:r>
              <a:rPr dirty="0"/>
              <a:t>innovative</a:t>
            </a:r>
            <a:r>
              <a:rPr spc="65" dirty="0"/>
              <a:t> </a:t>
            </a:r>
            <a:r>
              <a:rPr dirty="0"/>
              <a:t>approach</a:t>
            </a:r>
            <a:r>
              <a:rPr spc="65" dirty="0"/>
              <a:t> </a:t>
            </a:r>
            <a:r>
              <a:rPr dirty="0"/>
              <a:t>has</a:t>
            </a:r>
            <a:r>
              <a:rPr spc="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potential</a:t>
            </a:r>
            <a:r>
              <a:rPr spc="60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dirty="0"/>
              <a:t>revolutionize</a:t>
            </a:r>
            <a:r>
              <a:rPr spc="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democratic</a:t>
            </a:r>
            <a:r>
              <a:rPr spc="65" dirty="0"/>
              <a:t> </a:t>
            </a:r>
            <a:r>
              <a:rPr spc="-10" dirty="0"/>
              <a:t>process </a:t>
            </a:r>
            <a:r>
              <a:rPr dirty="0"/>
              <a:t>by</a:t>
            </a:r>
            <a:r>
              <a:rPr spc="75" dirty="0"/>
              <a:t> </a:t>
            </a:r>
            <a:r>
              <a:rPr dirty="0"/>
              <a:t>enhancing</a:t>
            </a:r>
            <a:r>
              <a:rPr spc="80" dirty="0"/>
              <a:t> </a:t>
            </a:r>
            <a:r>
              <a:rPr dirty="0">
                <a:solidFill>
                  <a:srgbClr val="C17AA0"/>
                </a:solidFill>
              </a:rPr>
              <a:t>voter</a:t>
            </a:r>
            <a:r>
              <a:rPr spc="75" dirty="0">
                <a:solidFill>
                  <a:srgbClr val="C17AA0"/>
                </a:solidFill>
              </a:rPr>
              <a:t> </a:t>
            </a:r>
            <a:r>
              <a:rPr dirty="0">
                <a:solidFill>
                  <a:srgbClr val="C17AA0"/>
                </a:solidFill>
              </a:rPr>
              <a:t>trust</a:t>
            </a:r>
            <a:r>
              <a:rPr dirty="0"/>
              <a:t>,</a:t>
            </a:r>
            <a:r>
              <a:rPr spc="75" dirty="0"/>
              <a:t> </a:t>
            </a:r>
            <a:r>
              <a:rPr dirty="0">
                <a:solidFill>
                  <a:srgbClr val="674EA7"/>
                </a:solidFill>
              </a:rPr>
              <a:t>reducing</a:t>
            </a:r>
            <a:r>
              <a:rPr spc="80" dirty="0">
                <a:solidFill>
                  <a:srgbClr val="674EA7"/>
                </a:solidFill>
              </a:rPr>
              <a:t> </a:t>
            </a:r>
            <a:r>
              <a:rPr dirty="0">
                <a:solidFill>
                  <a:srgbClr val="674EA7"/>
                </a:solidFill>
              </a:rPr>
              <a:t>electoral</a:t>
            </a:r>
            <a:r>
              <a:rPr spc="75" dirty="0">
                <a:solidFill>
                  <a:srgbClr val="674EA7"/>
                </a:solidFill>
              </a:rPr>
              <a:t> </a:t>
            </a:r>
            <a:r>
              <a:rPr dirty="0">
                <a:solidFill>
                  <a:srgbClr val="674EA7"/>
                </a:solidFill>
              </a:rPr>
              <a:t>malpractices</a:t>
            </a:r>
            <a:r>
              <a:rPr dirty="0"/>
              <a:t>,</a:t>
            </a:r>
            <a:r>
              <a:rPr spc="7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dirty="0">
                <a:solidFill>
                  <a:srgbClr val="8E7BC3"/>
                </a:solidFill>
              </a:rPr>
              <a:t>encouraging</a:t>
            </a:r>
            <a:r>
              <a:rPr spc="75" dirty="0">
                <a:solidFill>
                  <a:srgbClr val="8E7BC3"/>
                </a:solidFill>
              </a:rPr>
              <a:t> </a:t>
            </a:r>
            <a:r>
              <a:rPr spc="-10" dirty="0">
                <a:solidFill>
                  <a:srgbClr val="8E7BC3"/>
                </a:solidFill>
              </a:rPr>
              <a:t>higher participation.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246777"/>
            <a:ext cx="7776424" cy="771912"/>
          </a:xfrm>
          <a:prstGeom prst="rect">
            <a:avLst/>
          </a:prstGeom>
        </p:spPr>
        <p:txBody>
          <a:bodyPr vert="horz" wrap="square" lIns="0" tIns="1191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790" dirty="0"/>
              <a:t>K</a:t>
            </a:r>
            <a:r>
              <a:rPr sz="4200" cap="small" spc="-790" dirty="0"/>
              <a:t>nowledge</a:t>
            </a:r>
            <a:r>
              <a:rPr sz="4200" spc="-490" dirty="0"/>
              <a:t> </a:t>
            </a:r>
            <a:r>
              <a:rPr sz="4200" cap="small" spc="-555" dirty="0"/>
              <a:t>on</a:t>
            </a:r>
            <a:r>
              <a:rPr sz="4200" spc="-490" dirty="0"/>
              <a:t> </a:t>
            </a:r>
            <a:r>
              <a:rPr sz="4200" cap="small" spc="-875" dirty="0"/>
              <a:t>the</a:t>
            </a:r>
            <a:r>
              <a:rPr sz="4200" spc="-484" dirty="0"/>
              <a:t> </a:t>
            </a:r>
            <a:r>
              <a:rPr sz="4200" spc="-690" dirty="0"/>
              <a:t>F</a:t>
            </a:r>
            <a:r>
              <a:rPr sz="4200" cap="small" spc="-690" dirty="0"/>
              <a:t>undamental</a:t>
            </a:r>
            <a:r>
              <a:rPr sz="4200" spc="-490" dirty="0"/>
              <a:t> </a:t>
            </a:r>
            <a:r>
              <a:rPr sz="4200" spc="-810" dirty="0"/>
              <a:t>C</a:t>
            </a:r>
            <a:r>
              <a:rPr sz="4200" cap="small" spc="-810" dirty="0"/>
              <a:t>oncepts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357481"/>
            <a:ext cx="6303645" cy="276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1AED1"/>
                </a:solidFill>
                <a:latin typeface="Times New Roman"/>
                <a:cs typeface="Times New Roman"/>
              </a:rPr>
              <a:t>Blockchain</a:t>
            </a:r>
            <a:r>
              <a:rPr sz="1800" b="1" spc="-8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AED1"/>
                </a:solidFill>
                <a:latin typeface="Times New Roman"/>
                <a:cs typeface="Times New Roman"/>
              </a:rPr>
              <a:t>Technology</a:t>
            </a:r>
            <a:endParaRPr sz="1800" dirty="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1330"/>
              </a:spcBef>
              <a:buFont typeface="Tahoma"/>
              <a:buChar char="●"/>
              <a:tabLst>
                <a:tab pos="469265" algn="l"/>
              </a:tabLst>
            </a:pPr>
            <a:r>
              <a:rPr sz="1200" b="1" spc="30" dirty="0">
                <a:solidFill>
                  <a:srgbClr val="A64D78"/>
                </a:solidFill>
                <a:latin typeface="Times New Roman"/>
                <a:cs typeface="Times New Roman"/>
              </a:rPr>
              <a:t>Distributed</a:t>
            </a:r>
            <a:r>
              <a:rPr sz="1200" b="1" spc="3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30" dirty="0">
                <a:solidFill>
                  <a:srgbClr val="A64D78"/>
                </a:solidFill>
                <a:latin typeface="Times New Roman"/>
                <a:cs typeface="Times New Roman"/>
              </a:rPr>
              <a:t>ledger </a:t>
            </a:r>
            <a:r>
              <a:rPr sz="12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system</a:t>
            </a:r>
            <a:r>
              <a:rPr sz="12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ensuring</a:t>
            </a:r>
            <a:r>
              <a:rPr sz="1200" b="1" spc="4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30" dirty="0">
                <a:solidFill>
                  <a:srgbClr val="A64D78"/>
                </a:solidFill>
                <a:latin typeface="Times New Roman"/>
                <a:cs typeface="Times New Roman"/>
              </a:rPr>
              <a:t>transparency</a:t>
            </a:r>
            <a:r>
              <a:rPr sz="1200" b="1" spc="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30" dirty="0">
                <a:solidFill>
                  <a:srgbClr val="A64D78"/>
                </a:solidFill>
                <a:latin typeface="Times New Roman"/>
                <a:cs typeface="Times New Roman"/>
              </a:rPr>
              <a:t>and</a:t>
            </a:r>
            <a:r>
              <a:rPr sz="12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immutability.</a:t>
            </a:r>
            <a:endParaRPr sz="1200" dirty="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70"/>
              </a:spcBef>
              <a:buFont typeface="Tahoma"/>
              <a:buChar char="●"/>
              <a:tabLst>
                <a:tab pos="469265" algn="l"/>
              </a:tabLst>
            </a:pPr>
            <a:r>
              <a:rPr sz="12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Key</a:t>
            </a:r>
            <a:r>
              <a:rPr sz="1200" b="1" spc="17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A64D78"/>
                </a:solidFill>
                <a:latin typeface="Times New Roman"/>
                <a:cs typeface="Times New Roman"/>
              </a:rPr>
              <a:t>features:</a:t>
            </a:r>
            <a:r>
              <a:rPr sz="1200" b="1" spc="23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A64D78"/>
                </a:solidFill>
                <a:latin typeface="Times New Roman"/>
                <a:cs typeface="Times New Roman"/>
              </a:rPr>
              <a:t>decentralization,</a:t>
            </a:r>
            <a:r>
              <a:rPr sz="1200" b="1" spc="229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70" dirty="0">
                <a:solidFill>
                  <a:srgbClr val="A64D78"/>
                </a:solidFill>
                <a:latin typeface="Times New Roman"/>
                <a:cs typeface="Times New Roman"/>
              </a:rPr>
              <a:t>consensus</a:t>
            </a:r>
            <a:r>
              <a:rPr sz="1200" b="1" spc="23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mechanisms,</a:t>
            </a:r>
            <a:r>
              <a:rPr sz="1200" b="1" spc="229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A64D78"/>
                </a:solidFill>
                <a:latin typeface="Times New Roman"/>
                <a:cs typeface="Times New Roman"/>
              </a:rPr>
              <a:t>and</a:t>
            </a:r>
            <a:r>
              <a:rPr sz="1200" b="1" spc="23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A64D78"/>
                </a:solidFill>
                <a:latin typeface="Times New Roman"/>
                <a:cs typeface="Times New Roman"/>
              </a:rPr>
              <a:t>cryptographic</a:t>
            </a:r>
            <a:r>
              <a:rPr sz="1200" b="1" spc="229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security.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800" b="1" spc="-10" dirty="0">
                <a:solidFill>
                  <a:srgbClr val="01AED1"/>
                </a:solidFill>
                <a:latin typeface="Times New Roman"/>
                <a:cs typeface="Times New Roman"/>
              </a:rPr>
              <a:t>Decentralized</a:t>
            </a:r>
            <a:r>
              <a:rPr sz="1800" b="1" spc="-7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AED1"/>
                </a:solidFill>
                <a:latin typeface="Times New Roman"/>
                <a:cs typeface="Times New Roman"/>
              </a:rPr>
              <a:t>Voting</a:t>
            </a:r>
            <a:endParaRPr sz="1800" dirty="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1330"/>
              </a:spcBef>
              <a:buFont typeface="Tahoma"/>
              <a:buChar char="●"/>
              <a:tabLst>
                <a:tab pos="469265" algn="l"/>
              </a:tabLst>
            </a:pPr>
            <a:r>
              <a:rPr sz="12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Secure</a:t>
            </a:r>
            <a:r>
              <a:rPr sz="1200" b="1" spc="9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and</a:t>
            </a:r>
            <a:r>
              <a:rPr sz="1200" b="1" spc="8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tamper-</a:t>
            </a:r>
            <a:r>
              <a:rPr sz="1200" b="1" spc="65" dirty="0">
                <a:solidFill>
                  <a:srgbClr val="A64D78"/>
                </a:solidFill>
                <a:latin typeface="Times New Roman"/>
                <a:cs typeface="Times New Roman"/>
              </a:rPr>
              <a:t>proof</a:t>
            </a:r>
            <a:r>
              <a:rPr sz="12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voting</a:t>
            </a:r>
            <a:r>
              <a:rPr sz="1200" b="1" spc="9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system</a:t>
            </a:r>
            <a:r>
              <a:rPr sz="1200" b="1" spc="8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leveraging</a:t>
            </a:r>
            <a:r>
              <a:rPr sz="1200" b="1" spc="9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blockchain.</a:t>
            </a:r>
            <a:endParaRPr sz="1200" dirty="0">
              <a:latin typeface="Times New Roman"/>
              <a:cs typeface="Times New Roman"/>
            </a:endParaRPr>
          </a:p>
          <a:p>
            <a:pPr marL="469265" indent="-320040">
              <a:lnSpc>
                <a:spcPct val="100000"/>
              </a:lnSpc>
              <a:spcBef>
                <a:spcPts val="75"/>
              </a:spcBef>
              <a:buFont typeface="Tahoma"/>
              <a:buChar char="●"/>
              <a:tabLst>
                <a:tab pos="469265" algn="l"/>
              </a:tabLst>
            </a:pPr>
            <a:r>
              <a:rPr sz="1200" b="1" spc="30" dirty="0">
                <a:solidFill>
                  <a:srgbClr val="A64D78"/>
                </a:solidFill>
                <a:latin typeface="Times New Roman"/>
                <a:cs typeface="Times New Roman"/>
              </a:rPr>
              <a:t>Eliminates</a:t>
            </a:r>
            <a:r>
              <a:rPr sz="1200" b="1" spc="6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30" dirty="0">
                <a:solidFill>
                  <a:srgbClr val="A64D78"/>
                </a:solidFill>
                <a:latin typeface="Times New Roman"/>
                <a:cs typeface="Times New Roman"/>
              </a:rPr>
              <a:t>intermediaries</a:t>
            </a:r>
            <a:r>
              <a:rPr sz="1200" b="1" spc="7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30" dirty="0">
                <a:solidFill>
                  <a:srgbClr val="A64D78"/>
                </a:solidFill>
                <a:latin typeface="Times New Roman"/>
                <a:cs typeface="Times New Roman"/>
              </a:rPr>
              <a:t>and</a:t>
            </a:r>
            <a:r>
              <a:rPr sz="1200" b="1" spc="7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ensures</a:t>
            </a:r>
            <a:r>
              <a:rPr sz="1200" b="1" spc="30" dirty="0">
                <a:solidFill>
                  <a:srgbClr val="A64D78"/>
                </a:solidFill>
                <a:latin typeface="Times New Roman"/>
                <a:cs typeface="Times New Roman"/>
              </a:rPr>
              <a:t> voter</a:t>
            </a:r>
            <a:r>
              <a:rPr sz="1200" b="1" spc="4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2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anonymity.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1800" b="1" dirty="0">
                <a:solidFill>
                  <a:srgbClr val="01AED1"/>
                </a:solidFill>
                <a:latin typeface="Times New Roman"/>
                <a:cs typeface="Times New Roman"/>
              </a:rPr>
              <a:t>Smart</a:t>
            </a:r>
            <a:r>
              <a:rPr sz="1800" b="1" spc="-5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1AED1"/>
                </a:solidFill>
                <a:latin typeface="Times New Roman"/>
                <a:cs typeface="Times New Roman"/>
              </a:rPr>
              <a:t>Contracts</a:t>
            </a:r>
            <a:endParaRPr sz="1800" dirty="0">
              <a:latin typeface="Times New Roman"/>
              <a:cs typeface="Times New Roman"/>
            </a:endParaRPr>
          </a:p>
          <a:p>
            <a:pPr marL="469265" indent="-312420">
              <a:lnSpc>
                <a:spcPct val="100000"/>
              </a:lnSpc>
              <a:spcBef>
                <a:spcPts val="1340"/>
              </a:spcBef>
              <a:buFont typeface="Tahoma"/>
              <a:buChar char="●"/>
              <a:tabLst>
                <a:tab pos="469265" algn="l"/>
              </a:tabLst>
            </a:pP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Self-</a:t>
            </a:r>
            <a:r>
              <a:rPr sz="11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executing</a:t>
            </a:r>
            <a:r>
              <a:rPr sz="1100" b="1" spc="10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contracts</a:t>
            </a:r>
            <a:r>
              <a:rPr sz="11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with</a:t>
            </a:r>
            <a:r>
              <a:rPr sz="1100" b="1" spc="8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terms</a:t>
            </a:r>
            <a:r>
              <a:rPr sz="1100" b="1" spc="10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directly</a:t>
            </a:r>
            <a:r>
              <a:rPr sz="1100" b="1" spc="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written</a:t>
            </a:r>
            <a:r>
              <a:rPr sz="1100" b="1" spc="10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into</a:t>
            </a:r>
            <a:r>
              <a:rPr sz="1100" b="1" spc="10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code.</a:t>
            </a:r>
            <a:endParaRPr sz="1100" dirty="0">
              <a:latin typeface="Times New Roman"/>
              <a:cs typeface="Times New Roman"/>
            </a:endParaRPr>
          </a:p>
          <a:p>
            <a:pPr marL="469265" indent="-312420">
              <a:lnSpc>
                <a:spcPct val="100000"/>
              </a:lnSpc>
              <a:spcBef>
                <a:spcPts val="65"/>
              </a:spcBef>
              <a:buFont typeface="Tahoma"/>
              <a:buChar char="●"/>
              <a:tabLst>
                <a:tab pos="469265" algn="l"/>
              </a:tabLst>
            </a:pP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Operates</a:t>
            </a:r>
            <a:r>
              <a:rPr sz="1100" b="1" spc="11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on</a:t>
            </a:r>
            <a:r>
              <a:rPr sz="1100" b="1" spc="114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blockchain</a:t>
            </a:r>
            <a:r>
              <a:rPr sz="1100" b="1" spc="114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platforms</a:t>
            </a:r>
            <a:r>
              <a:rPr sz="1100" b="1" spc="9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like</a:t>
            </a:r>
            <a:r>
              <a:rPr sz="1100" b="1" spc="114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1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Ethereum.</a:t>
            </a:r>
            <a:endParaRPr sz="1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231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75" dirty="0"/>
              <a:t>I</a:t>
            </a:r>
            <a:r>
              <a:rPr sz="3200" cap="small" spc="-375" dirty="0"/>
              <a:t>nnovation</a:t>
            </a:r>
            <a:r>
              <a:rPr sz="3200" spc="-380" dirty="0"/>
              <a:t> </a:t>
            </a:r>
            <a:r>
              <a:rPr sz="3200" cap="small" spc="-90" dirty="0"/>
              <a:t>in</a:t>
            </a:r>
            <a:r>
              <a:rPr sz="3200" spc="-375" dirty="0"/>
              <a:t> </a:t>
            </a:r>
            <a:r>
              <a:rPr sz="3200" cap="small" spc="-665" dirty="0"/>
              <a:t>the</a:t>
            </a:r>
            <a:r>
              <a:rPr sz="3200" spc="-375" dirty="0"/>
              <a:t> </a:t>
            </a:r>
            <a:r>
              <a:rPr sz="3200" spc="-730" dirty="0"/>
              <a:t>P</a:t>
            </a:r>
            <a:r>
              <a:rPr sz="3200" cap="small" spc="-730" dirty="0"/>
              <a:t>roject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725" y="1121959"/>
            <a:ext cx="4159250" cy="238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latin typeface="Times New Roman"/>
                <a:cs typeface="Times New Roman"/>
              </a:rPr>
              <a:t>Problem</a:t>
            </a:r>
            <a:r>
              <a:rPr sz="1650" b="1" spc="-105" dirty="0">
                <a:latin typeface="Times New Roman"/>
                <a:cs typeface="Times New Roman"/>
              </a:rPr>
              <a:t> </a:t>
            </a:r>
            <a:r>
              <a:rPr sz="1650" b="1" spc="-10" dirty="0">
                <a:latin typeface="Times New Roman"/>
                <a:cs typeface="Times New Roman"/>
              </a:rPr>
              <a:t>statement</a:t>
            </a:r>
            <a:endParaRPr sz="1650">
              <a:latin typeface="Times New Roman"/>
              <a:cs typeface="Times New Roman"/>
            </a:endParaRPr>
          </a:p>
          <a:p>
            <a:pPr marL="469900" marR="17780" indent="-344170">
              <a:lnSpc>
                <a:spcPts val="1710"/>
              </a:lnSpc>
              <a:spcBef>
                <a:spcPts val="1245"/>
              </a:spcBef>
              <a:buFont typeface="Arial"/>
              <a:buChar char="●"/>
              <a:tabLst>
                <a:tab pos="469900" algn="l"/>
              </a:tabLst>
            </a:pP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Traditional</a:t>
            </a:r>
            <a:r>
              <a:rPr sz="1500" b="1" spc="47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voting</a:t>
            </a:r>
            <a:r>
              <a:rPr sz="1500" b="1" spc="80" dirty="0">
                <a:solidFill>
                  <a:srgbClr val="01AED1"/>
                </a:solidFill>
                <a:latin typeface="Times New Roman"/>
                <a:cs typeface="Times New Roman"/>
              </a:rPr>
              <a:t>  </a:t>
            </a:r>
            <a:r>
              <a:rPr sz="1500" b="1" spc="70" dirty="0">
                <a:solidFill>
                  <a:srgbClr val="01AED1"/>
                </a:solidFill>
                <a:latin typeface="Times New Roman"/>
                <a:cs typeface="Times New Roman"/>
              </a:rPr>
              <a:t>systems</a:t>
            </a:r>
            <a:r>
              <a:rPr sz="1500" b="1" spc="80" dirty="0">
                <a:solidFill>
                  <a:srgbClr val="01AED1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are</a:t>
            </a:r>
            <a:r>
              <a:rPr sz="1500" b="1" spc="80" dirty="0">
                <a:solidFill>
                  <a:srgbClr val="01AED1"/>
                </a:solidFill>
                <a:latin typeface="Times New Roman"/>
                <a:cs typeface="Times New Roman"/>
              </a:rPr>
              <a:t>  </a:t>
            </a:r>
            <a:r>
              <a:rPr sz="1500" b="1" spc="65" dirty="0">
                <a:solidFill>
                  <a:srgbClr val="01AED1"/>
                </a:solidFill>
                <a:latin typeface="Times New Roman"/>
                <a:cs typeface="Times New Roman"/>
              </a:rPr>
              <a:t>prone  </a:t>
            </a:r>
            <a:r>
              <a:rPr sz="1500" b="1" spc="30" dirty="0">
                <a:solidFill>
                  <a:srgbClr val="01AED1"/>
                </a:solidFill>
                <a:latin typeface="Times New Roman"/>
                <a:cs typeface="Times New Roman"/>
              </a:rPr>
              <a:t>to </a:t>
            </a:r>
            <a:r>
              <a:rPr sz="1500" b="1" spc="50" dirty="0">
                <a:solidFill>
                  <a:srgbClr val="01AED1"/>
                </a:solidFill>
                <a:latin typeface="Times New Roman"/>
                <a:cs typeface="Times New Roman"/>
              </a:rPr>
              <a:t>tampering,</a:t>
            </a:r>
            <a:r>
              <a:rPr sz="1500" b="1" spc="8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fraud,</a:t>
            </a:r>
            <a:r>
              <a:rPr sz="1500" b="1" spc="9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01AED1"/>
                </a:solidFill>
                <a:latin typeface="Times New Roman"/>
                <a:cs typeface="Times New Roman"/>
              </a:rPr>
              <a:t>and</a:t>
            </a:r>
            <a:r>
              <a:rPr sz="1500" b="1" spc="7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lack</a:t>
            </a:r>
            <a:r>
              <a:rPr sz="1500" b="1" spc="5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35" dirty="0">
                <a:solidFill>
                  <a:srgbClr val="01AED1"/>
                </a:solidFill>
                <a:latin typeface="Times New Roman"/>
                <a:cs typeface="Times New Roman"/>
              </a:rPr>
              <a:t>transparency.</a:t>
            </a:r>
            <a:endParaRPr sz="1500">
              <a:latin typeface="Times New Roman"/>
              <a:cs typeface="Times New Roman"/>
            </a:endParaRPr>
          </a:p>
          <a:p>
            <a:pPr marL="469900" marR="10795" indent="-344170">
              <a:lnSpc>
                <a:spcPts val="1710"/>
              </a:lnSpc>
              <a:buFont typeface="Arial"/>
              <a:buChar char="●"/>
              <a:tabLst>
                <a:tab pos="469900" algn="l"/>
              </a:tabLst>
            </a:pP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Manual</a:t>
            </a:r>
            <a:r>
              <a:rPr sz="1500" b="1" spc="19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vote</a:t>
            </a:r>
            <a:r>
              <a:rPr sz="1500" b="1" spc="24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65" dirty="0">
                <a:solidFill>
                  <a:srgbClr val="01AED1"/>
                </a:solidFill>
                <a:latin typeface="Times New Roman"/>
                <a:cs typeface="Times New Roman"/>
              </a:rPr>
              <a:t>counting</a:t>
            </a:r>
            <a:r>
              <a:rPr sz="1500" b="1" spc="24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01AED1"/>
                </a:solidFill>
                <a:latin typeface="Times New Roman"/>
                <a:cs typeface="Times New Roman"/>
              </a:rPr>
              <a:t>is</a:t>
            </a:r>
            <a:r>
              <a:rPr sz="1500" b="1" spc="22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75" dirty="0">
                <a:solidFill>
                  <a:srgbClr val="01AED1"/>
                </a:solidFill>
                <a:latin typeface="Times New Roman"/>
                <a:cs typeface="Times New Roman"/>
              </a:rPr>
              <a:t>time-consuming </a:t>
            </a:r>
            <a:r>
              <a:rPr sz="1500" b="1" spc="55" dirty="0">
                <a:solidFill>
                  <a:srgbClr val="01AED1"/>
                </a:solidFill>
                <a:latin typeface="Times New Roman"/>
                <a:cs typeface="Times New Roman"/>
              </a:rPr>
              <a:t>and</a:t>
            </a:r>
            <a:r>
              <a:rPr sz="1500" b="1" spc="-1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50" dirty="0">
                <a:solidFill>
                  <a:srgbClr val="01AED1"/>
                </a:solidFill>
                <a:latin typeface="Times New Roman"/>
                <a:cs typeface="Times New Roman"/>
              </a:rPr>
              <a:t>error-</a:t>
            </a:r>
            <a:r>
              <a:rPr sz="1500" b="1" spc="70" dirty="0">
                <a:solidFill>
                  <a:srgbClr val="01AED1"/>
                </a:solidFill>
                <a:latin typeface="Times New Roman"/>
                <a:cs typeface="Times New Roman"/>
              </a:rPr>
              <a:t>prone.</a:t>
            </a:r>
            <a:endParaRPr sz="1500">
              <a:latin typeface="Times New Roman"/>
              <a:cs typeface="Times New Roman"/>
            </a:endParaRPr>
          </a:p>
          <a:p>
            <a:pPr marL="469900" marR="17145" indent="-344170">
              <a:lnSpc>
                <a:spcPts val="1710"/>
              </a:lnSpc>
              <a:buFont typeface="Arial"/>
              <a:buChar char="●"/>
              <a:tabLst>
                <a:tab pos="469900" algn="l"/>
                <a:tab pos="1631950" algn="l"/>
                <a:tab pos="2467610" algn="l"/>
                <a:tab pos="2885440" algn="l"/>
                <a:tab pos="3959225" algn="l"/>
              </a:tabLst>
            </a:pPr>
            <a:r>
              <a:rPr sz="1500" b="1" spc="-10" dirty="0">
                <a:solidFill>
                  <a:srgbClr val="01AED1"/>
                </a:solidFill>
                <a:latin typeface="Times New Roman"/>
                <a:cs typeface="Times New Roman"/>
              </a:rPr>
              <a:t>Centralized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60" dirty="0">
                <a:solidFill>
                  <a:srgbClr val="01AED1"/>
                </a:solidFill>
                <a:latin typeface="Times New Roman"/>
                <a:cs typeface="Times New Roman"/>
              </a:rPr>
              <a:t>systems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-25" dirty="0">
                <a:solidFill>
                  <a:srgbClr val="01AED1"/>
                </a:solidFill>
                <a:latin typeface="Times New Roman"/>
                <a:cs typeface="Times New Roman"/>
              </a:rPr>
              <a:t>are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-10" dirty="0">
                <a:solidFill>
                  <a:srgbClr val="01AED1"/>
                </a:solidFill>
                <a:latin typeface="Times New Roman"/>
                <a:cs typeface="Times New Roman"/>
              </a:rPr>
              <a:t>vulnerable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30" dirty="0">
                <a:solidFill>
                  <a:srgbClr val="01AED1"/>
                </a:solidFill>
                <a:latin typeface="Times New Roman"/>
                <a:cs typeface="Times New Roman"/>
              </a:rPr>
              <a:t>to </a:t>
            </a:r>
            <a:r>
              <a:rPr sz="1500" b="1" spc="20" dirty="0">
                <a:solidFill>
                  <a:srgbClr val="01AED1"/>
                </a:solidFill>
                <a:latin typeface="Times New Roman"/>
                <a:cs typeface="Times New Roman"/>
              </a:rPr>
              <a:t>cyberattacks</a:t>
            </a:r>
            <a:r>
              <a:rPr sz="1500" b="1" spc="7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01AED1"/>
                </a:solidFill>
                <a:latin typeface="Times New Roman"/>
                <a:cs typeface="Times New Roman"/>
              </a:rPr>
              <a:t>and</a:t>
            </a:r>
            <a:r>
              <a:rPr sz="1500" b="1" spc="7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20" dirty="0">
                <a:solidFill>
                  <a:srgbClr val="01AED1"/>
                </a:solidFill>
                <a:latin typeface="Times New Roman"/>
                <a:cs typeface="Times New Roman"/>
              </a:rPr>
              <a:t>data</a:t>
            </a:r>
            <a:r>
              <a:rPr sz="1500" b="1" spc="6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50" dirty="0">
                <a:solidFill>
                  <a:srgbClr val="01AED1"/>
                </a:solidFill>
                <a:latin typeface="Times New Roman"/>
                <a:cs typeface="Times New Roman"/>
              </a:rPr>
              <a:t>breaches.</a:t>
            </a:r>
            <a:endParaRPr sz="1500">
              <a:latin typeface="Times New Roman"/>
              <a:cs typeface="Times New Roman"/>
            </a:endParaRPr>
          </a:p>
          <a:p>
            <a:pPr marL="469900" marR="15875" indent="-344170">
              <a:lnSpc>
                <a:spcPts val="1710"/>
              </a:lnSpc>
              <a:buFont typeface="Arial"/>
              <a:buChar char="●"/>
              <a:tabLst>
                <a:tab pos="469900" algn="l"/>
              </a:tabLst>
            </a:pP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Lack</a:t>
            </a:r>
            <a:r>
              <a:rPr sz="1500" b="1" spc="8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01AED1"/>
                </a:solidFill>
                <a:latin typeface="Times New Roman"/>
                <a:cs typeface="Times New Roman"/>
              </a:rPr>
              <a:t>of</a:t>
            </a:r>
            <a:r>
              <a:rPr sz="1500" b="1" spc="7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trust</a:t>
            </a:r>
            <a:r>
              <a:rPr sz="1500" b="1" spc="8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70" dirty="0">
                <a:solidFill>
                  <a:srgbClr val="01AED1"/>
                </a:solidFill>
                <a:latin typeface="Times New Roman"/>
                <a:cs typeface="Times New Roman"/>
              </a:rPr>
              <a:t>among</a:t>
            </a:r>
            <a:r>
              <a:rPr sz="1500" b="1" spc="4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50" dirty="0">
                <a:solidFill>
                  <a:srgbClr val="01AED1"/>
                </a:solidFill>
                <a:latin typeface="Times New Roman"/>
                <a:cs typeface="Times New Roman"/>
              </a:rPr>
              <a:t>voters</a:t>
            </a:r>
            <a:r>
              <a:rPr sz="1500" b="1" spc="9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70" dirty="0">
                <a:solidFill>
                  <a:srgbClr val="01AED1"/>
                </a:solidFill>
                <a:latin typeface="Times New Roman"/>
                <a:cs typeface="Times New Roman"/>
              </a:rPr>
              <a:t>due</a:t>
            </a:r>
            <a:r>
              <a:rPr sz="1500" b="1" spc="7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01AED1"/>
                </a:solidFill>
                <a:latin typeface="Times New Roman"/>
                <a:cs typeface="Times New Roman"/>
              </a:rPr>
              <a:t>to</a:t>
            </a:r>
            <a:r>
              <a:rPr sz="1500" b="1" spc="9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40" dirty="0">
                <a:solidFill>
                  <a:srgbClr val="01AED1"/>
                </a:solidFill>
                <a:latin typeface="Times New Roman"/>
                <a:cs typeface="Times New Roman"/>
              </a:rPr>
              <a:t>opacity </a:t>
            </a:r>
            <a:r>
              <a:rPr sz="1500" b="1" spc="65" dirty="0">
                <a:solidFill>
                  <a:srgbClr val="01AED1"/>
                </a:solidFill>
                <a:latin typeface="Times New Roman"/>
                <a:cs typeface="Times New Roman"/>
              </a:rPr>
              <a:t>in</a:t>
            </a:r>
            <a:r>
              <a:rPr sz="1500" b="1" spc="-3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01AED1"/>
                </a:solidFill>
                <a:latin typeface="Times New Roman"/>
                <a:cs typeface="Times New Roman"/>
              </a:rPr>
              <a:t>the</a:t>
            </a:r>
            <a:r>
              <a:rPr sz="1500" b="1" spc="-2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01AED1"/>
                </a:solidFill>
                <a:latin typeface="Times New Roman"/>
                <a:cs typeface="Times New Roman"/>
              </a:rPr>
              <a:t>electoral</a:t>
            </a:r>
            <a:r>
              <a:rPr sz="1500" b="1" spc="-20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01AED1"/>
                </a:solidFill>
                <a:latin typeface="Times New Roman"/>
                <a:cs typeface="Times New Roman"/>
              </a:rPr>
              <a:t>process.</a:t>
            </a:r>
            <a:endParaRPr sz="1500">
              <a:latin typeface="Times New Roman"/>
              <a:cs typeface="Times New Roman"/>
            </a:endParaRPr>
          </a:p>
          <a:p>
            <a:pPr marL="469265" indent="-343535">
              <a:lnSpc>
                <a:spcPts val="1670"/>
              </a:lnSpc>
              <a:buFont typeface="Arial"/>
              <a:buChar char="●"/>
              <a:tabLst>
                <a:tab pos="469265" algn="l"/>
                <a:tab pos="1208405" algn="l"/>
                <a:tab pos="1958975" algn="l"/>
                <a:tab pos="3170555" algn="l"/>
                <a:tab pos="3866515" algn="l"/>
              </a:tabLst>
            </a:pPr>
            <a:r>
              <a:rPr sz="1500" b="1" spc="35" dirty="0">
                <a:solidFill>
                  <a:srgbClr val="01AED1"/>
                </a:solidFill>
                <a:latin typeface="Times New Roman"/>
                <a:cs typeface="Times New Roman"/>
              </a:rPr>
              <a:t>High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70" dirty="0">
                <a:solidFill>
                  <a:srgbClr val="01AED1"/>
                </a:solidFill>
                <a:latin typeface="Times New Roman"/>
                <a:cs typeface="Times New Roman"/>
              </a:rPr>
              <a:t>costs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50" dirty="0">
                <a:solidFill>
                  <a:srgbClr val="01AED1"/>
                </a:solidFill>
                <a:latin typeface="Times New Roman"/>
                <a:cs typeface="Times New Roman"/>
              </a:rPr>
              <a:t>associated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40" dirty="0">
                <a:solidFill>
                  <a:srgbClr val="01AED1"/>
                </a:solidFill>
                <a:latin typeface="Times New Roman"/>
                <a:cs typeface="Times New Roman"/>
              </a:rPr>
              <a:t>with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35" dirty="0">
                <a:solidFill>
                  <a:srgbClr val="01AED1"/>
                </a:solidFill>
                <a:latin typeface="Times New Roman"/>
                <a:cs typeface="Times New Roman"/>
              </a:rPr>
              <a:t>the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1925" y="3686621"/>
            <a:ext cx="2409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30" dirty="0">
                <a:solidFill>
                  <a:srgbClr val="01AED1"/>
                </a:solidFill>
                <a:latin typeface="Times New Roman"/>
                <a:cs typeface="Times New Roman"/>
              </a:rPr>
              <a:t>traditional</a:t>
            </a:r>
            <a:r>
              <a:rPr sz="1500" b="1" spc="8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30" dirty="0">
                <a:solidFill>
                  <a:srgbClr val="01AED1"/>
                </a:solidFill>
                <a:latin typeface="Times New Roman"/>
                <a:cs typeface="Times New Roman"/>
              </a:rPr>
              <a:t>voting</a:t>
            </a:r>
            <a:r>
              <a:rPr sz="1500" b="1" spc="14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01AED1"/>
                </a:solidFill>
                <a:latin typeface="Times New Roman"/>
                <a:cs typeface="Times New Roman"/>
              </a:rPr>
              <a:t>methods.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5" y="3469452"/>
            <a:ext cx="369824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1368425" algn="l"/>
                <a:tab pos="2030095" algn="l"/>
                <a:tab pos="3496945" algn="l"/>
              </a:tabLst>
            </a:pPr>
            <a:r>
              <a:rPr sz="1500" b="1" spc="50" dirty="0">
                <a:solidFill>
                  <a:srgbClr val="01AED1"/>
                </a:solidFill>
                <a:latin typeface="Times New Roman"/>
                <a:cs typeface="Times New Roman"/>
              </a:rPr>
              <a:t>deployment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30" dirty="0">
                <a:solidFill>
                  <a:srgbClr val="01AED1"/>
                </a:solidFill>
                <a:latin typeface="Times New Roman"/>
                <a:cs typeface="Times New Roman"/>
              </a:rPr>
              <a:t>and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55" dirty="0">
                <a:solidFill>
                  <a:srgbClr val="01AED1"/>
                </a:solidFill>
                <a:latin typeface="Times New Roman"/>
                <a:cs typeface="Times New Roman"/>
              </a:rPr>
              <a:t>management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35" dirty="0">
                <a:solidFill>
                  <a:srgbClr val="01AED1"/>
                </a:solidFill>
                <a:latin typeface="Times New Roman"/>
                <a:cs typeface="Times New Roman"/>
              </a:rPr>
              <a:t>of</a:t>
            </a:r>
            <a:endParaRPr sz="1500">
              <a:latin typeface="Times New Roman"/>
              <a:cs typeface="Times New Roman"/>
            </a:endParaRPr>
          </a:p>
          <a:p>
            <a:pPr marR="10160" algn="r">
              <a:lnSpc>
                <a:spcPct val="100000"/>
              </a:lnSpc>
              <a:spcBef>
                <a:spcPts val="1620"/>
              </a:spcBef>
            </a:pPr>
            <a:r>
              <a:rPr sz="1500" b="1" spc="35" dirty="0">
                <a:solidFill>
                  <a:srgbClr val="01AED1"/>
                </a:solidFill>
                <a:latin typeface="Times New Roman"/>
                <a:cs typeface="Times New Roman"/>
              </a:rPr>
              <a:t>or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262" y="3903791"/>
            <a:ext cx="1409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solidFill>
                  <a:srgbClr val="01AED1"/>
                </a:solidFill>
                <a:latin typeface="Arial"/>
                <a:cs typeface="Arial"/>
              </a:rPr>
              <a:t>●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925" y="3903791"/>
            <a:ext cx="3287395" cy="4711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1710"/>
              </a:lnSpc>
              <a:spcBef>
                <a:spcPts val="229"/>
              </a:spcBef>
              <a:tabLst>
                <a:tab pos="905510" algn="l"/>
                <a:tab pos="2185670" algn="l"/>
                <a:tab pos="2650490" algn="l"/>
              </a:tabLst>
            </a:pPr>
            <a:r>
              <a:rPr sz="1500" b="1" spc="-10" dirty="0">
                <a:solidFill>
                  <a:srgbClr val="01AED1"/>
                </a:solidFill>
                <a:latin typeface="Times New Roman"/>
                <a:cs typeface="Times New Roman"/>
              </a:rPr>
              <a:t>Limited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45" dirty="0">
                <a:solidFill>
                  <a:srgbClr val="01AED1"/>
                </a:solidFill>
                <a:latin typeface="Times New Roman"/>
                <a:cs typeface="Times New Roman"/>
              </a:rPr>
              <a:t>accessibility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-25" dirty="0">
                <a:solidFill>
                  <a:srgbClr val="01AED1"/>
                </a:solidFill>
                <a:latin typeface="Times New Roman"/>
                <a:cs typeface="Times New Roman"/>
              </a:rPr>
              <a:t>for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	</a:t>
            </a:r>
            <a:r>
              <a:rPr sz="1500" b="1" spc="55" dirty="0">
                <a:solidFill>
                  <a:srgbClr val="01AED1"/>
                </a:solidFill>
                <a:latin typeface="Times New Roman"/>
                <a:cs typeface="Times New Roman"/>
              </a:rPr>
              <a:t>remote </a:t>
            </a:r>
            <a:r>
              <a:rPr sz="1500" b="1" dirty="0">
                <a:solidFill>
                  <a:srgbClr val="01AED1"/>
                </a:solidFill>
                <a:latin typeface="Times New Roman"/>
                <a:cs typeface="Times New Roman"/>
              </a:rPr>
              <a:t>differently-</a:t>
            </a:r>
            <a:r>
              <a:rPr sz="1500" b="1" spc="75" dirty="0">
                <a:solidFill>
                  <a:srgbClr val="01AED1"/>
                </a:solidFill>
                <a:latin typeface="Times New Roman"/>
                <a:cs typeface="Times New Roman"/>
              </a:rPr>
              <a:t>abled</a:t>
            </a:r>
            <a:r>
              <a:rPr sz="1500" b="1" spc="425" dirty="0">
                <a:solidFill>
                  <a:srgbClr val="01AED1"/>
                </a:solidFill>
                <a:latin typeface="Times New Roman"/>
                <a:cs typeface="Times New Roman"/>
              </a:rPr>
              <a:t> </a:t>
            </a:r>
            <a:r>
              <a:rPr sz="1500" b="1" spc="35" dirty="0">
                <a:solidFill>
                  <a:srgbClr val="01AED1"/>
                </a:solidFill>
                <a:latin typeface="Times New Roman"/>
                <a:cs typeface="Times New Roman"/>
              </a:rPr>
              <a:t>voters.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69737" y="1036914"/>
            <a:ext cx="4171950" cy="34658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120"/>
              </a:spcBef>
            </a:pPr>
            <a:r>
              <a:rPr sz="1600" u="heavy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Proposed</a:t>
            </a:r>
            <a:r>
              <a:rPr sz="1600" b="1" spc="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solution</a:t>
            </a:r>
            <a:endParaRPr sz="1600">
              <a:latin typeface="Times New Roman"/>
              <a:cs typeface="Times New Roman"/>
            </a:endParaRPr>
          </a:p>
          <a:p>
            <a:pPr marL="356235" marR="5080" indent="-344170">
              <a:lnSpc>
                <a:spcPts val="1710"/>
              </a:lnSpc>
              <a:spcBef>
                <a:spcPts val="1250"/>
              </a:spcBef>
              <a:buFont typeface="Arial"/>
              <a:buChar char="●"/>
              <a:tabLst>
                <a:tab pos="356235" algn="l"/>
              </a:tabLst>
            </a:pPr>
            <a:r>
              <a:rPr sz="1500" b="1" spc="-90" dirty="0">
                <a:solidFill>
                  <a:srgbClr val="A64D78"/>
                </a:solidFill>
                <a:latin typeface="Times New Roman"/>
                <a:cs typeface="Times New Roman"/>
              </a:rPr>
              <a:t>A</a:t>
            </a:r>
            <a:r>
              <a:rPr sz="1500" b="1" spc="6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blockchain-</a:t>
            </a:r>
            <a:r>
              <a:rPr sz="1500" b="1" spc="95" dirty="0">
                <a:solidFill>
                  <a:srgbClr val="A64D78"/>
                </a:solidFill>
                <a:latin typeface="Times New Roman"/>
                <a:cs typeface="Times New Roman"/>
              </a:rPr>
              <a:t>based</a:t>
            </a:r>
            <a:r>
              <a:rPr sz="1500" b="1" spc="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A64D78"/>
                </a:solidFill>
                <a:latin typeface="Times New Roman"/>
                <a:cs typeface="Times New Roman"/>
              </a:rPr>
              <a:t>voting</a:t>
            </a:r>
            <a:r>
              <a:rPr sz="1500" b="1" spc="65" dirty="0">
                <a:solidFill>
                  <a:srgbClr val="A64D78"/>
                </a:solidFill>
                <a:latin typeface="Times New Roman"/>
                <a:cs typeface="Times New Roman"/>
              </a:rPr>
              <a:t> system 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ensuring </a:t>
            </a:r>
            <a:r>
              <a:rPr sz="1500" b="1" spc="10" dirty="0">
                <a:solidFill>
                  <a:srgbClr val="A64D78"/>
                </a:solidFill>
                <a:latin typeface="Times New Roman"/>
                <a:cs typeface="Times New Roman"/>
              </a:rPr>
              <a:t>security,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45" dirty="0">
                <a:solidFill>
                  <a:srgbClr val="A64D78"/>
                </a:solidFill>
                <a:latin typeface="Times New Roman"/>
                <a:cs typeface="Times New Roman"/>
              </a:rPr>
              <a:t>transparency,</a:t>
            </a:r>
            <a:r>
              <a:rPr sz="1500" b="1" spc="8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and</a:t>
            </a:r>
            <a:r>
              <a:rPr sz="1500" b="1" spc="8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35" dirty="0">
                <a:solidFill>
                  <a:srgbClr val="A64D78"/>
                </a:solidFill>
                <a:latin typeface="Times New Roman"/>
                <a:cs typeface="Times New Roman"/>
              </a:rPr>
              <a:t>immutability.</a:t>
            </a:r>
            <a:endParaRPr sz="1500">
              <a:latin typeface="Times New Roman"/>
              <a:cs typeface="Times New Roman"/>
            </a:endParaRPr>
          </a:p>
          <a:p>
            <a:pPr marL="356235" marR="167005" indent="-344170">
              <a:lnSpc>
                <a:spcPts val="1710"/>
              </a:lnSpc>
              <a:buFont typeface="Arial"/>
              <a:buChar char="●"/>
              <a:tabLst>
                <a:tab pos="356235" algn="l"/>
              </a:tabLst>
            </a:pPr>
            <a:r>
              <a:rPr sz="1500" b="1" dirty="0">
                <a:solidFill>
                  <a:srgbClr val="A64D78"/>
                </a:solidFill>
                <a:latin typeface="Times New Roman"/>
                <a:cs typeface="Times New Roman"/>
              </a:rPr>
              <a:t>Use</a:t>
            </a:r>
            <a:r>
              <a:rPr sz="1500" b="1" spc="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of</a:t>
            </a:r>
            <a:r>
              <a:rPr sz="15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smart</a:t>
            </a:r>
            <a:r>
              <a:rPr sz="1500" b="1" spc="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contracts</a:t>
            </a:r>
            <a:r>
              <a:rPr sz="15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A64D78"/>
                </a:solidFill>
                <a:latin typeface="Times New Roman"/>
                <a:cs typeface="Times New Roman"/>
              </a:rPr>
              <a:t>for</a:t>
            </a:r>
            <a:r>
              <a:rPr sz="1500" b="1" spc="-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automated</a:t>
            </a:r>
            <a:r>
              <a:rPr sz="1500" b="1" spc="-2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A64D78"/>
                </a:solidFill>
                <a:latin typeface="Times New Roman"/>
                <a:cs typeface="Times New Roman"/>
              </a:rPr>
              <a:t>vote </a:t>
            </a:r>
            <a:r>
              <a:rPr sz="1500" b="1" spc="45" dirty="0">
                <a:solidFill>
                  <a:srgbClr val="A64D78"/>
                </a:solidFill>
                <a:latin typeface="Times New Roman"/>
                <a:cs typeface="Times New Roman"/>
              </a:rPr>
              <a:t>tallying</a:t>
            </a:r>
            <a:r>
              <a:rPr sz="1500" b="1" spc="-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and</a:t>
            </a:r>
            <a:r>
              <a:rPr sz="1500" b="1" spc="-5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validation.</a:t>
            </a:r>
            <a:endParaRPr sz="1500">
              <a:latin typeface="Times New Roman"/>
              <a:cs typeface="Times New Roman"/>
            </a:endParaRPr>
          </a:p>
          <a:p>
            <a:pPr marL="356235" marR="140335" indent="-344170">
              <a:lnSpc>
                <a:spcPts val="1710"/>
              </a:lnSpc>
              <a:buFont typeface="Arial"/>
              <a:buChar char="●"/>
              <a:tabLst>
                <a:tab pos="356235" algn="l"/>
              </a:tabLst>
            </a:pPr>
            <a:r>
              <a:rPr sz="15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Integration</a:t>
            </a:r>
            <a:r>
              <a:rPr sz="1500" b="1" spc="14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of</a:t>
            </a:r>
            <a:r>
              <a:rPr sz="1500" b="1" spc="14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A64D78"/>
                </a:solidFill>
                <a:latin typeface="Times New Roman"/>
                <a:cs typeface="Times New Roman"/>
              </a:rPr>
              <a:t>multi-</a:t>
            </a:r>
            <a:r>
              <a:rPr sz="15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factor</a:t>
            </a:r>
            <a:r>
              <a:rPr sz="1500" b="1" spc="10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45" dirty="0">
                <a:solidFill>
                  <a:srgbClr val="A64D78"/>
                </a:solidFill>
                <a:latin typeface="Times New Roman"/>
                <a:cs typeface="Times New Roman"/>
              </a:rPr>
              <a:t>authentication </a:t>
            </a:r>
            <a:r>
              <a:rPr sz="1500" b="1" dirty="0">
                <a:solidFill>
                  <a:srgbClr val="A64D78"/>
                </a:solidFill>
                <a:latin typeface="Times New Roman"/>
                <a:cs typeface="Times New Roman"/>
              </a:rPr>
              <a:t>for</a:t>
            </a:r>
            <a:r>
              <a:rPr sz="1500" b="1" spc="6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70" dirty="0">
                <a:solidFill>
                  <a:srgbClr val="A64D78"/>
                </a:solidFill>
                <a:latin typeface="Times New Roman"/>
                <a:cs typeface="Times New Roman"/>
              </a:rPr>
              <a:t>secure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A64D78"/>
                </a:solidFill>
                <a:latin typeface="Times New Roman"/>
                <a:cs typeface="Times New Roman"/>
              </a:rPr>
              <a:t>voter</a:t>
            </a:r>
            <a:r>
              <a:rPr sz="1500" b="1" spc="1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45" dirty="0">
                <a:solidFill>
                  <a:srgbClr val="A64D78"/>
                </a:solidFill>
                <a:latin typeface="Times New Roman"/>
                <a:cs typeface="Times New Roman"/>
              </a:rPr>
              <a:t>veriﬁcation.</a:t>
            </a:r>
            <a:endParaRPr sz="1500">
              <a:latin typeface="Times New Roman"/>
              <a:cs typeface="Times New Roman"/>
            </a:endParaRPr>
          </a:p>
          <a:p>
            <a:pPr marL="356235" marR="753745" indent="-344170">
              <a:lnSpc>
                <a:spcPts val="1710"/>
              </a:lnSpc>
              <a:buFont typeface="Arial"/>
              <a:buChar char="●"/>
              <a:tabLst>
                <a:tab pos="356235" algn="l"/>
              </a:tabLst>
            </a:pP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Implementation</a:t>
            </a:r>
            <a:r>
              <a:rPr sz="1500" b="1" spc="-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of</a:t>
            </a:r>
            <a:r>
              <a:rPr sz="1500" b="1" spc="-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A64D78"/>
                </a:solidFill>
                <a:latin typeface="Times New Roman"/>
                <a:cs typeface="Times New Roman"/>
              </a:rPr>
              <a:t>a</a:t>
            </a:r>
            <a:r>
              <a:rPr sz="1500" b="1" spc="-5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5" dirty="0">
                <a:solidFill>
                  <a:srgbClr val="A64D78"/>
                </a:solidFill>
                <a:latin typeface="Times New Roman"/>
                <a:cs typeface="Times New Roman"/>
              </a:rPr>
              <a:t>voter-</a:t>
            </a:r>
            <a:r>
              <a:rPr sz="15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friendly </a:t>
            </a:r>
            <a:r>
              <a:rPr sz="15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interface</a:t>
            </a:r>
            <a:r>
              <a:rPr sz="1500" b="1" spc="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A64D78"/>
                </a:solidFill>
                <a:latin typeface="Times New Roman"/>
                <a:cs typeface="Times New Roman"/>
              </a:rPr>
              <a:t>for</a:t>
            </a:r>
            <a:r>
              <a:rPr sz="1500" b="1" spc="-2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75" dirty="0">
                <a:solidFill>
                  <a:srgbClr val="A64D78"/>
                </a:solidFill>
                <a:latin typeface="Times New Roman"/>
                <a:cs typeface="Times New Roman"/>
              </a:rPr>
              <a:t>ease</a:t>
            </a:r>
            <a:r>
              <a:rPr sz="1500" b="1" spc="1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of</a:t>
            </a:r>
            <a:r>
              <a:rPr sz="1500" b="1" spc="1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use.</a:t>
            </a:r>
            <a:endParaRPr sz="1500">
              <a:latin typeface="Times New Roman"/>
              <a:cs typeface="Times New Roman"/>
            </a:endParaRPr>
          </a:p>
          <a:p>
            <a:pPr marL="356235" marR="393700" indent="-344170">
              <a:lnSpc>
                <a:spcPts val="1710"/>
              </a:lnSpc>
              <a:buFont typeface="Arial"/>
              <a:buChar char="●"/>
              <a:tabLst>
                <a:tab pos="356235" algn="l"/>
              </a:tabLst>
            </a:pPr>
            <a:r>
              <a:rPr sz="1500" b="1" spc="65" dirty="0">
                <a:solidFill>
                  <a:srgbClr val="A64D78"/>
                </a:solidFill>
                <a:latin typeface="Times New Roman"/>
                <a:cs typeface="Times New Roman"/>
              </a:rPr>
              <a:t>Real-</a:t>
            </a:r>
            <a:r>
              <a:rPr sz="1500" b="1" spc="70" dirty="0">
                <a:solidFill>
                  <a:srgbClr val="A64D78"/>
                </a:solidFill>
                <a:latin typeface="Times New Roman"/>
                <a:cs typeface="Times New Roman"/>
              </a:rPr>
              <a:t>time</a:t>
            </a:r>
            <a:r>
              <a:rPr sz="1500" b="1" spc="-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A64D78"/>
                </a:solidFill>
                <a:latin typeface="Times New Roman"/>
                <a:cs typeface="Times New Roman"/>
              </a:rPr>
              <a:t>vote</a:t>
            </a:r>
            <a:r>
              <a:rPr sz="1500" b="1" spc="4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auditing</a:t>
            </a:r>
            <a:r>
              <a:rPr sz="1500" b="1" spc="4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0" dirty="0">
                <a:solidFill>
                  <a:srgbClr val="A64D78"/>
                </a:solidFill>
                <a:latin typeface="Times New Roman"/>
                <a:cs typeface="Times New Roman"/>
              </a:rPr>
              <a:t>capabilities</a:t>
            </a:r>
            <a:r>
              <a:rPr sz="1500" b="1" spc="4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-25" dirty="0">
                <a:solidFill>
                  <a:srgbClr val="A64D78"/>
                </a:solidFill>
                <a:latin typeface="Times New Roman"/>
                <a:cs typeface="Times New Roman"/>
              </a:rPr>
              <a:t>for </a:t>
            </a:r>
            <a:r>
              <a:rPr sz="1500" b="1" spc="65" dirty="0">
                <a:solidFill>
                  <a:srgbClr val="A64D78"/>
                </a:solidFill>
                <a:latin typeface="Times New Roman"/>
                <a:cs typeface="Times New Roman"/>
              </a:rPr>
              <a:t>election</a:t>
            </a:r>
            <a:r>
              <a:rPr sz="1500" b="1" spc="-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45" dirty="0">
                <a:solidFill>
                  <a:srgbClr val="A64D78"/>
                </a:solidFill>
                <a:latin typeface="Times New Roman"/>
                <a:cs typeface="Times New Roman"/>
              </a:rPr>
              <a:t>observers.</a:t>
            </a:r>
            <a:endParaRPr sz="1500">
              <a:latin typeface="Times New Roman"/>
              <a:cs typeface="Times New Roman"/>
            </a:endParaRPr>
          </a:p>
          <a:p>
            <a:pPr marL="356235" marR="272415" indent="-344170">
              <a:lnSpc>
                <a:spcPts val="1710"/>
              </a:lnSpc>
              <a:buFont typeface="Arial"/>
              <a:buChar char="●"/>
              <a:tabLst>
                <a:tab pos="356235" algn="l"/>
              </a:tabLst>
            </a:pP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Decentralized</a:t>
            </a:r>
            <a:r>
              <a:rPr sz="1500" b="1" spc="-2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storage</a:t>
            </a:r>
            <a:r>
              <a:rPr sz="1500" b="1" spc="-3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to</a:t>
            </a:r>
            <a:r>
              <a:rPr sz="1500" b="1" spc="-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45" dirty="0">
                <a:solidFill>
                  <a:srgbClr val="A64D78"/>
                </a:solidFill>
                <a:latin typeface="Times New Roman"/>
                <a:cs typeface="Times New Roman"/>
              </a:rPr>
              <a:t>safeguard</a:t>
            </a:r>
            <a:r>
              <a:rPr sz="1500" b="1" spc="-6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voter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and</a:t>
            </a:r>
            <a:r>
              <a:rPr sz="1500" b="1" spc="-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5" dirty="0">
                <a:solidFill>
                  <a:srgbClr val="A64D78"/>
                </a:solidFill>
                <a:latin typeface="Times New Roman"/>
                <a:cs typeface="Times New Roman"/>
              </a:rPr>
              <a:t>election</a:t>
            </a:r>
            <a:r>
              <a:rPr sz="1500" b="1" spc="-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A64D78"/>
                </a:solidFill>
                <a:latin typeface="Times New Roman"/>
                <a:cs typeface="Times New Roman"/>
              </a:rPr>
              <a:t>data.</a:t>
            </a:r>
            <a:endParaRPr sz="1500">
              <a:latin typeface="Times New Roman"/>
              <a:cs typeface="Times New Roman"/>
            </a:endParaRPr>
          </a:p>
          <a:p>
            <a:pPr marL="356235" marR="134620" indent="-344170">
              <a:lnSpc>
                <a:spcPts val="1710"/>
              </a:lnSpc>
              <a:buFont typeface="Arial"/>
              <a:buChar char="●"/>
              <a:tabLst>
                <a:tab pos="356235" algn="l"/>
              </a:tabLst>
            </a:pPr>
            <a:r>
              <a:rPr sz="1500" b="1" spc="20" dirty="0">
                <a:solidFill>
                  <a:srgbClr val="A64D78"/>
                </a:solidFill>
                <a:latin typeface="Times New Roman"/>
                <a:cs typeface="Times New Roman"/>
              </a:rPr>
              <a:t>Scalability</a:t>
            </a:r>
            <a:r>
              <a:rPr sz="1500" b="1" spc="-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70" dirty="0">
                <a:solidFill>
                  <a:srgbClr val="A64D78"/>
                </a:solidFill>
                <a:latin typeface="Times New Roman"/>
                <a:cs typeface="Times New Roman"/>
              </a:rPr>
              <a:t>solutions</a:t>
            </a:r>
            <a:r>
              <a:rPr sz="1500" b="1" spc="3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80" dirty="0">
                <a:solidFill>
                  <a:srgbClr val="A64D78"/>
                </a:solidFill>
                <a:latin typeface="Times New Roman"/>
                <a:cs typeface="Times New Roman"/>
              </a:rPr>
              <a:t>such</a:t>
            </a:r>
            <a:r>
              <a:rPr sz="1500" b="1" spc="3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as</a:t>
            </a:r>
            <a:r>
              <a:rPr sz="1500" b="1" spc="3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70" dirty="0">
                <a:solidFill>
                  <a:srgbClr val="A64D78"/>
                </a:solidFill>
                <a:latin typeface="Times New Roman"/>
                <a:cs typeface="Times New Roman"/>
              </a:rPr>
              <a:t>sidechains</a:t>
            </a:r>
            <a:r>
              <a:rPr sz="1500" b="1" spc="35" dirty="0">
                <a:solidFill>
                  <a:srgbClr val="A64D78"/>
                </a:solidFill>
                <a:latin typeface="Times New Roman"/>
                <a:cs typeface="Times New Roman"/>
              </a:rPr>
              <a:t> or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sharding</a:t>
            </a:r>
            <a:r>
              <a:rPr sz="1500" b="1" spc="-3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to</a:t>
            </a:r>
            <a:r>
              <a:rPr sz="1500" b="1" spc="-3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60" dirty="0">
                <a:solidFill>
                  <a:srgbClr val="A64D78"/>
                </a:solidFill>
                <a:latin typeface="Times New Roman"/>
                <a:cs typeface="Times New Roman"/>
              </a:rPr>
              <a:t>handle</a:t>
            </a:r>
            <a:r>
              <a:rPr sz="1500" b="1" spc="-30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large-</a:t>
            </a:r>
            <a:r>
              <a:rPr sz="1500" b="1" spc="90" dirty="0">
                <a:solidFill>
                  <a:srgbClr val="A64D78"/>
                </a:solidFill>
                <a:latin typeface="Times New Roman"/>
                <a:cs typeface="Times New Roman"/>
              </a:rPr>
              <a:t>scale</a:t>
            </a:r>
            <a:r>
              <a:rPr sz="1500" b="1" spc="-15" dirty="0">
                <a:solidFill>
                  <a:srgbClr val="A64D78"/>
                </a:solidFill>
                <a:latin typeface="Times New Roman"/>
                <a:cs typeface="Times New Roman"/>
              </a:rPr>
              <a:t> </a:t>
            </a:r>
            <a:r>
              <a:rPr sz="1500" b="1" spc="55" dirty="0">
                <a:solidFill>
                  <a:srgbClr val="A64D78"/>
                </a:solidFill>
                <a:latin typeface="Times New Roman"/>
                <a:cs typeface="Times New Roman"/>
              </a:rPr>
              <a:t>elections.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107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/>
                <a:cs typeface="Arial"/>
              </a:rPr>
              <a:t>Innovative</a:t>
            </a:r>
            <a:r>
              <a:rPr sz="2700" spc="-5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Features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0348" y="1494527"/>
            <a:ext cx="2383790" cy="2483485"/>
            <a:chOff x="460348" y="1494527"/>
            <a:chExt cx="2383790" cy="2483485"/>
          </a:xfrm>
        </p:grpSpPr>
        <p:sp>
          <p:nvSpPr>
            <p:cNvPr id="4" name="object 4"/>
            <p:cNvSpPr/>
            <p:nvPr/>
          </p:nvSpPr>
          <p:spPr>
            <a:xfrm>
              <a:off x="590948" y="1494527"/>
              <a:ext cx="2252980" cy="2312670"/>
            </a:xfrm>
            <a:custGeom>
              <a:avLst/>
              <a:gdLst/>
              <a:ahLst/>
              <a:cxnLst/>
              <a:rect l="l" t="t" r="r" b="b"/>
              <a:pathLst>
                <a:path w="2252980" h="2312670">
                  <a:moveTo>
                    <a:pt x="296691" y="2312294"/>
                  </a:moveTo>
                  <a:lnTo>
                    <a:pt x="250092" y="2312294"/>
                  </a:lnTo>
                  <a:lnTo>
                    <a:pt x="204039" y="2304169"/>
                  </a:lnTo>
                  <a:lnTo>
                    <a:pt x="159623" y="2287920"/>
                  </a:lnTo>
                  <a:lnTo>
                    <a:pt x="117938" y="2263546"/>
                  </a:lnTo>
                  <a:lnTo>
                    <a:pt x="80074" y="2231047"/>
                  </a:lnTo>
                  <a:lnTo>
                    <a:pt x="51247" y="2196233"/>
                  </a:lnTo>
                  <a:lnTo>
                    <a:pt x="28826" y="2158149"/>
                  </a:lnTo>
                  <a:lnTo>
                    <a:pt x="12811" y="2117611"/>
                  </a:lnTo>
                  <a:lnTo>
                    <a:pt x="3202" y="2075438"/>
                  </a:lnTo>
                  <a:lnTo>
                    <a:pt x="0" y="2032447"/>
                  </a:lnTo>
                  <a:lnTo>
                    <a:pt x="3202" y="1989456"/>
                  </a:lnTo>
                  <a:lnTo>
                    <a:pt x="12811" y="1947282"/>
                  </a:lnTo>
                  <a:lnTo>
                    <a:pt x="28826" y="1906744"/>
                  </a:lnTo>
                  <a:lnTo>
                    <a:pt x="51247" y="1868660"/>
                  </a:lnTo>
                  <a:lnTo>
                    <a:pt x="80074" y="1833847"/>
                  </a:lnTo>
                  <a:lnTo>
                    <a:pt x="1786055" y="81247"/>
                  </a:lnTo>
                  <a:lnTo>
                    <a:pt x="1823919" y="48748"/>
                  </a:lnTo>
                  <a:lnTo>
                    <a:pt x="1865604" y="24374"/>
                  </a:lnTo>
                  <a:lnTo>
                    <a:pt x="1910019" y="8124"/>
                  </a:lnTo>
                  <a:lnTo>
                    <a:pt x="1956073" y="0"/>
                  </a:lnTo>
                  <a:lnTo>
                    <a:pt x="2002672" y="0"/>
                  </a:lnTo>
                  <a:lnTo>
                    <a:pt x="2048725" y="8124"/>
                  </a:lnTo>
                  <a:lnTo>
                    <a:pt x="2093140" y="24374"/>
                  </a:lnTo>
                  <a:lnTo>
                    <a:pt x="2134826" y="48748"/>
                  </a:lnTo>
                  <a:lnTo>
                    <a:pt x="2172689" y="81247"/>
                  </a:lnTo>
                  <a:lnTo>
                    <a:pt x="2206831" y="124024"/>
                  </a:lnTo>
                  <a:lnTo>
                    <a:pt x="2231953" y="172365"/>
                  </a:lnTo>
                  <a:lnTo>
                    <a:pt x="2247462" y="224797"/>
                  </a:lnTo>
                  <a:lnTo>
                    <a:pt x="2252764" y="279847"/>
                  </a:lnTo>
                  <a:lnTo>
                    <a:pt x="2247462" y="334896"/>
                  </a:lnTo>
                  <a:lnTo>
                    <a:pt x="2231953" y="387328"/>
                  </a:lnTo>
                  <a:lnTo>
                    <a:pt x="2206831" y="435670"/>
                  </a:lnTo>
                  <a:lnTo>
                    <a:pt x="2172689" y="478447"/>
                  </a:lnTo>
                  <a:lnTo>
                    <a:pt x="466709" y="2231047"/>
                  </a:lnTo>
                  <a:lnTo>
                    <a:pt x="428845" y="2263546"/>
                  </a:lnTo>
                  <a:lnTo>
                    <a:pt x="387160" y="2287920"/>
                  </a:lnTo>
                  <a:lnTo>
                    <a:pt x="342744" y="2304169"/>
                  </a:lnTo>
                  <a:lnTo>
                    <a:pt x="296691" y="2312294"/>
                  </a:lnTo>
                  <a:close/>
                </a:path>
              </a:pathLst>
            </a:custGeom>
            <a:solidFill>
              <a:srgbClr val="0942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348" y="3146718"/>
              <a:ext cx="821348" cy="831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88948" y="3324518"/>
              <a:ext cx="364490" cy="374650"/>
            </a:xfrm>
            <a:custGeom>
              <a:avLst/>
              <a:gdLst/>
              <a:ahLst/>
              <a:cxnLst/>
              <a:rect l="l" t="t" r="r" b="b"/>
              <a:pathLst>
                <a:path w="364490" h="374650">
                  <a:moveTo>
                    <a:pt x="182074" y="374099"/>
                  </a:moveTo>
                  <a:lnTo>
                    <a:pt x="133671" y="367418"/>
                  </a:lnTo>
                  <a:lnTo>
                    <a:pt x="90177" y="348562"/>
                  </a:lnTo>
                  <a:lnTo>
                    <a:pt x="53328" y="319314"/>
                  </a:lnTo>
                  <a:lnTo>
                    <a:pt x="24858" y="281457"/>
                  </a:lnTo>
                  <a:lnTo>
                    <a:pt x="6503" y="236775"/>
                  </a:lnTo>
                  <a:lnTo>
                    <a:pt x="0" y="187049"/>
                  </a:lnTo>
                  <a:lnTo>
                    <a:pt x="6503" y="137324"/>
                  </a:lnTo>
                  <a:lnTo>
                    <a:pt x="24858" y="92642"/>
                  </a:lnTo>
                  <a:lnTo>
                    <a:pt x="53328" y="54785"/>
                  </a:lnTo>
                  <a:lnTo>
                    <a:pt x="90177" y="25537"/>
                  </a:lnTo>
                  <a:lnTo>
                    <a:pt x="133671" y="6681"/>
                  </a:lnTo>
                  <a:lnTo>
                    <a:pt x="182074" y="0"/>
                  </a:lnTo>
                  <a:lnTo>
                    <a:pt x="217761" y="3627"/>
                  </a:lnTo>
                  <a:lnTo>
                    <a:pt x="283089" y="31426"/>
                  </a:lnTo>
                  <a:lnTo>
                    <a:pt x="333558" y="83274"/>
                  </a:lnTo>
                  <a:lnTo>
                    <a:pt x="360618" y="150388"/>
                  </a:lnTo>
                  <a:lnTo>
                    <a:pt x="364148" y="187049"/>
                  </a:lnTo>
                  <a:lnTo>
                    <a:pt x="357645" y="236775"/>
                  </a:lnTo>
                  <a:lnTo>
                    <a:pt x="339290" y="281457"/>
                  </a:lnTo>
                  <a:lnTo>
                    <a:pt x="310820" y="319314"/>
                  </a:lnTo>
                  <a:lnTo>
                    <a:pt x="273970" y="348562"/>
                  </a:lnTo>
                  <a:lnTo>
                    <a:pt x="230477" y="367418"/>
                  </a:lnTo>
                  <a:lnTo>
                    <a:pt x="182074" y="374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5302" y="3402284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942A1"/>
                </a:solidFill>
                <a:latin typeface="Roboto"/>
                <a:cs typeface="Roboto"/>
              </a:rPr>
              <a:t>1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7007" y="1593373"/>
            <a:ext cx="1876425" cy="1927860"/>
          </a:xfrm>
          <a:custGeom>
            <a:avLst/>
            <a:gdLst/>
            <a:ahLst/>
            <a:cxnLst/>
            <a:rect l="l" t="t" r="r" b="b"/>
            <a:pathLst>
              <a:path w="1876425" h="1927860">
                <a:moveTo>
                  <a:pt x="0" y="1649399"/>
                </a:moveTo>
                <a:lnTo>
                  <a:pt x="1605525" y="0"/>
                </a:lnTo>
                <a:lnTo>
                  <a:pt x="1876228" y="278099"/>
                </a:lnTo>
                <a:lnTo>
                  <a:pt x="270702" y="1927499"/>
                </a:lnTo>
                <a:lnTo>
                  <a:pt x="0" y="1649399"/>
                </a:lnTo>
                <a:close/>
              </a:path>
            </a:pathLst>
          </a:custGeom>
          <a:ln w="952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 rot="18900000">
            <a:off x="869328" y="2780216"/>
            <a:ext cx="128643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Decentralization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 rot="18900000">
            <a:off x="1245466" y="3084017"/>
            <a:ext cx="1235502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10" dirty="0">
                <a:latin typeface="Roboto"/>
                <a:cs typeface="Roboto"/>
              </a:rPr>
              <a:t>Eliminates</a:t>
            </a:r>
            <a:r>
              <a:rPr sz="800" spc="10" dirty="0">
                <a:latin typeface="Roboto"/>
                <a:cs typeface="Roboto"/>
              </a:rPr>
              <a:t> </a:t>
            </a:r>
            <a:r>
              <a:rPr sz="1200" spc="-30" baseline="3472" dirty="0">
                <a:latin typeface="Roboto"/>
                <a:cs typeface="Roboto"/>
              </a:rPr>
              <a:t>centr</a:t>
            </a:r>
            <a:r>
              <a:rPr sz="1200" spc="-30" baseline="6944" dirty="0">
                <a:latin typeface="Roboto"/>
                <a:cs typeface="Roboto"/>
              </a:rPr>
              <a:t>al</a:t>
            </a:r>
            <a:r>
              <a:rPr sz="1200" spc="15" baseline="6944" dirty="0">
                <a:latin typeface="Roboto"/>
                <a:cs typeface="Roboto"/>
              </a:rPr>
              <a:t> </a:t>
            </a:r>
            <a:r>
              <a:rPr sz="1200" spc="-15" baseline="6944" dirty="0">
                <a:latin typeface="Roboto"/>
                <a:cs typeface="Roboto"/>
              </a:rPr>
              <a:t>authority</a:t>
            </a:r>
            <a:endParaRPr sz="1200" baseline="6944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57823" y="1355062"/>
            <a:ext cx="2442845" cy="2484755"/>
            <a:chOff x="2357823" y="1355062"/>
            <a:chExt cx="2442845" cy="2484755"/>
          </a:xfrm>
        </p:grpSpPr>
        <p:sp>
          <p:nvSpPr>
            <p:cNvPr id="12" name="object 12"/>
            <p:cNvSpPr/>
            <p:nvPr/>
          </p:nvSpPr>
          <p:spPr>
            <a:xfrm>
              <a:off x="2485745" y="1355062"/>
              <a:ext cx="2314575" cy="2314575"/>
            </a:xfrm>
            <a:custGeom>
              <a:avLst/>
              <a:gdLst/>
              <a:ahLst/>
              <a:cxnLst/>
              <a:rect l="l" t="t" r="r" b="b"/>
              <a:pathLst>
                <a:path w="2314575" h="2314575">
                  <a:moveTo>
                    <a:pt x="280862" y="2314325"/>
                  </a:moveTo>
                  <a:lnTo>
                    <a:pt x="237871" y="2311034"/>
                  </a:lnTo>
                  <a:lnTo>
                    <a:pt x="195698" y="2301163"/>
                  </a:lnTo>
                  <a:lnTo>
                    <a:pt x="155160" y="2284710"/>
                  </a:lnTo>
                  <a:lnTo>
                    <a:pt x="117076" y="2261677"/>
                  </a:lnTo>
                  <a:lnTo>
                    <a:pt x="82262" y="2232062"/>
                  </a:lnTo>
                  <a:lnTo>
                    <a:pt x="52648" y="2197249"/>
                  </a:lnTo>
                  <a:lnTo>
                    <a:pt x="29614" y="2159165"/>
                  </a:lnTo>
                  <a:lnTo>
                    <a:pt x="13162" y="2118627"/>
                  </a:lnTo>
                  <a:lnTo>
                    <a:pt x="3290" y="2076453"/>
                  </a:lnTo>
                  <a:lnTo>
                    <a:pt x="0" y="2033462"/>
                  </a:lnTo>
                  <a:lnTo>
                    <a:pt x="3290" y="1990471"/>
                  </a:lnTo>
                  <a:lnTo>
                    <a:pt x="13162" y="1948298"/>
                  </a:lnTo>
                  <a:lnTo>
                    <a:pt x="29614" y="1907760"/>
                  </a:lnTo>
                  <a:lnTo>
                    <a:pt x="52648" y="1869676"/>
                  </a:lnTo>
                  <a:lnTo>
                    <a:pt x="82262" y="1834862"/>
                  </a:lnTo>
                  <a:lnTo>
                    <a:pt x="1834862" y="82262"/>
                  </a:lnTo>
                  <a:lnTo>
                    <a:pt x="1869676" y="52648"/>
                  </a:lnTo>
                  <a:lnTo>
                    <a:pt x="1907760" y="29614"/>
                  </a:lnTo>
                  <a:lnTo>
                    <a:pt x="1948298" y="13162"/>
                  </a:lnTo>
                  <a:lnTo>
                    <a:pt x="1990471" y="3290"/>
                  </a:lnTo>
                  <a:lnTo>
                    <a:pt x="2033462" y="0"/>
                  </a:lnTo>
                  <a:lnTo>
                    <a:pt x="2076453" y="3290"/>
                  </a:lnTo>
                  <a:lnTo>
                    <a:pt x="2118627" y="13162"/>
                  </a:lnTo>
                  <a:lnTo>
                    <a:pt x="2159164" y="29614"/>
                  </a:lnTo>
                  <a:lnTo>
                    <a:pt x="2197249" y="52648"/>
                  </a:lnTo>
                  <a:lnTo>
                    <a:pt x="2232062" y="82262"/>
                  </a:lnTo>
                  <a:lnTo>
                    <a:pt x="2267137" y="125039"/>
                  </a:lnTo>
                  <a:lnTo>
                    <a:pt x="2292946" y="173381"/>
                  </a:lnTo>
                  <a:lnTo>
                    <a:pt x="2308878" y="225813"/>
                  </a:lnTo>
                  <a:lnTo>
                    <a:pt x="2314325" y="280862"/>
                  </a:lnTo>
                  <a:lnTo>
                    <a:pt x="2308878" y="335912"/>
                  </a:lnTo>
                  <a:lnTo>
                    <a:pt x="2292946" y="388344"/>
                  </a:lnTo>
                  <a:lnTo>
                    <a:pt x="2267137" y="436685"/>
                  </a:lnTo>
                  <a:lnTo>
                    <a:pt x="2232062" y="479462"/>
                  </a:lnTo>
                  <a:lnTo>
                    <a:pt x="479462" y="2232062"/>
                  </a:lnTo>
                  <a:lnTo>
                    <a:pt x="444649" y="2261677"/>
                  </a:lnTo>
                  <a:lnTo>
                    <a:pt x="406565" y="2284710"/>
                  </a:lnTo>
                  <a:lnTo>
                    <a:pt x="366027" y="2301163"/>
                  </a:lnTo>
                  <a:lnTo>
                    <a:pt x="323853" y="2311034"/>
                  </a:lnTo>
                  <a:lnTo>
                    <a:pt x="280862" y="2314325"/>
                  </a:lnTo>
                  <a:close/>
                </a:path>
              </a:pathLst>
            </a:custGeom>
            <a:solidFill>
              <a:srgbClr val="0D5C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7823" y="3008268"/>
              <a:ext cx="831300" cy="831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86423" y="3186068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49" y="374099"/>
                  </a:moveTo>
                  <a:lnTo>
                    <a:pt x="137324" y="367418"/>
                  </a:lnTo>
                  <a:lnTo>
                    <a:pt x="92642" y="348562"/>
                  </a:lnTo>
                  <a:lnTo>
                    <a:pt x="54785" y="319314"/>
                  </a:lnTo>
                  <a:lnTo>
                    <a:pt x="25537" y="281457"/>
                  </a:lnTo>
                  <a:lnTo>
                    <a:pt x="6681" y="236775"/>
                  </a:lnTo>
                  <a:lnTo>
                    <a:pt x="0" y="187049"/>
                  </a:lnTo>
                  <a:lnTo>
                    <a:pt x="6681" y="137324"/>
                  </a:lnTo>
                  <a:lnTo>
                    <a:pt x="25537" y="92642"/>
                  </a:lnTo>
                  <a:lnTo>
                    <a:pt x="54785" y="54785"/>
                  </a:lnTo>
                  <a:lnTo>
                    <a:pt x="92642" y="25537"/>
                  </a:lnTo>
                  <a:lnTo>
                    <a:pt x="137324" y="6681"/>
                  </a:lnTo>
                  <a:lnTo>
                    <a:pt x="187049" y="0"/>
                  </a:lnTo>
                  <a:lnTo>
                    <a:pt x="223712" y="3627"/>
                  </a:lnTo>
                  <a:lnTo>
                    <a:pt x="290825" y="31426"/>
                  </a:lnTo>
                  <a:lnTo>
                    <a:pt x="342673" y="83274"/>
                  </a:lnTo>
                  <a:lnTo>
                    <a:pt x="370472" y="150388"/>
                  </a:lnTo>
                  <a:lnTo>
                    <a:pt x="374099" y="187049"/>
                  </a:lnTo>
                  <a:lnTo>
                    <a:pt x="367418" y="236775"/>
                  </a:lnTo>
                  <a:lnTo>
                    <a:pt x="348562" y="281457"/>
                  </a:lnTo>
                  <a:lnTo>
                    <a:pt x="319314" y="319314"/>
                  </a:lnTo>
                  <a:lnTo>
                    <a:pt x="281457" y="348562"/>
                  </a:lnTo>
                  <a:lnTo>
                    <a:pt x="236775" y="367418"/>
                  </a:lnTo>
                  <a:lnTo>
                    <a:pt x="187049" y="374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17055" y="3263834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D5CDE"/>
                </a:solidFill>
                <a:latin typeface="Roboto"/>
                <a:cs typeface="Roboto"/>
              </a:rPr>
              <a:t>2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 rot="18900000">
            <a:off x="2836716" y="2788917"/>
            <a:ext cx="916222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Tamper-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Proof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3127181" y="2853930"/>
            <a:ext cx="1495704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10" dirty="0">
                <a:latin typeface="Roboto"/>
                <a:cs typeface="Roboto"/>
              </a:rPr>
              <a:t>Immutable</a:t>
            </a:r>
            <a:r>
              <a:rPr sz="800" spc="-5" dirty="0">
                <a:latin typeface="Roboto"/>
                <a:cs typeface="Roboto"/>
              </a:rPr>
              <a:t> </a:t>
            </a:r>
            <a:r>
              <a:rPr sz="800" spc="-10" dirty="0">
                <a:latin typeface="Roboto"/>
                <a:cs typeface="Roboto"/>
              </a:rPr>
              <a:t>ledger</a:t>
            </a:r>
            <a:r>
              <a:rPr sz="800" spc="-5" dirty="0">
                <a:latin typeface="Roboto"/>
                <a:cs typeface="Roboto"/>
              </a:rPr>
              <a:t> </a:t>
            </a:r>
            <a:r>
              <a:rPr sz="800" dirty="0">
                <a:latin typeface="Roboto"/>
                <a:cs typeface="Roboto"/>
              </a:rPr>
              <a:t>to </a:t>
            </a:r>
            <a:r>
              <a:rPr sz="800" spc="-10" dirty="0">
                <a:latin typeface="Roboto"/>
                <a:cs typeface="Roboto"/>
              </a:rPr>
              <a:t>record</a:t>
            </a:r>
            <a:r>
              <a:rPr sz="800" spc="-5" dirty="0">
                <a:latin typeface="Roboto"/>
                <a:cs typeface="Roboto"/>
              </a:rPr>
              <a:t> </a:t>
            </a:r>
            <a:r>
              <a:rPr sz="800" spc="-10" dirty="0">
                <a:latin typeface="Roboto"/>
                <a:cs typeface="Roboto"/>
              </a:rPr>
              <a:t>votes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64417" y="1414587"/>
            <a:ext cx="2442845" cy="2484755"/>
            <a:chOff x="3964417" y="1414587"/>
            <a:chExt cx="2442845" cy="2484755"/>
          </a:xfrm>
        </p:grpSpPr>
        <p:sp>
          <p:nvSpPr>
            <p:cNvPr id="19" name="object 19"/>
            <p:cNvSpPr/>
            <p:nvPr/>
          </p:nvSpPr>
          <p:spPr>
            <a:xfrm>
              <a:off x="4092338" y="1414587"/>
              <a:ext cx="2314575" cy="2314575"/>
            </a:xfrm>
            <a:custGeom>
              <a:avLst/>
              <a:gdLst/>
              <a:ahLst/>
              <a:cxnLst/>
              <a:rect l="l" t="t" r="r" b="b"/>
              <a:pathLst>
                <a:path w="2314575" h="2314575">
                  <a:moveTo>
                    <a:pt x="280862" y="2314325"/>
                  </a:moveTo>
                  <a:lnTo>
                    <a:pt x="237871" y="2311034"/>
                  </a:lnTo>
                  <a:lnTo>
                    <a:pt x="195698" y="2301163"/>
                  </a:lnTo>
                  <a:lnTo>
                    <a:pt x="155160" y="2284710"/>
                  </a:lnTo>
                  <a:lnTo>
                    <a:pt x="117076" y="2261677"/>
                  </a:lnTo>
                  <a:lnTo>
                    <a:pt x="82262" y="2232062"/>
                  </a:lnTo>
                  <a:lnTo>
                    <a:pt x="52648" y="2197249"/>
                  </a:lnTo>
                  <a:lnTo>
                    <a:pt x="29614" y="2159165"/>
                  </a:lnTo>
                  <a:lnTo>
                    <a:pt x="13162" y="2118627"/>
                  </a:lnTo>
                  <a:lnTo>
                    <a:pt x="3290" y="2076453"/>
                  </a:lnTo>
                  <a:lnTo>
                    <a:pt x="0" y="2033462"/>
                  </a:lnTo>
                  <a:lnTo>
                    <a:pt x="3290" y="1990471"/>
                  </a:lnTo>
                  <a:lnTo>
                    <a:pt x="13162" y="1948298"/>
                  </a:lnTo>
                  <a:lnTo>
                    <a:pt x="29614" y="1907760"/>
                  </a:lnTo>
                  <a:lnTo>
                    <a:pt x="52648" y="1869676"/>
                  </a:lnTo>
                  <a:lnTo>
                    <a:pt x="82262" y="1834862"/>
                  </a:lnTo>
                  <a:lnTo>
                    <a:pt x="1834862" y="82262"/>
                  </a:lnTo>
                  <a:lnTo>
                    <a:pt x="1869676" y="52648"/>
                  </a:lnTo>
                  <a:lnTo>
                    <a:pt x="1907760" y="29614"/>
                  </a:lnTo>
                  <a:lnTo>
                    <a:pt x="1948298" y="13162"/>
                  </a:lnTo>
                  <a:lnTo>
                    <a:pt x="1990471" y="3290"/>
                  </a:lnTo>
                  <a:lnTo>
                    <a:pt x="2033462" y="0"/>
                  </a:lnTo>
                  <a:lnTo>
                    <a:pt x="2076453" y="3290"/>
                  </a:lnTo>
                  <a:lnTo>
                    <a:pt x="2118627" y="13162"/>
                  </a:lnTo>
                  <a:lnTo>
                    <a:pt x="2159165" y="29614"/>
                  </a:lnTo>
                  <a:lnTo>
                    <a:pt x="2197249" y="52648"/>
                  </a:lnTo>
                  <a:lnTo>
                    <a:pt x="2232062" y="82262"/>
                  </a:lnTo>
                  <a:lnTo>
                    <a:pt x="2267137" y="125039"/>
                  </a:lnTo>
                  <a:lnTo>
                    <a:pt x="2292946" y="173381"/>
                  </a:lnTo>
                  <a:lnTo>
                    <a:pt x="2308879" y="225813"/>
                  </a:lnTo>
                  <a:lnTo>
                    <a:pt x="2314325" y="280862"/>
                  </a:lnTo>
                  <a:lnTo>
                    <a:pt x="2308879" y="335912"/>
                  </a:lnTo>
                  <a:lnTo>
                    <a:pt x="2292946" y="388344"/>
                  </a:lnTo>
                  <a:lnTo>
                    <a:pt x="2267137" y="436685"/>
                  </a:lnTo>
                  <a:lnTo>
                    <a:pt x="2232062" y="479462"/>
                  </a:lnTo>
                  <a:lnTo>
                    <a:pt x="479462" y="2232062"/>
                  </a:lnTo>
                  <a:lnTo>
                    <a:pt x="444649" y="2261677"/>
                  </a:lnTo>
                  <a:lnTo>
                    <a:pt x="406565" y="2284710"/>
                  </a:lnTo>
                  <a:lnTo>
                    <a:pt x="366027" y="2301163"/>
                  </a:lnTo>
                  <a:lnTo>
                    <a:pt x="323853" y="2311034"/>
                  </a:lnTo>
                  <a:lnTo>
                    <a:pt x="280862" y="2314325"/>
                  </a:lnTo>
                  <a:close/>
                </a:path>
              </a:pathLst>
            </a:custGeom>
            <a:solidFill>
              <a:srgbClr val="3079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4417" y="3067793"/>
              <a:ext cx="831300" cy="831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193017" y="3245593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49" y="374099"/>
                  </a:moveTo>
                  <a:lnTo>
                    <a:pt x="137324" y="367418"/>
                  </a:lnTo>
                  <a:lnTo>
                    <a:pt x="92642" y="348562"/>
                  </a:lnTo>
                  <a:lnTo>
                    <a:pt x="54785" y="319314"/>
                  </a:lnTo>
                  <a:lnTo>
                    <a:pt x="25537" y="281457"/>
                  </a:lnTo>
                  <a:lnTo>
                    <a:pt x="6681" y="236775"/>
                  </a:lnTo>
                  <a:lnTo>
                    <a:pt x="0" y="187049"/>
                  </a:lnTo>
                  <a:lnTo>
                    <a:pt x="6681" y="137324"/>
                  </a:lnTo>
                  <a:lnTo>
                    <a:pt x="25537" y="92642"/>
                  </a:lnTo>
                  <a:lnTo>
                    <a:pt x="54785" y="54785"/>
                  </a:lnTo>
                  <a:lnTo>
                    <a:pt x="92642" y="25537"/>
                  </a:lnTo>
                  <a:lnTo>
                    <a:pt x="137324" y="6681"/>
                  </a:lnTo>
                  <a:lnTo>
                    <a:pt x="187049" y="0"/>
                  </a:lnTo>
                  <a:lnTo>
                    <a:pt x="223711" y="3627"/>
                  </a:lnTo>
                  <a:lnTo>
                    <a:pt x="290825" y="31426"/>
                  </a:lnTo>
                  <a:lnTo>
                    <a:pt x="342673" y="83274"/>
                  </a:lnTo>
                  <a:lnTo>
                    <a:pt x="370472" y="150388"/>
                  </a:lnTo>
                  <a:lnTo>
                    <a:pt x="374099" y="187049"/>
                  </a:lnTo>
                  <a:lnTo>
                    <a:pt x="367418" y="236775"/>
                  </a:lnTo>
                  <a:lnTo>
                    <a:pt x="348562" y="281457"/>
                  </a:lnTo>
                  <a:lnTo>
                    <a:pt x="319314" y="319314"/>
                  </a:lnTo>
                  <a:lnTo>
                    <a:pt x="281457" y="348562"/>
                  </a:lnTo>
                  <a:lnTo>
                    <a:pt x="236775" y="367418"/>
                  </a:lnTo>
                  <a:lnTo>
                    <a:pt x="187049" y="374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23648" y="332335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3079F3"/>
                </a:solidFill>
                <a:latin typeface="Roboto"/>
                <a:cs typeface="Roboto"/>
              </a:rPr>
              <a:t>3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 rot="18900000">
            <a:off x="4437304" y="2847462"/>
            <a:ext cx="91936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Transparency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 rot="18900000">
            <a:off x="4736159" y="2919257"/>
            <a:ext cx="1479233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35" dirty="0">
                <a:latin typeface="Roboto"/>
                <a:cs typeface="Roboto"/>
              </a:rPr>
              <a:t>Real-</a:t>
            </a:r>
            <a:r>
              <a:rPr sz="800" spc="-25" dirty="0">
                <a:latin typeface="Roboto"/>
                <a:cs typeface="Roboto"/>
              </a:rPr>
              <a:t>time</a:t>
            </a:r>
            <a:r>
              <a:rPr sz="800" spc="5" dirty="0">
                <a:latin typeface="Roboto"/>
                <a:cs typeface="Roboto"/>
              </a:rPr>
              <a:t> </a:t>
            </a:r>
            <a:r>
              <a:rPr sz="800" spc="-10" dirty="0">
                <a:latin typeface="Roboto"/>
                <a:cs typeface="Roboto"/>
              </a:rPr>
              <a:t>monitoring</a:t>
            </a:r>
            <a:r>
              <a:rPr sz="800" spc="5" dirty="0">
                <a:latin typeface="Roboto"/>
                <a:cs typeface="Roboto"/>
              </a:rPr>
              <a:t> </a:t>
            </a:r>
            <a:r>
              <a:rPr sz="800" dirty="0">
                <a:latin typeface="Roboto"/>
                <a:cs typeface="Roboto"/>
              </a:rPr>
              <a:t>for</a:t>
            </a:r>
            <a:r>
              <a:rPr sz="800" spc="5" dirty="0">
                <a:latin typeface="Roboto"/>
                <a:cs typeface="Roboto"/>
              </a:rPr>
              <a:t> </a:t>
            </a:r>
            <a:r>
              <a:rPr sz="800" spc="-10" dirty="0">
                <a:latin typeface="Roboto"/>
                <a:cs typeface="Roboto"/>
              </a:rPr>
              <a:t>election</a:t>
            </a:r>
            <a:endParaRPr sz="8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 rot="18900000">
            <a:off x="4948344" y="3313646"/>
            <a:ext cx="616755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10" dirty="0">
                <a:latin typeface="Roboto"/>
                <a:cs typeface="Roboto"/>
              </a:rPr>
              <a:t>stakeholders.</a:t>
            </a:r>
            <a:endParaRPr sz="80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67752" y="1414587"/>
            <a:ext cx="2442845" cy="2484755"/>
            <a:chOff x="5567752" y="1414587"/>
            <a:chExt cx="2442845" cy="2484755"/>
          </a:xfrm>
        </p:grpSpPr>
        <p:sp>
          <p:nvSpPr>
            <p:cNvPr id="27" name="object 27"/>
            <p:cNvSpPr/>
            <p:nvPr/>
          </p:nvSpPr>
          <p:spPr>
            <a:xfrm>
              <a:off x="5695673" y="1414587"/>
              <a:ext cx="2314575" cy="2314575"/>
            </a:xfrm>
            <a:custGeom>
              <a:avLst/>
              <a:gdLst/>
              <a:ahLst/>
              <a:cxnLst/>
              <a:rect l="l" t="t" r="r" b="b"/>
              <a:pathLst>
                <a:path w="2314575" h="2314575">
                  <a:moveTo>
                    <a:pt x="280862" y="2314325"/>
                  </a:moveTo>
                  <a:lnTo>
                    <a:pt x="237871" y="2311034"/>
                  </a:lnTo>
                  <a:lnTo>
                    <a:pt x="195698" y="2301163"/>
                  </a:lnTo>
                  <a:lnTo>
                    <a:pt x="155160" y="2284710"/>
                  </a:lnTo>
                  <a:lnTo>
                    <a:pt x="117075" y="2261677"/>
                  </a:lnTo>
                  <a:lnTo>
                    <a:pt x="82262" y="2232062"/>
                  </a:lnTo>
                  <a:lnTo>
                    <a:pt x="52648" y="2197249"/>
                  </a:lnTo>
                  <a:lnTo>
                    <a:pt x="29614" y="2159165"/>
                  </a:lnTo>
                  <a:lnTo>
                    <a:pt x="13162" y="2118627"/>
                  </a:lnTo>
                  <a:lnTo>
                    <a:pt x="3290" y="2076453"/>
                  </a:lnTo>
                  <a:lnTo>
                    <a:pt x="0" y="2033462"/>
                  </a:lnTo>
                  <a:lnTo>
                    <a:pt x="3290" y="1990471"/>
                  </a:lnTo>
                  <a:lnTo>
                    <a:pt x="13162" y="1948298"/>
                  </a:lnTo>
                  <a:lnTo>
                    <a:pt x="29614" y="1907760"/>
                  </a:lnTo>
                  <a:lnTo>
                    <a:pt x="52648" y="1869676"/>
                  </a:lnTo>
                  <a:lnTo>
                    <a:pt x="82262" y="1834862"/>
                  </a:lnTo>
                  <a:lnTo>
                    <a:pt x="1834862" y="82262"/>
                  </a:lnTo>
                  <a:lnTo>
                    <a:pt x="1869675" y="52648"/>
                  </a:lnTo>
                  <a:lnTo>
                    <a:pt x="1907760" y="29614"/>
                  </a:lnTo>
                  <a:lnTo>
                    <a:pt x="1948298" y="13162"/>
                  </a:lnTo>
                  <a:lnTo>
                    <a:pt x="1990471" y="3290"/>
                  </a:lnTo>
                  <a:lnTo>
                    <a:pt x="2033462" y="0"/>
                  </a:lnTo>
                  <a:lnTo>
                    <a:pt x="2076453" y="3290"/>
                  </a:lnTo>
                  <a:lnTo>
                    <a:pt x="2118627" y="13162"/>
                  </a:lnTo>
                  <a:lnTo>
                    <a:pt x="2159164" y="29614"/>
                  </a:lnTo>
                  <a:lnTo>
                    <a:pt x="2197249" y="52648"/>
                  </a:lnTo>
                  <a:lnTo>
                    <a:pt x="2232062" y="82262"/>
                  </a:lnTo>
                  <a:lnTo>
                    <a:pt x="2267137" y="125039"/>
                  </a:lnTo>
                  <a:lnTo>
                    <a:pt x="2292946" y="173381"/>
                  </a:lnTo>
                  <a:lnTo>
                    <a:pt x="2308879" y="225813"/>
                  </a:lnTo>
                  <a:lnTo>
                    <a:pt x="2314325" y="280862"/>
                  </a:lnTo>
                  <a:lnTo>
                    <a:pt x="2308879" y="335912"/>
                  </a:lnTo>
                  <a:lnTo>
                    <a:pt x="2292946" y="388344"/>
                  </a:lnTo>
                  <a:lnTo>
                    <a:pt x="2267137" y="436685"/>
                  </a:lnTo>
                  <a:lnTo>
                    <a:pt x="2232062" y="479462"/>
                  </a:lnTo>
                  <a:lnTo>
                    <a:pt x="479462" y="2232062"/>
                  </a:lnTo>
                  <a:lnTo>
                    <a:pt x="444649" y="2261677"/>
                  </a:lnTo>
                  <a:lnTo>
                    <a:pt x="406564" y="2284710"/>
                  </a:lnTo>
                  <a:lnTo>
                    <a:pt x="366027" y="2301163"/>
                  </a:lnTo>
                  <a:lnTo>
                    <a:pt x="323853" y="2311034"/>
                  </a:lnTo>
                  <a:lnTo>
                    <a:pt x="280862" y="2314325"/>
                  </a:lnTo>
                  <a:close/>
                </a:path>
              </a:pathLst>
            </a:custGeom>
            <a:solidFill>
              <a:srgbClr val="0942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67752" y="3067793"/>
              <a:ext cx="831300" cy="8313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5796351" y="3245593"/>
              <a:ext cx="374650" cy="374650"/>
            </a:xfrm>
            <a:custGeom>
              <a:avLst/>
              <a:gdLst/>
              <a:ahLst/>
              <a:cxnLst/>
              <a:rect l="l" t="t" r="r" b="b"/>
              <a:pathLst>
                <a:path w="374650" h="374650">
                  <a:moveTo>
                    <a:pt x="187049" y="374099"/>
                  </a:moveTo>
                  <a:lnTo>
                    <a:pt x="137324" y="367418"/>
                  </a:lnTo>
                  <a:lnTo>
                    <a:pt x="92642" y="348562"/>
                  </a:lnTo>
                  <a:lnTo>
                    <a:pt x="54785" y="319314"/>
                  </a:lnTo>
                  <a:lnTo>
                    <a:pt x="25537" y="281457"/>
                  </a:lnTo>
                  <a:lnTo>
                    <a:pt x="6681" y="236775"/>
                  </a:lnTo>
                  <a:lnTo>
                    <a:pt x="0" y="187049"/>
                  </a:lnTo>
                  <a:lnTo>
                    <a:pt x="6681" y="137324"/>
                  </a:lnTo>
                  <a:lnTo>
                    <a:pt x="25537" y="92642"/>
                  </a:lnTo>
                  <a:lnTo>
                    <a:pt x="54785" y="54785"/>
                  </a:lnTo>
                  <a:lnTo>
                    <a:pt x="92642" y="25537"/>
                  </a:lnTo>
                  <a:lnTo>
                    <a:pt x="137324" y="6681"/>
                  </a:lnTo>
                  <a:lnTo>
                    <a:pt x="187049" y="0"/>
                  </a:lnTo>
                  <a:lnTo>
                    <a:pt x="223711" y="3627"/>
                  </a:lnTo>
                  <a:lnTo>
                    <a:pt x="290825" y="31426"/>
                  </a:lnTo>
                  <a:lnTo>
                    <a:pt x="342673" y="83274"/>
                  </a:lnTo>
                  <a:lnTo>
                    <a:pt x="370472" y="150388"/>
                  </a:lnTo>
                  <a:lnTo>
                    <a:pt x="374099" y="187049"/>
                  </a:lnTo>
                  <a:lnTo>
                    <a:pt x="367418" y="236775"/>
                  </a:lnTo>
                  <a:lnTo>
                    <a:pt x="348562" y="281457"/>
                  </a:lnTo>
                  <a:lnTo>
                    <a:pt x="319314" y="319314"/>
                  </a:lnTo>
                  <a:lnTo>
                    <a:pt x="281457" y="348562"/>
                  </a:lnTo>
                  <a:lnTo>
                    <a:pt x="236775" y="367418"/>
                  </a:lnTo>
                  <a:lnTo>
                    <a:pt x="187049" y="374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926983" y="3323359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0942A1"/>
                </a:solidFill>
                <a:latin typeface="Roboto"/>
                <a:cs typeface="Roboto"/>
              </a:rPr>
              <a:t>4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 rot="18900000">
            <a:off x="6054621" y="2866665"/>
            <a:ext cx="86542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Accessibility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 rot="18900000">
            <a:off x="6310941" y="2849831"/>
            <a:ext cx="1675672" cy="10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sz="800" spc="-10" dirty="0">
                <a:latin typeface="Roboto"/>
                <a:cs typeface="Roboto"/>
              </a:rPr>
              <a:t>Supports remote</a:t>
            </a:r>
            <a:r>
              <a:rPr sz="800" spc="-5" dirty="0">
                <a:latin typeface="Roboto"/>
                <a:cs typeface="Roboto"/>
              </a:rPr>
              <a:t> </a:t>
            </a:r>
            <a:r>
              <a:rPr sz="800" dirty="0">
                <a:latin typeface="Roboto"/>
                <a:cs typeface="Roboto"/>
              </a:rPr>
              <a:t>and</a:t>
            </a:r>
            <a:r>
              <a:rPr sz="800" spc="-10" dirty="0">
                <a:latin typeface="Roboto"/>
                <a:cs typeface="Roboto"/>
              </a:rPr>
              <a:t> inclusive</a:t>
            </a:r>
            <a:r>
              <a:rPr sz="800" spc="-5" dirty="0">
                <a:latin typeface="Roboto"/>
                <a:cs typeface="Roboto"/>
              </a:rPr>
              <a:t> </a:t>
            </a:r>
            <a:r>
              <a:rPr sz="800" spc="-10" dirty="0">
                <a:latin typeface="Roboto"/>
                <a:cs typeface="Roboto"/>
              </a:rPr>
              <a:t>voting</a:t>
            </a:r>
            <a:endParaRPr sz="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0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0" spc="-190" dirty="0">
                <a:latin typeface="Tahoma"/>
                <a:cs typeface="Tahoma"/>
              </a:rPr>
              <a:t>Architecture</a:t>
            </a:r>
            <a:r>
              <a:rPr sz="2700" b="0" spc="-130" dirty="0">
                <a:latin typeface="Tahoma"/>
                <a:cs typeface="Tahoma"/>
              </a:rPr>
              <a:t> </a:t>
            </a:r>
            <a:r>
              <a:rPr sz="2700" b="0" spc="-265" dirty="0">
                <a:latin typeface="Tahoma"/>
                <a:cs typeface="Tahoma"/>
              </a:rPr>
              <a:t>diagram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49252-EC71-1DC2-A2C4-264F9B49F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819150"/>
            <a:ext cx="4788009" cy="3862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72970">
              <a:lnSpc>
                <a:spcPct val="100000"/>
              </a:lnSpc>
              <a:spcBef>
                <a:spcPts val="130"/>
              </a:spcBef>
            </a:pPr>
            <a:r>
              <a:rPr sz="2850" spc="65" dirty="0">
                <a:solidFill>
                  <a:srgbClr val="2A3890"/>
                </a:solidFill>
                <a:latin typeface="Tahoma"/>
                <a:cs typeface="Tahoma"/>
              </a:rPr>
              <a:t>LITERATURE</a:t>
            </a:r>
            <a:r>
              <a:rPr sz="2850" spc="75" dirty="0">
                <a:solidFill>
                  <a:srgbClr val="2A3890"/>
                </a:solidFill>
                <a:latin typeface="Tahoma"/>
                <a:cs typeface="Tahoma"/>
              </a:rPr>
              <a:t> </a:t>
            </a:r>
            <a:r>
              <a:rPr sz="2850" spc="-10" dirty="0">
                <a:solidFill>
                  <a:srgbClr val="2A3890"/>
                </a:solidFill>
                <a:latin typeface="Tahoma"/>
                <a:cs typeface="Tahoma"/>
              </a:rPr>
              <a:t>SURVEY</a:t>
            </a:r>
            <a:endParaRPr sz="285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6887" y="955937"/>
          <a:ext cx="8625839" cy="330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marR="3568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Georgia"/>
                          <a:cs typeface="Georgia"/>
                        </a:rPr>
                        <a:t>S.NO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Georgia"/>
                          <a:cs typeface="Georgia"/>
                        </a:rPr>
                        <a:t>Authors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Key</a:t>
                      </a:r>
                      <a:r>
                        <a:rPr sz="14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Insights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Gaps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Identiﬁed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340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0" dirty="0">
                          <a:latin typeface="Georgia"/>
                          <a:cs typeface="Georgia"/>
                        </a:rPr>
                        <a:t>1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0504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-6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2"/>
                        </a:rPr>
                        <a:t>V</a:t>
                      </a:r>
                      <a:r>
                        <a:rPr sz="1350" spc="-35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2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2"/>
                        </a:rPr>
                        <a:t>Lalitha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35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3"/>
                        </a:rPr>
                        <a:t>S</a:t>
                      </a:r>
                      <a:r>
                        <a:rPr sz="1350" spc="-5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3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3"/>
                        </a:rPr>
                        <a:t>Samundeswari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5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spc="-8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4"/>
                        </a:rPr>
                        <a:t>R</a:t>
                      </a:r>
                      <a:r>
                        <a:rPr sz="1350" spc="-1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4"/>
                        </a:rPr>
                        <a:t> Roobinee</a:t>
                      </a:r>
                      <a:r>
                        <a:rPr sz="1350" spc="-1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 </a:t>
                      </a:r>
                      <a:r>
                        <a:rPr sz="1350" u="heavy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5"/>
                        </a:rPr>
                        <a:t>Lakshme</a:t>
                      </a:r>
                      <a:r>
                        <a:rPr sz="1350" u="heavy" spc="5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5"/>
                        </a:rPr>
                        <a:t> </a:t>
                      </a:r>
                      <a:r>
                        <a:rPr sz="1350" u="heavy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5"/>
                        </a:rPr>
                        <a:t>S</a:t>
                      </a:r>
                      <a:r>
                        <a:rPr sz="1350" u="heavy" spc="5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5"/>
                        </a:rPr>
                        <a:t> </a:t>
                      </a:r>
                      <a:r>
                        <a:rPr sz="1350" u="heavy" spc="-10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5"/>
                        </a:rPr>
                        <a:t>Swetha</a:t>
                      </a:r>
                      <a:endParaRPr sz="135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025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Recognizes</a:t>
                      </a:r>
                      <a:r>
                        <a:rPr sz="1400" spc="1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the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importance</a:t>
                      </a:r>
                      <a:r>
                        <a:rPr sz="1400" spc="9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voting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1479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Addresses</a:t>
                      </a:r>
                      <a:r>
                        <a:rPr sz="14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limitations</a:t>
                      </a:r>
                      <a:r>
                        <a:rPr sz="1400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traditional</a:t>
                      </a:r>
                      <a:r>
                        <a:rPr sz="1400" spc="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voting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473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Lack</a:t>
                      </a:r>
                      <a:r>
                        <a:rPr sz="14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detail</a:t>
                      </a:r>
                      <a:r>
                        <a:rPr sz="1400" spc="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on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implementation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2641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Potential</a:t>
                      </a:r>
                      <a:r>
                        <a:rPr sz="1400" spc="11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concerns</a:t>
                      </a:r>
                      <a:r>
                        <a:rPr sz="1400" spc="11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not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addressed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43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0" dirty="0">
                          <a:latin typeface="Georgia"/>
                          <a:cs typeface="Georgia"/>
                        </a:rPr>
                        <a:t>2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000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6"/>
                        </a:rPr>
                        <a:t>Sachin</a:t>
                      </a:r>
                      <a:r>
                        <a:rPr sz="1350" spc="-35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6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6"/>
                        </a:rPr>
                        <a:t>Kumar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3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7"/>
                        </a:rPr>
                        <a:t>Shoaib</a:t>
                      </a:r>
                      <a:r>
                        <a:rPr sz="1350" spc="-7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7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7"/>
                        </a:rPr>
                        <a:t>Akhtar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3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spc="-1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8"/>
                        </a:rPr>
                        <a:t>Soumalya</a:t>
                      </a:r>
                      <a:r>
                        <a:rPr sz="1350" spc="-1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8"/>
                        </a:rPr>
                        <a:t>Ghosh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4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u="heavy" spc="-10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9"/>
                        </a:rPr>
                        <a:t>Kavita</a:t>
                      </a:r>
                      <a:r>
                        <a:rPr sz="1350" u="heavy" spc="-55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9"/>
                        </a:rPr>
                        <a:t> </a:t>
                      </a:r>
                      <a:r>
                        <a:rPr sz="1350" u="heavy" spc="-10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9"/>
                        </a:rPr>
                        <a:t>Saini</a:t>
                      </a:r>
                      <a:endParaRPr sz="135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263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Focus</a:t>
                      </a:r>
                      <a:r>
                        <a:rPr sz="14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on</a:t>
                      </a:r>
                      <a:r>
                        <a:rPr sz="1400" spc="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security</a:t>
                      </a:r>
                      <a:r>
                        <a:rPr sz="14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and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transparency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2063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Proposes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Blockchain</a:t>
                      </a:r>
                      <a:r>
                        <a:rPr sz="1400" spc="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as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4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solution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10" dirty="0">
                          <a:latin typeface="Georgia"/>
                          <a:cs typeface="Georgia"/>
                        </a:rPr>
                        <a:t>Cybersecurity</a:t>
                      </a:r>
                      <a:r>
                        <a:rPr sz="14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threats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Digital</a:t>
                      </a:r>
                      <a:r>
                        <a:rPr sz="14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divide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4191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Legal</a:t>
                      </a:r>
                      <a:r>
                        <a:rPr sz="14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regulatory challenges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172970">
              <a:lnSpc>
                <a:spcPct val="100000"/>
              </a:lnSpc>
              <a:spcBef>
                <a:spcPts val="130"/>
              </a:spcBef>
            </a:pPr>
            <a:r>
              <a:rPr sz="2850" spc="65" dirty="0">
                <a:solidFill>
                  <a:srgbClr val="2A3890"/>
                </a:solidFill>
                <a:latin typeface="Tahoma"/>
                <a:cs typeface="Tahoma"/>
              </a:rPr>
              <a:t>LITERATURE</a:t>
            </a:r>
            <a:r>
              <a:rPr sz="2850" spc="75" dirty="0">
                <a:solidFill>
                  <a:srgbClr val="2A3890"/>
                </a:solidFill>
                <a:latin typeface="Tahoma"/>
                <a:cs typeface="Tahoma"/>
              </a:rPr>
              <a:t> </a:t>
            </a:r>
            <a:r>
              <a:rPr sz="2850" spc="-10" dirty="0">
                <a:solidFill>
                  <a:srgbClr val="2A3890"/>
                </a:solidFill>
                <a:latin typeface="Tahoma"/>
                <a:cs typeface="Tahoma"/>
              </a:rPr>
              <a:t>SURVEY</a:t>
            </a:r>
            <a:endParaRPr sz="285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06887" y="955937"/>
          <a:ext cx="8625839" cy="3305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6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6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735">
                <a:tc>
                  <a:txBody>
                    <a:bodyPr/>
                    <a:lstStyle/>
                    <a:p>
                      <a:pPr marR="3568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0" dirty="0">
                          <a:latin typeface="Georgia"/>
                          <a:cs typeface="Georgia"/>
                        </a:rPr>
                        <a:t>S.NO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Georgia"/>
                          <a:cs typeface="Georgia"/>
                        </a:rPr>
                        <a:t>Authors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Key</a:t>
                      </a:r>
                      <a:r>
                        <a:rPr sz="14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Insights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Gaps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 Identiﬁed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0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94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0" dirty="0">
                          <a:latin typeface="Georgia"/>
                          <a:cs typeface="Georgia"/>
                        </a:rPr>
                        <a:t>3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492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2"/>
                        </a:rPr>
                        <a:t>Hrithvick</a:t>
                      </a:r>
                      <a:r>
                        <a:rPr sz="1350" spc="-55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2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2"/>
                        </a:rPr>
                        <a:t>Rao</a:t>
                      </a:r>
                      <a:r>
                        <a:rPr sz="1350" spc="-4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2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2"/>
                        </a:rPr>
                        <a:t>Rewatkar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35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spc="-1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3"/>
                        </a:rPr>
                        <a:t>Devansh</a:t>
                      </a:r>
                      <a:r>
                        <a:rPr sz="1350" spc="-1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3"/>
                        </a:rPr>
                        <a:t>Agarwal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4"/>
                        </a:rPr>
                        <a:t>Anmol</a:t>
                      </a:r>
                      <a:r>
                        <a:rPr sz="1350" spc="-45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4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4"/>
                        </a:rPr>
                        <a:t>Khandelwal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u="heavy" spc="-20" dirty="0">
                          <a:solidFill>
                            <a:srgbClr val="006699"/>
                          </a:solidFill>
                          <a:uFill>
                            <a:solidFill>
                              <a:srgbClr val="006699"/>
                            </a:solidFill>
                          </a:uFill>
                          <a:latin typeface="Georgia"/>
                          <a:cs typeface="Georgia"/>
                          <a:hlinkClick r:id="rId5"/>
                        </a:rPr>
                        <a:t>Subho</a:t>
                      </a:r>
                      <a:r>
                        <a:rPr sz="1350" spc="-2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u="heavy" spc="-10" dirty="0">
                          <a:solidFill>
                            <a:srgbClr val="006699"/>
                          </a:solidFill>
                          <a:uFill>
                            <a:solidFill>
                              <a:srgbClr val="006699"/>
                            </a:solidFill>
                          </a:uFill>
                          <a:latin typeface="Georgia"/>
                          <a:cs typeface="Georgia"/>
                          <a:hlinkClick r:id="rId5"/>
                        </a:rPr>
                        <a:t>Upadhyay</a:t>
                      </a:r>
                      <a:endParaRPr sz="135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90233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Recognition</a:t>
                      </a:r>
                      <a:r>
                        <a:rPr sz="1400" spc="8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scalability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3543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Emphasis</a:t>
                      </a:r>
                      <a:r>
                        <a:rPr sz="14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on</a:t>
                      </a:r>
                      <a:r>
                        <a:rPr sz="14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security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privacy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593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Potential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challenges</a:t>
                      </a:r>
                      <a:r>
                        <a:rPr sz="1400" spc="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not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addressed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6699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Social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ethical implications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24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194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0" dirty="0">
                          <a:latin typeface="Georgia"/>
                          <a:cs typeface="Georgia"/>
                        </a:rPr>
                        <a:t>4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536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6"/>
                        </a:rPr>
                        <a:t>Ashish</a:t>
                      </a:r>
                      <a:r>
                        <a:rPr sz="1350" spc="-3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6"/>
                        </a:rPr>
                        <a:t> </a:t>
                      </a:r>
                      <a:r>
                        <a:rPr sz="1350" spc="-1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6"/>
                        </a:rPr>
                        <a:t>Balti</a:t>
                      </a:r>
                      <a:r>
                        <a:rPr sz="1350" spc="-1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3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7"/>
                        </a:rPr>
                        <a:t>Abhishek</a:t>
                      </a:r>
                      <a:r>
                        <a:rPr sz="1350" spc="-45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7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7"/>
                        </a:rPr>
                        <a:t>Prabhu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3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spc="-1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8"/>
                        </a:rPr>
                        <a:t>Sanskar</a:t>
                      </a:r>
                      <a:r>
                        <a:rPr sz="1350" spc="-1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8"/>
                        </a:rPr>
                        <a:t>Shahi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35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9"/>
                        </a:rPr>
                        <a:t>Shrutika</a:t>
                      </a:r>
                      <a:r>
                        <a:rPr sz="1350" spc="-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9"/>
                        </a:rPr>
                        <a:t> </a:t>
                      </a:r>
                      <a:r>
                        <a:rPr sz="1350" dirty="0">
                          <a:solidFill>
                            <a:srgbClr val="006699"/>
                          </a:solidFill>
                          <a:latin typeface="Georgia"/>
                          <a:cs typeface="Georgia"/>
                          <a:hlinkClick r:id="rId9"/>
                        </a:rPr>
                        <a:t>Dahifale</a:t>
                      </a:r>
                      <a:r>
                        <a:rPr sz="1350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;</a:t>
                      </a:r>
                      <a:r>
                        <a:rPr sz="1350" spc="-35" dirty="0">
                          <a:solidFill>
                            <a:srgbClr val="333333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350" u="heavy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10"/>
                        </a:rPr>
                        <a:t>Vrajesh</a:t>
                      </a:r>
                      <a:r>
                        <a:rPr sz="1350" u="heavy" spc="-35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10"/>
                        </a:rPr>
                        <a:t> </a:t>
                      </a:r>
                      <a:r>
                        <a:rPr sz="1350" u="heavy" spc="-10" dirty="0">
                          <a:solidFill>
                            <a:srgbClr val="17445A"/>
                          </a:solidFill>
                          <a:uFill>
                            <a:solidFill>
                              <a:srgbClr val="17445A"/>
                            </a:solidFill>
                          </a:uFill>
                          <a:latin typeface="Georgia"/>
                          <a:cs typeface="Georgia"/>
                          <a:hlinkClick r:id="rId10"/>
                        </a:rPr>
                        <a:t>Maheta</a:t>
                      </a:r>
                      <a:endParaRPr sz="135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8763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Limitations</a:t>
                      </a:r>
                      <a:r>
                        <a:rPr sz="14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4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Electronic Democracy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4508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Emphasis</a:t>
                      </a:r>
                      <a:r>
                        <a:rPr sz="14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on</a:t>
                      </a:r>
                      <a:r>
                        <a:rPr sz="1400" spc="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mobile voting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286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Vague</a:t>
                      </a:r>
                      <a:r>
                        <a:rPr sz="1400" spc="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description</a:t>
                      </a:r>
                      <a:r>
                        <a:rPr sz="1400" spc="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Blockchain implementation</a:t>
                      </a:r>
                      <a:endParaRPr sz="1400">
                        <a:latin typeface="Georgia"/>
                        <a:cs typeface="Georg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725" marR="4368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Georgia"/>
                          <a:cs typeface="Georgia"/>
                        </a:rPr>
                        <a:t>Security</a:t>
                      </a:r>
                      <a:r>
                        <a:rPr sz="1400" spc="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400" spc="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400" spc="-10" dirty="0">
                          <a:latin typeface="Georgia"/>
                          <a:cs typeface="Georgia"/>
                        </a:rPr>
                        <a:t>privacy concerns</a:t>
                      </a:r>
                      <a:endParaRPr sz="1400">
                        <a:latin typeface="Georgia"/>
                        <a:cs typeface="Georgia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619</Words>
  <Application>Microsoft Office PowerPoint</Application>
  <PresentationFormat>On-screen Show (16:9)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Baskerville Old Face</vt:lpstr>
      <vt:lpstr>Georgia</vt:lpstr>
      <vt:lpstr>Roboto</vt:lpstr>
      <vt:lpstr>Tahoma</vt:lpstr>
      <vt:lpstr>Times New Roman</vt:lpstr>
      <vt:lpstr>Trebuchet MS</vt:lpstr>
      <vt:lpstr>Office Theme</vt:lpstr>
      <vt:lpstr>Decentralized Voting System</vt:lpstr>
      <vt:lpstr>PowerPoint Presentation</vt:lpstr>
      <vt:lpstr> Abstract</vt:lpstr>
      <vt:lpstr>Knowledge on the Fundamental Concepts</vt:lpstr>
      <vt:lpstr>Innovation in the Project</vt:lpstr>
      <vt:lpstr>Innovative Features</vt:lpstr>
      <vt:lpstr>Architecture diagram</vt:lpstr>
      <vt:lpstr>LITERATURE SURVEY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Initiation and Ability to Work as a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cp:lastModifiedBy>hemanth sivasai</cp:lastModifiedBy>
  <cp:revision>3</cp:revision>
  <dcterms:created xsi:type="dcterms:W3CDTF">2025-01-21T15:02:11Z</dcterms:created>
  <dcterms:modified xsi:type="dcterms:W3CDTF">2025-03-08T05:11:29Z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2025-01-21T00:00:00Z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2025-01-21T00:00:00Z</vt:filetime>
  </property>
</Properties>
</file>