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Pothula" userId="cb047d8260704476" providerId="LiveId" clId="{B181D744-398F-45B3-88AD-78164927ACD7}"/>
    <pc:docChg chg="modSld">
      <pc:chgData name="Adithya Pothula" userId="cb047d8260704476" providerId="LiveId" clId="{B181D744-398F-45B3-88AD-78164927ACD7}" dt="2025-01-15T07:18:24.976" v="0" actId="27107"/>
      <pc:docMkLst>
        <pc:docMk/>
      </pc:docMkLst>
      <pc:sldChg chg="modSp mod">
        <pc:chgData name="Adithya Pothula" userId="cb047d8260704476" providerId="LiveId" clId="{B181D744-398F-45B3-88AD-78164927ACD7}" dt="2025-01-15T07:18:24.976" v="0" actId="27107"/>
        <pc:sldMkLst>
          <pc:docMk/>
          <pc:sldMk cId="833736479" sldId="261"/>
        </pc:sldMkLst>
        <pc:spChg chg="mod">
          <ac:chgData name="Adithya Pothula" userId="cb047d8260704476" providerId="LiveId" clId="{B181D744-398F-45B3-88AD-78164927ACD7}" dt="2025-01-15T07:18:24.976" v="0" actId="27107"/>
          <ac:spMkLst>
            <pc:docMk/>
            <pc:sldMk cId="833736479"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1/15/2025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1/15/2025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1/15/2025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177" y="949234"/>
            <a:ext cx="10524309" cy="3045027"/>
          </a:xfrm>
        </p:spPr>
        <p:txBody>
          <a:bodyPr>
            <a:normAutofit/>
          </a:bodyPr>
          <a:lstStyle/>
          <a:p>
            <a:r>
              <a:rPr lang="en-GB" sz="4800" dirty="0">
                <a:latin typeface="Arial" panose="020B0604020202020204" pitchFamily="34" charset="0"/>
                <a:cs typeface="Arial" panose="020B0604020202020204" pitchFamily="34" charset="0"/>
              </a:rPr>
              <a:t>TRACKCARE: The GPS Safety System for Memory Support</a:t>
            </a:r>
            <a:br>
              <a:rPr lang="en-GB" sz="4800" dirty="0"/>
            </a:br>
            <a:endParaRPr lang="en-IN" sz="4800" dirty="0"/>
          </a:p>
        </p:txBody>
      </p:sp>
      <p:sp>
        <p:nvSpPr>
          <p:cNvPr id="3" name="Subtitle 2"/>
          <p:cNvSpPr>
            <a:spLocks noGrp="1"/>
          </p:cNvSpPr>
          <p:nvPr>
            <p:ph type="subTitle" idx="1"/>
          </p:nvPr>
        </p:nvSpPr>
        <p:spPr>
          <a:xfrm>
            <a:off x="1423850" y="3395547"/>
            <a:ext cx="11290663" cy="685800"/>
          </a:xfrm>
        </p:spPr>
        <p:txBody>
          <a:bodyPr>
            <a:normAutofit/>
          </a:bodyPr>
          <a:lstStyle/>
          <a:p>
            <a:r>
              <a:rPr lang="en-GB" sz="1800" dirty="0">
                <a:latin typeface="Arial" panose="020B0604020202020204" pitchFamily="34" charset="0"/>
                <a:cs typeface="Arial" panose="020B0604020202020204" pitchFamily="34" charset="0"/>
              </a:rPr>
              <a:t>A Compact, Automated, and Cost-Effective Solution for Health, Safety and Asset Monitoring</a:t>
            </a:r>
          </a:p>
        </p:txBody>
      </p:sp>
    </p:spTree>
    <p:extLst>
      <p:ext uri="{BB962C8B-B14F-4D97-AF65-F5344CB8AC3E}">
        <p14:creationId xmlns:p14="http://schemas.microsoft.com/office/powerpoint/2010/main" val="2952343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73081"/>
            <a:ext cx="8610600" cy="1293028"/>
          </a:xfrm>
        </p:spPr>
        <p:txBody>
          <a:bodyPr/>
          <a:lstStyle/>
          <a:p>
            <a:pPr algn="ctr"/>
            <a:r>
              <a:rPr lang="en-IN"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marL="0" indent="0">
              <a:buNone/>
            </a:pPr>
            <a:r>
              <a:rPr lang="en-GB" sz="1800" b="1" dirty="0">
                <a:latin typeface="Arial" panose="020B0604020202020204" pitchFamily="34" charset="0"/>
                <a:cs typeface="Arial" panose="020B0604020202020204" pitchFamily="34" charset="0"/>
              </a:rPr>
              <a:t>Innovative and Practical:</a:t>
            </a:r>
          </a:p>
          <a:p>
            <a:r>
              <a:rPr lang="en-GB" sz="1800" dirty="0">
                <a:latin typeface="Arial" panose="020B0604020202020204" pitchFamily="34" charset="0"/>
                <a:cs typeface="Arial" panose="020B0604020202020204" pitchFamily="34" charset="0"/>
              </a:rPr>
              <a:t>Combines safety, automation, and affordability.</a:t>
            </a:r>
          </a:p>
          <a:p>
            <a:pPr marL="0" indent="0">
              <a:buNone/>
            </a:pPr>
            <a:r>
              <a:rPr lang="en-GB" sz="1800" b="1" dirty="0">
                <a:latin typeface="Arial" panose="020B0604020202020204" pitchFamily="34" charset="0"/>
                <a:cs typeface="Arial" panose="020B0604020202020204" pitchFamily="34" charset="0"/>
              </a:rPr>
              <a:t>User-Centric Design:</a:t>
            </a:r>
          </a:p>
          <a:p>
            <a:r>
              <a:rPr lang="en-GB" sz="1800" dirty="0">
                <a:latin typeface="Arial" panose="020B0604020202020204" pitchFamily="34" charset="0"/>
                <a:cs typeface="Arial" panose="020B0604020202020204" pitchFamily="34" charset="0"/>
              </a:rPr>
              <a:t>Tailored for diverse use cases, from health monitoring to theft prevention.</a:t>
            </a:r>
          </a:p>
          <a:p>
            <a:pPr marL="0" indent="0">
              <a:buNone/>
            </a:pPr>
            <a:r>
              <a:rPr lang="en-GB" sz="1800" b="1" dirty="0">
                <a:latin typeface="Arial" panose="020B0604020202020204" pitchFamily="34" charset="0"/>
                <a:cs typeface="Arial" panose="020B0604020202020204" pitchFamily="34" charset="0"/>
              </a:rPr>
              <a:t>Future-Proof:</a:t>
            </a:r>
          </a:p>
          <a:p>
            <a:r>
              <a:rPr lang="en-GB" sz="1800" dirty="0">
                <a:latin typeface="Arial" panose="020B0604020202020204" pitchFamily="34" charset="0"/>
                <a:cs typeface="Arial" panose="020B0604020202020204" pitchFamily="34" charset="0"/>
              </a:rPr>
              <a:t>Scalable with advanced technologies for enhanced capabilities.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062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903" y="2776053"/>
            <a:ext cx="8610600" cy="1293028"/>
          </a:xfrm>
        </p:spPr>
        <p:txBody>
          <a:bodyPr>
            <a:normAutofit/>
          </a:bodyPr>
          <a:lstStyle/>
          <a:p>
            <a:pPr algn="ctr"/>
            <a:r>
              <a:rPr lang="en-GB" sz="6000" dirty="0"/>
              <a:t>Thank you</a:t>
            </a:r>
            <a:endParaRPr lang="en-IN" sz="6000" dirty="0"/>
          </a:p>
        </p:txBody>
      </p:sp>
    </p:spTree>
    <p:extLst>
      <p:ext uri="{BB962C8B-B14F-4D97-AF65-F5344CB8AC3E}">
        <p14:creationId xmlns:p14="http://schemas.microsoft.com/office/powerpoint/2010/main" val="203024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333" y="1269470"/>
            <a:ext cx="8610600" cy="1293028"/>
          </a:xfrm>
        </p:spPr>
        <p:txBody>
          <a:bodyPr/>
          <a:lstStyle/>
          <a:p>
            <a:pPr algn="ctr"/>
            <a:r>
              <a:rPr lang="en-GB" dirty="0">
                <a:latin typeface="Arial" panose="020B0604020202020204" pitchFamily="34" charset="0"/>
                <a:cs typeface="Arial" panose="020B0604020202020204" pitchFamily="34" charset="0"/>
              </a:rPr>
              <a:t>Team members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81893" y="2833875"/>
            <a:ext cx="6646817" cy="4024125"/>
          </a:xfrm>
        </p:spPr>
        <p:txBody>
          <a:bodyPr/>
          <a:lstStyle/>
          <a:p>
            <a:pPr marL="0" indent="0" algn="ctr">
              <a:buNone/>
            </a:pPr>
            <a:r>
              <a:rPr lang="en-GB" dirty="0"/>
              <a:t>GOVIND H  - AM.EN.U4ARE22023</a:t>
            </a:r>
          </a:p>
          <a:p>
            <a:pPr marL="0" indent="0" algn="ctr">
              <a:buNone/>
            </a:pPr>
            <a:r>
              <a:rPr lang="en-GB" dirty="0"/>
              <a:t>HAMNA HAKKIM  - AM.EN.U4ARE22024</a:t>
            </a:r>
          </a:p>
          <a:p>
            <a:pPr marL="0" indent="0" algn="ctr">
              <a:buNone/>
            </a:pPr>
            <a:r>
              <a:rPr lang="en-GB" dirty="0"/>
              <a:t>ADITHYA POTHULA  - AM.EN.U4ARE22026</a:t>
            </a:r>
            <a:endParaRPr lang="en-IN" dirty="0"/>
          </a:p>
        </p:txBody>
      </p:sp>
    </p:spTree>
    <p:extLst>
      <p:ext uri="{BB962C8B-B14F-4D97-AF65-F5344CB8AC3E}">
        <p14:creationId xmlns:p14="http://schemas.microsoft.com/office/powerpoint/2010/main" val="183230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38247"/>
            <a:ext cx="8610600" cy="1293028"/>
          </a:xfrm>
        </p:spPr>
        <p:txBody>
          <a:bodyPr/>
          <a:lstStyle/>
          <a:p>
            <a:pPr algn="ctr"/>
            <a:r>
              <a:rPr lang="en-GB" dirty="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GB" sz="1800" dirty="0">
                <a:latin typeface="Arial" panose="020B0604020202020204" pitchFamily="34" charset="0"/>
                <a:cs typeface="Arial" panose="020B0604020202020204" pitchFamily="34" charset="0"/>
              </a:rPr>
              <a:t>What is TRACKCARE?</a:t>
            </a:r>
          </a:p>
          <a:p>
            <a:pPr marL="0" indent="0">
              <a:buNone/>
            </a:pPr>
            <a:r>
              <a:rPr lang="en-GB" sz="1800" dirty="0">
                <a:latin typeface="Arial" panose="020B0604020202020204" pitchFamily="34" charset="0"/>
                <a:cs typeface="Arial" panose="020B0604020202020204" pitchFamily="34" charset="0"/>
              </a:rPr>
              <a:t>TRACKCARE is an innovative safety and monitoring system designed to provide peace of mind for caregivers and individuals in need of constant care. Leveraging advanced technologies such as GPS, GSM, and motion sensors.</a:t>
            </a:r>
          </a:p>
          <a:p>
            <a:pPr marL="0" indent="0">
              <a:buNone/>
            </a:pPr>
            <a:r>
              <a:rPr lang="en-GB" sz="1800" dirty="0">
                <a:latin typeface="Arial" panose="020B0604020202020204" pitchFamily="34" charset="0"/>
                <a:cs typeface="Arial" panose="020B0604020202020204" pitchFamily="34" charset="0"/>
              </a:rPr>
              <a:t>TRACKCARE ensures:</a:t>
            </a:r>
          </a:p>
          <a:p>
            <a:pPr>
              <a:buFont typeface="Wingdings" panose="05000000000000000000" pitchFamily="2" charset="2"/>
              <a:buChar char="§"/>
            </a:pPr>
            <a:r>
              <a:rPr lang="en-GB" sz="1800" dirty="0">
                <a:latin typeface="Arial" panose="020B0604020202020204" pitchFamily="34" charset="0"/>
                <a:cs typeface="Arial" panose="020B0604020202020204" pitchFamily="34" charset="0"/>
              </a:rPr>
              <a:t>Real-time location tracking.</a:t>
            </a:r>
          </a:p>
          <a:p>
            <a:pPr>
              <a:buFont typeface="Wingdings" panose="05000000000000000000" pitchFamily="2" charset="2"/>
              <a:buChar char="§"/>
            </a:pPr>
            <a:r>
              <a:rPr lang="en-GB" sz="1800" dirty="0">
                <a:latin typeface="Arial" panose="020B0604020202020204" pitchFamily="34" charset="0"/>
                <a:cs typeface="Arial" panose="020B0604020202020204" pitchFamily="34" charset="0"/>
              </a:rPr>
              <a:t>Automated emergency alerts.</a:t>
            </a:r>
          </a:p>
          <a:p>
            <a:pPr>
              <a:buFont typeface="Wingdings" panose="05000000000000000000" pitchFamily="2" charset="2"/>
              <a:buChar char="§"/>
            </a:pPr>
            <a:r>
              <a:rPr lang="en-GB" sz="1800" dirty="0">
                <a:latin typeface="Arial" panose="020B0604020202020204" pitchFamily="34" charset="0"/>
                <a:cs typeface="Arial" panose="020B0604020202020204" pitchFamily="34" charset="0"/>
              </a:rPr>
              <a:t>Comprehensive safety monitoring.</a:t>
            </a:r>
          </a:p>
          <a:p>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Why TRACKCARE?</a:t>
            </a:r>
          </a:p>
          <a:p>
            <a:pPr>
              <a:buFont typeface="Wingdings" panose="05000000000000000000" pitchFamily="2" charset="2"/>
              <a:buChar char="§"/>
            </a:pPr>
            <a:r>
              <a:rPr lang="en-GB" sz="1800" dirty="0">
                <a:latin typeface="Arial" panose="020B0604020202020204" pitchFamily="34" charset="0"/>
                <a:cs typeface="Arial" panose="020B0604020202020204" pitchFamily="34" charset="0"/>
              </a:rPr>
              <a:t>In an era where personal safety and health monitoring are paramount, TRACKCARE fills the gaps left by existing solutions. It is compact, affordable, and automated—addressing critical needs for those with memory-related challenges or at risk of accidents.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29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855499"/>
            <a:ext cx="8610600" cy="1293028"/>
          </a:xfrm>
        </p:spPr>
        <p:txBody>
          <a:bodyPr/>
          <a:lstStyle/>
          <a:p>
            <a:pPr algn="ctr"/>
            <a:r>
              <a:rPr lang="en-IN" dirty="0">
                <a:latin typeface="Arial" panose="020B0604020202020204" pitchFamily="34" charset="0"/>
                <a:cs typeface="Arial" panose="020B0604020202020204" pitchFamily="34" charset="0"/>
              </a:rPr>
              <a:t>Components Used</a:t>
            </a:r>
          </a:p>
        </p:txBody>
      </p:sp>
      <p:sp>
        <p:nvSpPr>
          <p:cNvPr id="3" name="Content Placeholder 2"/>
          <p:cNvSpPr>
            <a:spLocks noGrp="1"/>
          </p:cNvSpPr>
          <p:nvPr>
            <p:ph idx="1"/>
          </p:nvPr>
        </p:nvSpPr>
        <p:spPr/>
        <p:txBody>
          <a:bodyPr/>
          <a:lstStyle/>
          <a:p>
            <a:pPr marL="342900" indent="-342900">
              <a:buFont typeface="+mj-lt"/>
              <a:buAutoNum type="arabicPeriod"/>
            </a:pPr>
            <a:r>
              <a:rPr lang="en-IN" sz="1800" dirty="0">
                <a:latin typeface="Arial" panose="020B0604020202020204" pitchFamily="34" charset="0"/>
                <a:cs typeface="Arial" panose="020B0604020202020204" pitchFamily="34" charset="0"/>
              </a:rPr>
              <a:t>Neo 6M GPS Module: For location tracking.</a:t>
            </a:r>
          </a:p>
          <a:p>
            <a:pPr marL="342900" indent="-342900">
              <a:buFont typeface="+mj-lt"/>
              <a:buAutoNum type="arabicPeriod"/>
            </a:pPr>
            <a:r>
              <a:rPr lang="en-IN" sz="1800" dirty="0">
                <a:latin typeface="Arial" panose="020B0604020202020204" pitchFamily="34" charset="0"/>
                <a:cs typeface="Arial" panose="020B0604020202020204" pitchFamily="34" charset="0"/>
              </a:rPr>
              <a:t>800L GSM Module: Enables messaging and calling.</a:t>
            </a:r>
          </a:p>
          <a:p>
            <a:pPr marL="342900" indent="-342900">
              <a:buFont typeface="+mj-lt"/>
              <a:buAutoNum type="arabicPeriod"/>
            </a:pPr>
            <a:r>
              <a:rPr lang="en-IN" sz="1800" dirty="0">
                <a:latin typeface="Arial" panose="020B0604020202020204" pitchFamily="34" charset="0"/>
                <a:cs typeface="Arial" panose="020B0604020202020204" pitchFamily="34" charset="0"/>
              </a:rPr>
              <a:t>5-10V Battery: Powers the system.</a:t>
            </a:r>
          </a:p>
          <a:p>
            <a:pPr marL="342900" indent="-342900">
              <a:buFont typeface="+mj-lt"/>
              <a:buAutoNum type="arabicPeriod"/>
            </a:pPr>
            <a:r>
              <a:rPr lang="en-IN" sz="1800" dirty="0">
                <a:latin typeface="Arial" panose="020B0604020202020204" pitchFamily="34" charset="0"/>
                <a:cs typeface="Arial" panose="020B0604020202020204" pitchFamily="34" charset="0"/>
              </a:rPr>
              <a:t>Arduino Nano: Central microcontroller.</a:t>
            </a:r>
          </a:p>
          <a:p>
            <a:pPr marL="342900" indent="-342900">
              <a:buFont typeface="+mj-lt"/>
              <a:buAutoNum type="arabicPeriod"/>
            </a:pPr>
            <a:r>
              <a:rPr lang="en-IN" sz="1800" dirty="0">
                <a:latin typeface="Arial" panose="020B0604020202020204" pitchFamily="34" charset="0"/>
                <a:cs typeface="Arial" panose="020B0604020202020204" pitchFamily="34" charset="0"/>
              </a:rPr>
              <a:t>HC05 Bluetooth Module: For optional wireless connectivity.</a:t>
            </a:r>
          </a:p>
          <a:p>
            <a:pPr marL="342900" indent="-342900">
              <a:buFont typeface="+mj-lt"/>
              <a:buAutoNum type="arabicPeriod"/>
            </a:pPr>
            <a:r>
              <a:rPr lang="en-IN" sz="1800" dirty="0">
                <a:latin typeface="Arial" panose="020B0604020202020204" pitchFamily="34" charset="0"/>
                <a:cs typeface="Arial" panose="020B0604020202020204" pitchFamily="34" charset="0"/>
              </a:rPr>
              <a:t>MPU 6050 Sensor: Detects motion, tilt, and acceleration.</a:t>
            </a:r>
          </a:p>
          <a:p>
            <a:pPr marL="342900" indent="-342900">
              <a:buFont typeface="+mj-lt"/>
              <a:buAutoNum type="arabicPeriod"/>
            </a:pPr>
            <a:r>
              <a:rPr lang="en-IN" sz="1800" dirty="0">
                <a:latin typeface="Arial" panose="020B0604020202020204" pitchFamily="34" charset="0"/>
                <a:cs typeface="Arial" panose="020B0604020202020204" pitchFamily="34" charset="0"/>
              </a:rPr>
              <a:t>Buzzer/Speaker: Plays a pre-recorded message for alerts.</a:t>
            </a:r>
          </a:p>
        </p:txBody>
      </p:sp>
      <p:pic>
        <p:nvPicPr>
          <p:cNvPr id="10" name="Picture 9"/>
          <p:cNvPicPr>
            <a:picLocks noChangeAspect="1"/>
          </p:cNvPicPr>
          <p:nvPr/>
        </p:nvPicPr>
        <p:blipFill>
          <a:blip r:embed="rId2"/>
          <a:stretch>
            <a:fillRect/>
          </a:stretch>
        </p:blipFill>
        <p:spPr>
          <a:xfrm>
            <a:off x="7924199" y="2194560"/>
            <a:ext cx="3582001" cy="2685064"/>
          </a:xfrm>
          <a:prstGeom prst="rect">
            <a:avLst/>
          </a:prstGeom>
        </p:spPr>
      </p:pic>
    </p:spTree>
    <p:extLst>
      <p:ext uri="{BB962C8B-B14F-4D97-AF65-F5344CB8AC3E}">
        <p14:creationId xmlns:p14="http://schemas.microsoft.com/office/powerpoint/2010/main" val="321126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73081"/>
            <a:ext cx="8610600" cy="1293028"/>
          </a:xfrm>
        </p:spPr>
        <p:txBody>
          <a:bodyPr/>
          <a:lstStyle/>
          <a:p>
            <a:pPr algn="ctr"/>
            <a:r>
              <a:rPr lang="en-IN" dirty="0">
                <a:latin typeface="Arial" panose="020B0604020202020204" pitchFamily="34" charset="0"/>
                <a:cs typeface="Arial" panose="020B0604020202020204" pitchFamily="34" charset="0"/>
              </a:rPr>
              <a:t>Functionality</a:t>
            </a:r>
          </a:p>
        </p:txBody>
      </p:sp>
      <p:sp>
        <p:nvSpPr>
          <p:cNvPr id="3" name="Content Placeholder 2"/>
          <p:cNvSpPr>
            <a:spLocks noGrp="1"/>
          </p:cNvSpPr>
          <p:nvPr>
            <p:ph idx="1"/>
          </p:nvPr>
        </p:nvSpPr>
        <p:spPr/>
        <p:txBody>
          <a:bodyPr>
            <a:noAutofit/>
          </a:bodyPr>
          <a:lstStyle/>
          <a:p>
            <a:pPr marL="342900" indent="-342900">
              <a:buFont typeface="+mj-lt"/>
              <a:buAutoNum type="arabicPeriod"/>
            </a:pPr>
            <a:r>
              <a:rPr lang="en-GB" sz="1800" dirty="0">
                <a:latin typeface="Arial" panose="020B0604020202020204" pitchFamily="34" charset="0"/>
                <a:cs typeface="Arial" panose="020B0604020202020204" pitchFamily="34" charset="0"/>
              </a:rPr>
              <a:t>Fall and Accident Detection:</a:t>
            </a:r>
          </a:p>
          <a:p>
            <a:pPr marL="0" indent="0">
              <a:buNone/>
            </a:pPr>
            <a:r>
              <a:rPr lang="en-GB" sz="1800" dirty="0">
                <a:latin typeface="Arial" panose="020B0604020202020204" pitchFamily="34" charset="0"/>
                <a:cs typeface="Arial" panose="020B0604020202020204" pitchFamily="34" charset="0"/>
              </a:rPr>
              <a:t>           The MPU 6050 sensor detects abnormal motion or falls.</a:t>
            </a:r>
          </a:p>
          <a:p>
            <a:pPr marL="0" indent="0">
              <a:buNone/>
            </a:pPr>
            <a:r>
              <a:rPr lang="en-GB" sz="1800" dirty="0">
                <a:latin typeface="Arial" panose="020B0604020202020204" pitchFamily="34" charset="0"/>
                <a:cs typeface="Arial" panose="020B0604020202020204" pitchFamily="34" charset="0"/>
              </a:rPr>
              <a:t>           Automatically sends an alert in case of a crash or fall.</a:t>
            </a:r>
          </a:p>
          <a:p>
            <a:pPr marL="0" indent="0">
              <a:buNone/>
            </a:pPr>
            <a:r>
              <a:rPr lang="en-GB" sz="1800" dirty="0">
                <a:latin typeface="Arial" panose="020B0604020202020204" pitchFamily="34" charset="0"/>
                <a:cs typeface="Arial" panose="020B0604020202020204" pitchFamily="34" charset="0"/>
              </a:rPr>
              <a:t>2.  Automated Alerts:</a:t>
            </a:r>
          </a:p>
          <a:p>
            <a:pPr marL="0" indent="0">
              <a:buNone/>
            </a:pPr>
            <a:r>
              <a:rPr lang="en-GB" sz="1800" dirty="0">
                <a:latin typeface="Arial" panose="020B0604020202020204" pitchFamily="34" charset="0"/>
                <a:cs typeface="Arial" panose="020B0604020202020204" pitchFamily="34" charset="0"/>
              </a:rPr>
              <a:t>          Sends messages or calls emergency numbers (e.g., 100, 108).</a:t>
            </a:r>
          </a:p>
          <a:p>
            <a:pPr marL="0" indent="0">
              <a:buNone/>
            </a:pPr>
            <a:r>
              <a:rPr lang="en-GB" sz="1800" dirty="0">
                <a:latin typeface="Arial" panose="020B0604020202020204" pitchFamily="34" charset="0"/>
                <a:cs typeface="Arial" panose="020B0604020202020204" pitchFamily="34" charset="0"/>
              </a:rPr>
              <a:t>          Plays a pre-recorded message through the speaker or buzzer.</a:t>
            </a:r>
          </a:p>
          <a:p>
            <a:pPr marL="0" indent="0">
              <a:buNone/>
            </a:pPr>
            <a:r>
              <a:rPr lang="en-GB" sz="1800" dirty="0">
                <a:latin typeface="Arial" panose="020B0604020202020204" pitchFamily="34" charset="0"/>
                <a:cs typeface="Arial" panose="020B0604020202020204" pitchFamily="34" charset="0"/>
              </a:rPr>
              <a:t>3.  Anti-Theft System:</a:t>
            </a:r>
          </a:p>
          <a:p>
            <a:pPr marL="0" indent="0">
              <a:buNone/>
            </a:pPr>
            <a:r>
              <a:rPr lang="en-GB" sz="1800" dirty="0">
                <a:latin typeface="Arial" panose="020B0604020202020204" pitchFamily="34" charset="0"/>
                <a:cs typeface="Arial" panose="020B0604020202020204" pitchFamily="34" charset="0"/>
              </a:rPr>
              <a:t>          Can be attached to inanimate objects like cars to prevent theft.</a:t>
            </a:r>
          </a:p>
          <a:p>
            <a:pPr marL="0" indent="0">
              <a:buNone/>
            </a:pPr>
            <a:r>
              <a:rPr lang="en-GB" sz="1800" dirty="0">
                <a:latin typeface="Arial" panose="020B0604020202020204" pitchFamily="34" charset="0"/>
                <a:cs typeface="Arial" panose="020B0604020202020204" pitchFamily="34" charset="0"/>
              </a:rPr>
              <a:t>4.  Target Users:</a:t>
            </a:r>
          </a:p>
          <a:p>
            <a:pPr marL="0" indent="0">
              <a:buNone/>
            </a:pPr>
            <a:r>
              <a:rPr lang="en-GB" sz="1800" dirty="0">
                <a:latin typeface="Arial" panose="020B0604020202020204" pitchFamily="34" charset="0"/>
                <a:cs typeface="Arial" panose="020B0604020202020204" pitchFamily="34" charset="0"/>
              </a:rPr>
              <a:t>          People with Alzheimer's or in need of constant care.</a:t>
            </a:r>
          </a:p>
          <a:p>
            <a:pPr marL="0" indent="0">
              <a:buNone/>
            </a:pPr>
            <a:r>
              <a:rPr lang="en-GB" sz="1800" dirty="0">
                <a:latin typeface="Arial" panose="020B0604020202020204" pitchFamily="34" charset="0"/>
                <a:cs typeface="Arial" panose="020B0604020202020204" pitchFamily="34" charset="0"/>
              </a:rPr>
              <a:t>          Children for safety monitoring.</a:t>
            </a:r>
          </a:p>
        </p:txBody>
      </p:sp>
    </p:spTree>
    <p:extLst>
      <p:ext uri="{BB962C8B-B14F-4D97-AF65-F5344CB8AC3E}">
        <p14:creationId xmlns:p14="http://schemas.microsoft.com/office/powerpoint/2010/main" val="126839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20830"/>
            <a:ext cx="8610600" cy="1293028"/>
          </a:xfrm>
        </p:spPr>
        <p:txBody>
          <a:bodyPr/>
          <a:lstStyle/>
          <a:p>
            <a:pPr algn="ctr"/>
            <a:r>
              <a:rPr lang="en-IN" dirty="0">
                <a:latin typeface="Arial" panose="020B0604020202020204" pitchFamily="34" charset="0"/>
                <a:cs typeface="Arial" panose="020B0604020202020204" pitchFamily="34" charset="0"/>
              </a:rPr>
              <a:t>Market Analysis</a:t>
            </a:r>
          </a:p>
        </p:txBody>
      </p:sp>
      <p:sp>
        <p:nvSpPr>
          <p:cNvPr id="3" name="Content Placeholder 2"/>
          <p:cNvSpPr>
            <a:spLocks noGrp="1"/>
          </p:cNvSpPr>
          <p:nvPr>
            <p:ph idx="1"/>
          </p:nvPr>
        </p:nvSpPr>
        <p:spPr/>
        <p:txBody>
          <a:bodyPr>
            <a:normAutofit/>
          </a:bodyPr>
          <a:lstStyle/>
          <a:p>
            <a:pPr marL="0" indent="0">
              <a:buNone/>
            </a:pPr>
            <a:r>
              <a:rPr lang="en-GB" sz="1800" b="1" dirty="0">
                <a:latin typeface="Arial" panose="020B0604020202020204" pitchFamily="34" charset="0"/>
                <a:cs typeface="Arial" panose="020B0604020202020204" pitchFamily="34" charset="0"/>
              </a:rPr>
              <a:t>Existing Systems:</a:t>
            </a:r>
          </a:p>
          <a:p>
            <a:r>
              <a:rPr lang="en-GB" sz="1800" dirty="0">
                <a:latin typeface="Arial" panose="020B0604020202020204" pitchFamily="34" charset="0"/>
                <a:cs typeface="Arial" panose="020B0604020202020204" pitchFamily="34" charset="0"/>
              </a:rPr>
              <a:t>Require Bluetooth connection with another device for full functionality.</a:t>
            </a:r>
          </a:p>
          <a:p>
            <a:r>
              <a:rPr lang="en-GB" sz="1800" dirty="0">
                <a:latin typeface="Arial" panose="020B0604020202020204" pitchFamily="34" charset="0"/>
                <a:cs typeface="Arial" panose="020B0604020202020204" pitchFamily="34" charset="0"/>
              </a:rPr>
              <a:t>Restricted to fitness tracking subsystems.</a:t>
            </a:r>
          </a:p>
          <a:p>
            <a:r>
              <a:rPr lang="en-GB" sz="1800" dirty="0">
                <a:latin typeface="Arial" panose="020B0604020202020204" pitchFamily="34" charset="0"/>
                <a:cs typeface="Arial" panose="020B0604020202020204" pitchFamily="34" charset="0"/>
              </a:rPr>
              <a:t>High cost, making them less accessible.</a:t>
            </a:r>
          </a:p>
          <a:p>
            <a:r>
              <a:rPr lang="en-GB" sz="1800" dirty="0">
                <a:latin typeface="Arial" panose="020B0604020202020204" pitchFamily="34" charset="0"/>
                <a:cs typeface="Arial" panose="020B0604020202020204" pitchFamily="34" charset="0"/>
              </a:rPr>
              <a:t>Lack automation for messaging, calling, or playing alerts.</a:t>
            </a:r>
          </a:p>
          <a:p>
            <a:pPr marL="0" indent="0">
              <a:buNone/>
            </a:pPr>
            <a:r>
              <a:rPr lang="en-GB" sz="1800" b="1" dirty="0">
                <a:latin typeface="Arial" panose="020B0604020202020204" pitchFamily="34" charset="0"/>
                <a:cs typeface="Arial" panose="020B0604020202020204" pitchFamily="34" charset="0"/>
              </a:rPr>
              <a:t>Our Solution:</a:t>
            </a:r>
          </a:p>
          <a:p>
            <a:r>
              <a:rPr lang="en-GB" sz="1800" dirty="0">
                <a:latin typeface="Arial" panose="020B0604020202020204" pitchFamily="34" charset="0"/>
                <a:cs typeface="Arial" panose="020B0604020202020204" pitchFamily="34" charset="0"/>
              </a:rPr>
              <a:t>Compact and easy-to-carry design.</a:t>
            </a:r>
          </a:p>
          <a:p>
            <a:r>
              <a:rPr lang="en-GB" sz="1800" dirty="0">
                <a:latin typeface="Arial" panose="020B0604020202020204" pitchFamily="34" charset="0"/>
                <a:cs typeface="Arial" panose="020B0604020202020204" pitchFamily="34" charset="0"/>
              </a:rPr>
              <a:t>Fully automated without dependency on additional devices.</a:t>
            </a:r>
          </a:p>
          <a:p>
            <a:r>
              <a:rPr lang="en-GB" sz="1800" dirty="0">
                <a:latin typeface="Arial" panose="020B0604020202020204" pitchFamily="34" charset="0"/>
                <a:cs typeface="Arial" panose="020B0604020202020204" pitchFamily="34" charset="0"/>
              </a:rPr>
              <a:t>Cost-effective and accessible to a wider audience.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702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59870"/>
            <a:ext cx="8610600" cy="1293028"/>
          </a:xfrm>
        </p:spPr>
        <p:txBody>
          <a:bodyPr/>
          <a:lstStyle/>
          <a:p>
            <a:pPr algn="ctr"/>
            <a:r>
              <a:rPr lang="en-IN" dirty="0">
                <a:latin typeface="Arial" panose="020B0604020202020204" pitchFamily="34" charset="0"/>
                <a:cs typeface="Arial" panose="020B0604020202020204" pitchFamily="34" charset="0"/>
              </a:rPr>
              <a:t>How It Works</a:t>
            </a:r>
          </a:p>
        </p:txBody>
      </p:sp>
      <p:sp>
        <p:nvSpPr>
          <p:cNvPr id="3" name="Content Placeholder 2"/>
          <p:cNvSpPr>
            <a:spLocks noGrp="1"/>
          </p:cNvSpPr>
          <p:nvPr>
            <p:ph idx="1"/>
          </p:nvPr>
        </p:nvSpPr>
        <p:spPr/>
        <p:txBody>
          <a:bodyPr>
            <a:normAutofit/>
          </a:bodyPr>
          <a:lstStyle/>
          <a:p>
            <a:pPr marL="0" indent="0">
              <a:buNone/>
            </a:pPr>
            <a:r>
              <a:rPr lang="en-GB" sz="1800" b="1" dirty="0">
                <a:latin typeface="Arial" panose="020B0604020202020204" pitchFamily="34" charset="0"/>
                <a:cs typeface="Arial" panose="020B0604020202020204" pitchFamily="34" charset="0"/>
              </a:rPr>
              <a:t>Compact Form Factor:</a:t>
            </a:r>
          </a:p>
          <a:p>
            <a:r>
              <a:rPr lang="en-GB" sz="1800" dirty="0">
                <a:latin typeface="Arial" panose="020B0604020202020204" pitchFamily="34" charset="0"/>
                <a:cs typeface="Arial" panose="020B0604020202020204" pitchFamily="34" charset="0"/>
              </a:rPr>
              <a:t>Designed to be wearable or attachable to a belt.</a:t>
            </a:r>
          </a:p>
          <a:p>
            <a:pPr marL="0" indent="0">
              <a:buNone/>
            </a:pPr>
            <a:r>
              <a:rPr lang="en-GB" sz="1800" b="1" dirty="0">
                <a:latin typeface="Arial" panose="020B0604020202020204" pitchFamily="34" charset="0"/>
                <a:cs typeface="Arial" panose="020B0604020202020204" pitchFamily="34" charset="0"/>
              </a:rPr>
              <a:t>Network Independence:</a:t>
            </a:r>
          </a:p>
          <a:p>
            <a:r>
              <a:rPr lang="en-GB" sz="1800" dirty="0">
                <a:latin typeface="Arial" panose="020B0604020202020204" pitchFamily="34" charset="0"/>
                <a:cs typeface="Arial" panose="020B0604020202020204" pitchFamily="34" charset="0"/>
              </a:rPr>
              <a:t>GSM modules directly connect to network stations without additional activation.</a:t>
            </a:r>
          </a:p>
          <a:p>
            <a:pPr marL="0" indent="0">
              <a:buNone/>
            </a:pPr>
            <a:r>
              <a:rPr lang="en-GB" sz="1800" b="1" dirty="0">
                <a:latin typeface="Arial" panose="020B0604020202020204" pitchFamily="34" charset="0"/>
                <a:cs typeface="Arial" panose="020B0604020202020204" pitchFamily="34" charset="0"/>
              </a:rPr>
              <a:t>Real-Time Tracking:</a:t>
            </a:r>
          </a:p>
          <a:p>
            <a:r>
              <a:rPr lang="en-GB" sz="1800" dirty="0">
                <a:latin typeface="Arial" panose="020B0604020202020204" pitchFamily="34" charset="0"/>
                <a:cs typeface="Arial" panose="020B0604020202020204" pitchFamily="34" charset="0"/>
              </a:rPr>
              <a:t>GPS updates location every 5Hz (1/5th of a second).</a:t>
            </a:r>
          </a:p>
          <a:p>
            <a:pPr marL="0" indent="0">
              <a:buNone/>
            </a:pPr>
            <a:r>
              <a:rPr lang="en-GB" sz="1800" b="1" dirty="0">
                <a:latin typeface="Arial" panose="020B0604020202020204" pitchFamily="34" charset="0"/>
                <a:cs typeface="Arial" panose="020B0604020202020204" pitchFamily="34" charset="0"/>
              </a:rPr>
              <a:t>Automated Actions:</a:t>
            </a:r>
          </a:p>
          <a:p>
            <a:r>
              <a:rPr lang="en-GB" sz="1800" dirty="0">
                <a:latin typeface="Arial" panose="020B0604020202020204" pitchFamily="34" charset="0"/>
                <a:cs typeface="Arial" panose="020B0604020202020204" pitchFamily="34" charset="0"/>
              </a:rPr>
              <a:t>Alerts triggered by sensor data for emergencies or theft.</a:t>
            </a:r>
          </a:p>
        </p:txBody>
      </p:sp>
    </p:spTree>
    <p:extLst>
      <p:ext uri="{BB962C8B-B14F-4D97-AF65-F5344CB8AC3E}">
        <p14:creationId xmlns:p14="http://schemas.microsoft.com/office/powerpoint/2010/main" val="83373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81791"/>
            <a:ext cx="8610600" cy="1293028"/>
          </a:xfrm>
        </p:spPr>
        <p:txBody>
          <a:bodyPr/>
          <a:lstStyle/>
          <a:p>
            <a:pPr algn="ctr"/>
            <a:r>
              <a:rPr lang="en-IN" dirty="0">
                <a:latin typeface="Arial" panose="020B0604020202020204" pitchFamily="34" charset="0"/>
                <a:cs typeface="Arial" panose="020B0604020202020204" pitchFamily="34" charset="0"/>
              </a:rPr>
              <a:t>Scope of Application</a:t>
            </a:r>
          </a:p>
        </p:txBody>
      </p:sp>
      <p:sp>
        <p:nvSpPr>
          <p:cNvPr id="3" name="Content Placeholder 2"/>
          <p:cNvSpPr>
            <a:spLocks noGrp="1"/>
          </p:cNvSpPr>
          <p:nvPr>
            <p:ph idx="1"/>
          </p:nvPr>
        </p:nvSpPr>
        <p:spPr/>
        <p:txBody>
          <a:bodyPr>
            <a:normAutofit/>
          </a:bodyPr>
          <a:lstStyle/>
          <a:p>
            <a:pPr marL="0" indent="0">
              <a:buNone/>
            </a:pPr>
            <a:r>
              <a:rPr lang="en-GB" sz="1800" b="1" dirty="0">
                <a:latin typeface="Arial" panose="020B0604020202020204" pitchFamily="34" charset="0"/>
                <a:cs typeface="Arial" panose="020B0604020202020204" pitchFamily="34" charset="0"/>
              </a:rPr>
              <a:t>Primary Use Cases:</a:t>
            </a:r>
          </a:p>
          <a:p>
            <a:r>
              <a:rPr lang="en-GB" sz="1800" dirty="0">
                <a:latin typeface="Arial" panose="020B0604020202020204" pitchFamily="34" charset="0"/>
                <a:cs typeface="Arial" panose="020B0604020202020204" pitchFamily="34" charset="0"/>
              </a:rPr>
              <a:t>Health monitoring for individuals requiring care.</a:t>
            </a:r>
          </a:p>
          <a:p>
            <a:r>
              <a:rPr lang="en-GB" sz="1800" dirty="0">
                <a:latin typeface="Arial" panose="020B0604020202020204" pitchFamily="34" charset="0"/>
                <a:cs typeface="Arial" panose="020B0604020202020204" pitchFamily="34" charset="0"/>
              </a:rPr>
              <a:t>Child safety tracking.</a:t>
            </a:r>
          </a:p>
          <a:p>
            <a:pPr marL="0" indent="0">
              <a:buNone/>
            </a:pPr>
            <a:r>
              <a:rPr lang="en-GB" sz="1800" b="1" dirty="0">
                <a:latin typeface="Arial" panose="020B0604020202020204" pitchFamily="34" charset="0"/>
                <a:cs typeface="Arial" panose="020B0604020202020204" pitchFamily="34" charset="0"/>
              </a:rPr>
              <a:t>Additional Applications:</a:t>
            </a:r>
          </a:p>
          <a:p>
            <a:r>
              <a:rPr lang="en-GB" sz="1800" dirty="0">
                <a:latin typeface="Arial" panose="020B0604020202020204" pitchFamily="34" charset="0"/>
                <a:cs typeface="Arial" panose="020B0604020202020204" pitchFamily="34" charset="0"/>
              </a:rPr>
              <a:t>Crash detection and immediate emergency response.</a:t>
            </a:r>
          </a:p>
          <a:p>
            <a:r>
              <a:rPr lang="en-GB" sz="1800" dirty="0">
                <a:latin typeface="Arial" panose="020B0604020202020204" pitchFamily="34" charset="0"/>
                <a:cs typeface="Arial" panose="020B0604020202020204" pitchFamily="34" charset="0"/>
              </a:rPr>
              <a:t>Anti-theft for vehicles and other valuable assets.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255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901532"/>
            <a:ext cx="8610600" cy="1293028"/>
          </a:xfrm>
        </p:spPr>
        <p:txBody>
          <a:bodyPr/>
          <a:lstStyle/>
          <a:p>
            <a:pPr algn="ctr"/>
            <a:r>
              <a:rPr lang="en-IN" dirty="0">
                <a:latin typeface="Arial" panose="020B0604020202020204" pitchFamily="34" charset="0"/>
                <a:cs typeface="Arial" panose="020B0604020202020204" pitchFamily="34" charset="0"/>
              </a:rPr>
              <a:t>Future Additions</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r>
              <a:rPr lang="en-GB" sz="1800" b="1" dirty="0">
                <a:latin typeface="Arial" panose="020B0604020202020204" pitchFamily="34" charset="0"/>
                <a:cs typeface="Arial" panose="020B0604020202020204" pitchFamily="34" charset="0"/>
              </a:rPr>
              <a:t>Dynamic Position Mapping:</a:t>
            </a:r>
          </a:p>
          <a:p>
            <a:r>
              <a:rPr lang="en-GB" sz="1800" dirty="0">
                <a:latin typeface="Arial" panose="020B0604020202020204" pitchFamily="34" charset="0"/>
                <a:cs typeface="Arial" panose="020B0604020202020204" pitchFamily="34" charset="0"/>
              </a:rPr>
              <a:t>Data from the GPS module will be stored in a server database for real-time tracking.</a:t>
            </a:r>
          </a:p>
          <a:p>
            <a:pPr marL="0" indent="0">
              <a:buNone/>
            </a:pPr>
            <a:r>
              <a:rPr lang="en-GB" sz="1800" b="1" dirty="0">
                <a:latin typeface="Arial" panose="020B0604020202020204" pitchFamily="34" charset="0"/>
                <a:cs typeface="Arial" panose="020B0604020202020204" pitchFamily="34" charset="0"/>
              </a:rPr>
              <a:t>Enhanced Communication Range:</a:t>
            </a:r>
          </a:p>
          <a:p>
            <a:r>
              <a:rPr lang="en-GB" sz="1800" dirty="0">
                <a:latin typeface="Arial" panose="020B0604020202020204" pitchFamily="34" charset="0"/>
                <a:cs typeface="Arial" panose="020B0604020202020204" pitchFamily="34" charset="0"/>
              </a:rPr>
              <a:t>Integration of </a:t>
            </a:r>
            <a:r>
              <a:rPr lang="en-GB" sz="1800" dirty="0" err="1">
                <a:latin typeface="Arial" panose="020B0604020202020204" pitchFamily="34" charset="0"/>
                <a:cs typeface="Arial" panose="020B0604020202020204" pitchFamily="34" charset="0"/>
              </a:rPr>
              <a:t>LoRa</a:t>
            </a:r>
            <a:r>
              <a:rPr lang="en-GB" sz="1800" dirty="0">
                <a:latin typeface="Arial" panose="020B0604020202020204" pitchFamily="34" charset="0"/>
                <a:cs typeface="Arial" panose="020B0604020202020204" pitchFamily="34" charset="0"/>
              </a:rPr>
              <a:t> modules, Wi-Fi, and GSM for a high-low-high range communication system.</a:t>
            </a:r>
          </a:p>
          <a:p>
            <a:pPr marL="0" indent="0">
              <a:buNone/>
            </a:pPr>
            <a:r>
              <a:rPr lang="en-GB" sz="1800" b="1" dirty="0">
                <a:latin typeface="Arial" panose="020B0604020202020204" pitchFamily="34" charset="0"/>
                <a:cs typeface="Arial" panose="020B0604020202020204" pitchFamily="34" charset="0"/>
              </a:rPr>
              <a:t>Expanded Functionality:</a:t>
            </a:r>
          </a:p>
          <a:p>
            <a:r>
              <a:rPr lang="en-GB" sz="1800" dirty="0">
                <a:latin typeface="Arial" panose="020B0604020202020204" pitchFamily="34" charset="0"/>
                <a:cs typeface="Arial" panose="020B0604020202020204" pitchFamily="34" charset="0"/>
              </a:rPr>
              <a:t>Adding features for broader safety and monitoring applications.</a:t>
            </a:r>
          </a:p>
        </p:txBody>
      </p:sp>
    </p:spTree>
    <p:extLst>
      <p:ext uri="{BB962C8B-B14F-4D97-AF65-F5344CB8AC3E}">
        <p14:creationId xmlns:p14="http://schemas.microsoft.com/office/powerpoint/2010/main" val="2428948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51</TotalTime>
  <Words>576</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TRACKCARE: The GPS Safety System for Memory Support </vt:lpstr>
      <vt:lpstr>Team members</vt:lpstr>
      <vt:lpstr>INTRODUCTION</vt:lpstr>
      <vt:lpstr>Components Used</vt:lpstr>
      <vt:lpstr>Functionality</vt:lpstr>
      <vt:lpstr>Market Analysis</vt:lpstr>
      <vt:lpstr>How It Works</vt:lpstr>
      <vt:lpstr>Scope of Application</vt:lpstr>
      <vt:lpstr>Future Additions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TRACKCARE: The GPS Safety System for Memory Support</dc:title>
  <dc:creator>Microsoft account</dc:creator>
  <cp:lastModifiedBy>Adithya Pothula</cp:lastModifiedBy>
  <cp:revision>7</cp:revision>
  <cp:lastPrinted>2025-01-14T19:32:04Z</cp:lastPrinted>
  <dcterms:created xsi:type="dcterms:W3CDTF">2025-01-14T18:52:00Z</dcterms:created>
  <dcterms:modified xsi:type="dcterms:W3CDTF">2025-01-15T07:18:33Z</dcterms:modified>
</cp:coreProperties>
</file>