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2" r:id="rId5"/>
    <p:sldId id="283" r:id="rId6"/>
    <p:sldId id="260" r:id="rId7"/>
    <p:sldId id="28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8" r:id="rId23"/>
    <p:sldId id="289" r:id="rId24"/>
    <p:sldId id="285" r:id="rId25"/>
    <p:sldId id="286" r:id="rId26"/>
    <p:sldId id="287" r:id="rId27"/>
    <p:sldId id="278" r:id="rId28"/>
    <p:sldId id="279" r:id="rId29"/>
    <p:sldId id="280" r:id="rId30"/>
    <p:sldId id="28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2" d="100"/>
          <a:sy n="72" d="100"/>
        </p:scale>
        <p:origin x="6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766732B-1023-41E7-8669-09E4094D6A88}" type="datetimeFigureOut">
              <a:rPr lang="en-US" smtClean="0"/>
              <a:t>04-May-2017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F451C-8B51-48A2-B44B-AB01819B772E}" type="slidenum">
              <a:rPr lang="en-US" smtClean="0"/>
              <a:t>‹#›</a:t>
            </a:fld>
            <a:endParaRPr lang="en-US"/>
          </a:p>
        </p:txBody>
      </p:sp>
    </p:spTree>
    <p:extLst>
      <p:ext uri="{BB962C8B-B14F-4D97-AF65-F5344CB8AC3E}">
        <p14:creationId xmlns:p14="http://schemas.microsoft.com/office/powerpoint/2010/main" val="1994137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66732B-1023-41E7-8669-09E4094D6A88}" type="datetimeFigureOut">
              <a:rPr lang="en-US" smtClean="0"/>
              <a:t>04-May-2017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F451C-8B51-48A2-B44B-AB01819B772E}" type="slidenum">
              <a:rPr lang="en-US" smtClean="0"/>
              <a:t>‹#›</a:t>
            </a:fld>
            <a:endParaRPr lang="en-US"/>
          </a:p>
        </p:txBody>
      </p:sp>
    </p:spTree>
    <p:extLst>
      <p:ext uri="{BB962C8B-B14F-4D97-AF65-F5344CB8AC3E}">
        <p14:creationId xmlns:p14="http://schemas.microsoft.com/office/powerpoint/2010/main" val="1664773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66732B-1023-41E7-8669-09E4094D6A88}" type="datetimeFigureOut">
              <a:rPr lang="en-US" smtClean="0"/>
              <a:t>04-May-2017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F451C-8B51-48A2-B44B-AB01819B772E}" type="slidenum">
              <a:rPr lang="en-US" smtClean="0"/>
              <a:t>‹#›</a:t>
            </a:fld>
            <a:endParaRPr lang="en-US"/>
          </a:p>
        </p:txBody>
      </p:sp>
    </p:spTree>
    <p:extLst>
      <p:ext uri="{BB962C8B-B14F-4D97-AF65-F5344CB8AC3E}">
        <p14:creationId xmlns:p14="http://schemas.microsoft.com/office/powerpoint/2010/main" val="116946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66732B-1023-41E7-8669-09E4094D6A88}" type="datetimeFigureOut">
              <a:rPr lang="en-US" smtClean="0"/>
              <a:t>04-May-2017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F451C-8B51-48A2-B44B-AB01819B772E}" type="slidenum">
              <a:rPr lang="en-US" smtClean="0"/>
              <a:t>‹#›</a:t>
            </a:fld>
            <a:endParaRPr lang="en-US"/>
          </a:p>
        </p:txBody>
      </p:sp>
    </p:spTree>
    <p:extLst>
      <p:ext uri="{BB962C8B-B14F-4D97-AF65-F5344CB8AC3E}">
        <p14:creationId xmlns:p14="http://schemas.microsoft.com/office/powerpoint/2010/main" val="3174966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66732B-1023-41E7-8669-09E4094D6A88}" type="datetimeFigureOut">
              <a:rPr lang="en-US" smtClean="0"/>
              <a:t>04-May-2017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F451C-8B51-48A2-B44B-AB01819B772E}" type="slidenum">
              <a:rPr lang="en-US" smtClean="0"/>
              <a:t>‹#›</a:t>
            </a:fld>
            <a:endParaRPr lang="en-US"/>
          </a:p>
        </p:txBody>
      </p:sp>
    </p:spTree>
    <p:extLst>
      <p:ext uri="{BB962C8B-B14F-4D97-AF65-F5344CB8AC3E}">
        <p14:creationId xmlns:p14="http://schemas.microsoft.com/office/powerpoint/2010/main" val="967765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66732B-1023-41E7-8669-09E4094D6A88}" type="datetimeFigureOut">
              <a:rPr lang="en-US" smtClean="0"/>
              <a:t>04-May-2017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F451C-8B51-48A2-B44B-AB01819B772E}" type="slidenum">
              <a:rPr lang="en-US" smtClean="0"/>
              <a:t>‹#›</a:t>
            </a:fld>
            <a:endParaRPr lang="en-US"/>
          </a:p>
        </p:txBody>
      </p:sp>
    </p:spTree>
    <p:extLst>
      <p:ext uri="{BB962C8B-B14F-4D97-AF65-F5344CB8AC3E}">
        <p14:creationId xmlns:p14="http://schemas.microsoft.com/office/powerpoint/2010/main" val="913537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66732B-1023-41E7-8669-09E4094D6A88}" type="datetimeFigureOut">
              <a:rPr lang="en-US" smtClean="0"/>
              <a:t>04-May-2017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8F451C-8B51-48A2-B44B-AB01819B772E}" type="slidenum">
              <a:rPr lang="en-US" smtClean="0"/>
              <a:t>‹#›</a:t>
            </a:fld>
            <a:endParaRPr lang="en-US"/>
          </a:p>
        </p:txBody>
      </p:sp>
    </p:spTree>
    <p:extLst>
      <p:ext uri="{BB962C8B-B14F-4D97-AF65-F5344CB8AC3E}">
        <p14:creationId xmlns:p14="http://schemas.microsoft.com/office/powerpoint/2010/main" val="1259952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66732B-1023-41E7-8669-09E4094D6A88}" type="datetimeFigureOut">
              <a:rPr lang="en-US" smtClean="0"/>
              <a:t>04-May-2017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8F451C-8B51-48A2-B44B-AB01819B772E}" type="slidenum">
              <a:rPr lang="en-US" smtClean="0"/>
              <a:t>‹#›</a:t>
            </a:fld>
            <a:endParaRPr lang="en-US"/>
          </a:p>
        </p:txBody>
      </p:sp>
    </p:spTree>
    <p:extLst>
      <p:ext uri="{BB962C8B-B14F-4D97-AF65-F5344CB8AC3E}">
        <p14:creationId xmlns:p14="http://schemas.microsoft.com/office/powerpoint/2010/main" val="585446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66732B-1023-41E7-8669-09E4094D6A88}" type="datetimeFigureOut">
              <a:rPr lang="en-US" smtClean="0"/>
              <a:t>04-May-2017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8F451C-8B51-48A2-B44B-AB01819B772E}" type="slidenum">
              <a:rPr lang="en-US" smtClean="0"/>
              <a:t>‹#›</a:t>
            </a:fld>
            <a:endParaRPr lang="en-US"/>
          </a:p>
        </p:txBody>
      </p:sp>
    </p:spTree>
    <p:extLst>
      <p:ext uri="{BB962C8B-B14F-4D97-AF65-F5344CB8AC3E}">
        <p14:creationId xmlns:p14="http://schemas.microsoft.com/office/powerpoint/2010/main" val="2005703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66732B-1023-41E7-8669-09E4094D6A88}" type="datetimeFigureOut">
              <a:rPr lang="en-US" smtClean="0"/>
              <a:t>04-May-2017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F451C-8B51-48A2-B44B-AB01819B772E}" type="slidenum">
              <a:rPr lang="en-US" smtClean="0"/>
              <a:t>‹#›</a:t>
            </a:fld>
            <a:endParaRPr lang="en-US"/>
          </a:p>
        </p:txBody>
      </p:sp>
    </p:spTree>
    <p:extLst>
      <p:ext uri="{BB962C8B-B14F-4D97-AF65-F5344CB8AC3E}">
        <p14:creationId xmlns:p14="http://schemas.microsoft.com/office/powerpoint/2010/main" val="3953098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66732B-1023-41E7-8669-09E4094D6A88}" type="datetimeFigureOut">
              <a:rPr lang="en-US" smtClean="0"/>
              <a:t>04-May-2017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F451C-8B51-48A2-B44B-AB01819B772E}" type="slidenum">
              <a:rPr lang="en-US" smtClean="0"/>
              <a:t>‹#›</a:t>
            </a:fld>
            <a:endParaRPr lang="en-US"/>
          </a:p>
        </p:txBody>
      </p:sp>
    </p:spTree>
    <p:extLst>
      <p:ext uri="{BB962C8B-B14F-4D97-AF65-F5344CB8AC3E}">
        <p14:creationId xmlns:p14="http://schemas.microsoft.com/office/powerpoint/2010/main" val="7789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6732B-1023-41E7-8669-09E4094D6A88}" type="datetimeFigureOut">
              <a:rPr lang="en-US" smtClean="0"/>
              <a:t>04-May-2017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F451C-8B51-48A2-B44B-AB01819B772E}" type="slidenum">
              <a:rPr lang="en-US" smtClean="0"/>
              <a:t>‹#›</a:t>
            </a:fld>
            <a:endParaRPr lang="en-US"/>
          </a:p>
        </p:txBody>
      </p:sp>
    </p:spTree>
    <p:extLst>
      <p:ext uri="{BB962C8B-B14F-4D97-AF65-F5344CB8AC3E}">
        <p14:creationId xmlns:p14="http://schemas.microsoft.com/office/powerpoint/2010/main" val="1083606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45913" y="1386551"/>
            <a:ext cx="10920642" cy="1200329"/>
          </a:xfrm>
          <a:prstGeom prst="rect">
            <a:avLst/>
          </a:prstGeom>
          <a:solidFill>
            <a:schemeClr val="tx1"/>
          </a:solidFill>
          <a:ln>
            <a:solidFill>
              <a:srgbClr val="FFFF00"/>
            </a:solidFill>
          </a:ln>
          <a:effectLst>
            <a:glow rad="228600">
              <a:schemeClr val="accent4">
                <a:satMod val="175000"/>
                <a:alpha val="40000"/>
              </a:schemeClr>
            </a:glow>
          </a:effectLst>
        </p:spPr>
        <p:txBody>
          <a:bodyPr wrap="square" lIns="91440" tIns="45720" rIns="91440" bIns="45720">
            <a:spAutoFit/>
          </a:bodyPr>
          <a:lstStyle/>
          <a:p>
            <a:pPr algn="ctr"/>
            <a:r>
              <a:rPr lang="en-US" sz="3600" b="0" cap="none" spc="0" dirty="0">
                <a:ln w="0"/>
                <a:solidFill>
                  <a:srgbClr val="00B0F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r>
              <a:rPr lang="en-US" sz="3600" u="sng"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A Healthcare Monitoring System based on </a:t>
            </a:r>
            <a:r>
              <a:rPr lang="en-US" sz="3600" u="sng"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IoT</a:t>
            </a:r>
            <a:r>
              <a:rPr lang="en-US" sz="3600" u="sng"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p>
          <a:p>
            <a:pPr algn="ctr"/>
            <a:r>
              <a:rPr lang="en-US" sz="3600" u="sng" dirty="0">
                <a:solidFill>
                  <a:srgbClr val="FFC000"/>
                </a:solidFill>
                <a:latin typeface="Times New Roman" panose="02020603050405020304" pitchFamily="18" charset="0"/>
                <a:ea typeface="Calibri" panose="020F0502020204030204" pitchFamily="34" charset="0"/>
                <a:cs typeface="Times New Roman" panose="02020603050405020304" pitchFamily="18" charset="0"/>
              </a:rPr>
              <a:t>using a Network of Body Sensors</a:t>
            </a:r>
            <a:r>
              <a:rPr lang="en-US" sz="3600" b="0" cap="none" spc="0" dirty="0">
                <a:ln w="0"/>
                <a:solidFill>
                  <a:srgbClr val="FFC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sp>
        <p:nvSpPr>
          <p:cNvPr id="7" name="Rectangle 6"/>
          <p:cNvSpPr/>
          <p:nvPr/>
        </p:nvSpPr>
        <p:spPr>
          <a:xfrm>
            <a:off x="645913" y="3053715"/>
            <a:ext cx="5688352" cy="707886"/>
          </a:xfrm>
          <a:prstGeom prst="rect">
            <a:avLst/>
          </a:prstGeom>
          <a:solidFill>
            <a:schemeClr val="tx1"/>
          </a:solidFill>
          <a:ln>
            <a:solidFill>
              <a:srgbClr val="FFFF00"/>
            </a:solidFill>
          </a:ln>
          <a:effectLst>
            <a:glow rad="228600">
              <a:schemeClr val="accent4">
                <a:satMod val="175000"/>
                <a:alpha val="40000"/>
              </a:schemeClr>
            </a:glow>
          </a:effectLst>
        </p:spPr>
        <p:txBody>
          <a:bodyPr wrap="none" lIns="91440" tIns="45720" rIns="91440" bIns="45720">
            <a:spAutoFit/>
          </a:bodyPr>
          <a:lstStyle/>
          <a:p>
            <a:pPr algn="ctr"/>
            <a:r>
              <a:rPr lang="en-US" sz="4000" b="0" cap="none" spc="0" dirty="0">
                <a:ln w="0"/>
                <a:solidFill>
                  <a:srgbClr val="92D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Guide :- </a:t>
            </a:r>
            <a:r>
              <a:rPr lang="en-US" sz="4000" b="0" cap="none" spc="0" dirty="0">
                <a:ln w="0"/>
                <a:solidFill>
                  <a:schemeClr val="accent3"/>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Prof. </a:t>
            </a:r>
            <a:r>
              <a:rPr lang="en-US" sz="4000" b="0" cap="none" spc="0" dirty="0" err="1">
                <a:ln w="0"/>
                <a:solidFill>
                  <a:schemeClr val="accent3"/>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Anbarasi</a:t>
            </a:r>
            <a:r>
              <a:rPr lang="en-US" sz="4000" b="0" cap="none" spc="0" dirty="0">
                <a:ln w="0"/>
                <a:solidFill>
                  <a:schemeClr val="accent3"/>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M.</a:t>
            </a:r>
          </a:p>
        </p:txBody>
      </p:sp>
      <p:sp>
        <p:nvSpPr>
          <p:cNvPr id="8" name="Rectangle 7"/>
          <p:cNvSpPr/>
          <p:nvPr/>
        </p:nvSpPr>
        <p:spPr>
          <a:xfrm>
            <a:off x="5617267" y="4117464"/>
            <a:ext cx="2388731" cy="707886"/>
          </a:xfrm>
          <a:prstGeom prst="rect">
            <a:avLst/>
          </a:prstGeom>
          <a:solidFill>
            <a:schemeClr val="tx1"/>
          </a:solidFill>
          <a:ln>
            <a:solidFill>
              <a:srgbClr val="FFFF00"/>
            </a:solidFill>
          </a:ln>
          <a:effectLst>
            <a:glow rad="228600">
              <a:schemeClr val="accent4">
                <a:satMod val="175000"/>
                <a:alpha val="40000"/>
              </a:schemeClr>
            </a:glow>
          </a:effectLst>
        </p:spPr>
        <p:txBody>
          <a:bodyPr wrap="none" lIns="91440" tIns="45720" rIns="91440" bIns="45720">
            <a:spAutoFit/>
          </a:bodyPr>
          <a:lstStyle/>
          <a:p>
            <a:pPr algn="ctr"/>
            <a:r>
              <a:rPr lang="en-US" sz="4000" b="0"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Adithya V.</a:t>
            </a:r>
          </a:p>
        </p:txBody>
      </p:sp>
      <p:sp>
        <p:nvSpPr>
          <p:cNvPr id="9" name="Rectangle 8"/>
          <p:cNvSpPr/>
          <p:nvPr/>
        </p:nvSpPr>
        <p:spPr>
          <a:xfrm>
            <a:off x="9067891" y="4148241"/>
            <a:ext cx="2698175" cy="646331"/>
          </a:xfrm>
          <a:prstGeom prst="rect">
            <a:avLst/>
          </a:prstGeom>
          <a:solidFill>
            <a:schemeClr val="tx1"/>
          </a:solidFill>
          <a:ln>
            <a:solidFill>
              <a:srgbClr val="FFFF00"/>
            </a:solidFill>
          </a:ln>
          <a:effectLst>
            <a:glow rad="228600">
              <a:schemeClr val="accent4">
                <a:satMod val="175000"/>
                <a:alpha val="40000"/>
              </a:schemeClr>
            </a:glow>
          </a:effectLst>
        </p:spPr>
        <p:txBody>
          <a:bodyPr wrap="none" lIns="91440" tIns="45720" rIns="91440" bIns="45720">
            <a:spAutoFit/>
          </a:bodyPr>
          <a:lstStyle/>
          <a:p>
            <a:pPr algn="ctr"/>
            <a:r>
              <a:rPr lang="en-US" sz="3600" b="0" cap="none" spc="0" dirty="0">
                <a:ln w="0"/>
                <a:solidFill>
                  <a:schemeClr val="accent6">
                    <a:lumMod val="60000"/>
                    <a:lumOff val="4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13 BCE 0193</a:t>
            </a:r>
          </a:p>
        </p:txBody>
      </p:sp>
      <p:sp>
        <p:nvSpPr>
          <p:cNvPr id="10" name="Rectangle 9"/>
          <p:cNvSpPr/>
          <p:nvPr/>
        </p:nvSpPr>
        <p:spPr>
          <a:xfrm>
            <a:off x="3631842" y="259815"/>
            <a:ext cx="4948792" cy="769441"/>
          </a:xfrm>
          <a:prstGeom prst="rect">
            <a:avLst/>
          </a:prstGeom>
          <a:solidFill>
            <a:schemeClr val="tx1"/>
          </a:solidFill>
          <a:ln>
            <a:solidFill>
              <a:srgbClr val="FFFF00"/>
            </a:solidFill>
          </a:ln>
          <a:effectLst>
            <a:glow rad="228600">
              <a:schemeClr val="accent4">
                <a:satMod val="175000"/>
                <a:alpha val="40000"/>
              </a:schemeClr>
            </a:glow>
          </a:effectLst>
        </p:spPr>
        <p:txBody>
          <a:bodyPr wrap="none" lIns="91440" tIns="45720" rIns="91440" bIns="45720">
            <a:spAutoFit/>
          </a:bodyPr>
          <a:lstStyle/>
          <a:p>
            <a:pPr algn="ctr"/>
            <a:r>
              <a:rPr lang="en-US" sz="4400" b="0" cap="none" spc="0" dirty="0">
                <a:ln w="0"/>
                <a:solidFill>
                  <a:srgbClr val="FFC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Final</a:t>
            </a:r>
            <a:r>
              <a:rPr lang="en-US" sz="4400" b="0" cap="none" spc="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Project </a:t>
            </a:r>
            <a:r>
              <a:rPr lang="en-US" sz="4400" b="0"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Review</a:t>
            </a:r>
            <a:endParaRPr lang="en-US" sz="4400" b="0" cap="none" spc="0"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5244247" y="4965282"/>
            <a:ext cx="3134768" cy="707886"/>
          </a:xfrm>
          <a:prstGeom prst="rect">
            <a:avLst/>
          </a:prstGeom>
          <a:solidFill>
            <a:schemeClr val="tx1"/>
          </a:solidFill>
          <a:ln>
            <a:solidFill>
              <a:srgbClr val="FFFF00"/>
            </a:solidFill>
          </a:ln>
          <a:effectLst>
            <a:glow rad="228600">
              <a:schemeClr val="accent4">
                <a:satMod val="175000"/>
                <a:alpha val="40000"/>
              </a:schemeClr>
            </a:glow>
          </a:effectLst>
        </p:spPr>
        <p:txBody>
          <a:bodyPr wrap="none" lIns="91440" tIns="45720" rIns="91440" bIns="45720">
            <a:spAutoFit/>
          </a:bodyPr>
          <a:lstStyle/>
          <a:p>
            <a:pPr algn="ctr"/>
            <a:r>
              <a:rPr lang="en-US" sz="4000" b="0"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N. Ajit Kumar</a:t>
            </a:r>
          </a:p>
        </p:txBody>
      </p:sp>
      <p:sp>
        <p:nvSpPr>
          <p:cNvPr id="12" name="Rectangle 11"/>
          <p:cNvSpPr/>
          <p:nvPr/>
        </p:nvSpPr>
        <p:spPr>
          <a:xfrm>
            <a:off x="5036946" y="5813100"/>
            <a:ext cx="3549369" cy="707886"/>
          </a:xfrm>
          <a:prstGeom prst="rect">
            <a:avLst/>
          </a:prstGeom>
          <a:solidFill>
            <a:schemeClr val="tx1"/>
          </a:solidFill>
          <a:ln>
            <a:solidFill>
              <a:srgbClr val="FFFF00"/>
            </a:solidFill>
          </a:ln>
          <a:effectLst>
            <a:glow rad="228600">
              <a:schemeClr val="accent4">
                <a:satMod val="175000"/>
                <a:alpha val="40000"/>
              </a:schemeClr>
            </a:glow>
          </a:effectLst>
        </p:spPr>
        <p:txBody>
          <a:bodyPr wrap="none" lIns="91440" tIns="45720" rIns="91440" bIns="45720">
            <a:spAutoFit/>
          </a:bodyPr>
          <a:lstStyle/>
          <a:p>
            <a:pPr algn="ctr"/>
            <a:r>
              <a:rPr lang="en-US" sz="4000" b="0"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K.J. Sai Krishna</a:t>
            </a:r>
          </a:p>
        </p:txBody>
      </p:sp>
      <p:sp>
        <p:nvSpPr>
          <p:cNvPr id="14" name="Rectangle 13"/>
          <p:cNvSpPr/>
          <p:nvPr/>
        </p:nvSpPr>
        <p:spPr>
          <a:xfrm>
            <a:off x="9067891" y="4996059"/>
            <a:ext cx="2698175" cy="646331"/>
          </a:xfrm>
          <a:prstGeom prst="rect">
            <a:avLst/>
          </a:prstGeom>
          <a:solidFill>
            <a:schemeClr val="tx1"/>
          </a:solidFill>
          <a:ln>
            <a:solidFill>
              <a:srgbClr val="FFFF00"/>
            </a:solidFill>
          </a:ln>
          <a:effectLst>
            <a:glow rad="228600">
              <a:schemeClr val="accent4">
                <a:satMod val="175000"/>
                <a:alpha val="40000"/>
              </a:schemeClr>
            </a:glow>
          </a:effectLst>
        </p:spPr>
        <p:txBody>
          <a:bodyPr wrap="none" lIns="91440" tIns="45720" rIns="91440" bIns="45720">
            <a:spAutoFit/>
          </a:bodyPr>
          <a:lstStyle/>
          <a:p>
            <a:pPr algn="ctr"/>
            <a:r>
              <a:rPr lang="en-US" sz="3600" b="0" cap="none" spc="0" dirty="0">
                <a:ln w="0"/>
                <a:solidFill>
                  <a:schemeClr val="accent6">
                    <a:lumMod val="60000"/>
                    <a:lumOff val="4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13 BCE 0480</a:t>
            </a:r>
          </a:p>
        </p:txBody>
      </p:sp>
      <p:sp>
        <p:nvSpPr>
          <p:cNvPr id="15" name="Rectangle 14"/>
          <p:cNvSpPr/>
          <p:nvPr/>
        </p:nvSpPr>
        <p:spPr>
          <a:xfrm>
            <a:off x="9067891" y="5843877"/>
            <a:ext cx="2698175" cy="646331"/>
          </a:xfrm>
          <a:prstGeom prst="rect">
            <a:avLst/>
          </a:prstGeom>
          <a:solidFill>
            <a:schemeClr val="tx1"/>
          </a:solidFill>
          <a:ln>
            <a:solidFill>
              <a:srgbClr val="FFFF00"/>
            </a:solidFill>
          </a:ln>
          <a:effectLst>
            <a:glow rad="228600">
              <a:schemeClr val="accent4">
                <a:satMod val="175000"/>
                <a:alpha val="40000"/>
              </a:schemeClr>
            </a:glow>
          </a:effectLst>
        </p:spPr>
        <p:txBody>
          <a:bodyPr wrap="none" lIns="91440" tIns="45720" rIns="91440" bIns="45720">
            <a:spAutoFit/>
          </a:bodyPr>
          <a:lstStyle/>
          <a:p>
            <a:pPr algn="ctr"/>
            <a:r>
              <a:rPr lang="en-US" sz="3600" b="0" cap="none" spc="0" dirty="0">
                <a:ln w="0"/>
                <a:solidFill>
                  <a:schemeClr val="accent6">
                    <a:lumMod val="60000"/>
                    <a:lumOff val="4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13 BCE 0199</a:t>
            </a:r>
          </a:p>
        </p:txBody>
      </p:sp>
    </p:spTree>
    <p:extLst>
      <p:ext uri="{BB962C8B-B14F-4D97-AF65-F5344CB8AC3E}">
        <p14:creationId xmlns:p14="http://schemas.microsoft.com/office/powerpoint/2010/main" val="1187420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1" y="176079"/>
            <a:ext cx="11991705" cy="6394058"/>
          </a:xfrm>
          <a:prstGeom prst="rect">
            <a:avLst/>
          </a:prstGeom>
          <a:solidFill>
            <a:schemeClr val="tx1"/>
          </a:solidFill>
          <a:ln>
            <a:solidFill>
              <a:srgbClr val="FFFF00"/>
            </a:solidFill>
          </a:ln>
          <a:effectLst>
            <a:glow rad="228600">
              <a:schemeClr val="accent4">
                <a:satMod val="175000"/>
                <a:alpha val="40000"/>
              </a:schemeClr>
            </a:glow>
          </a:effectLst>
        </p:spPr>
        <p:txBody>
          <a:bodyPr wrap="square">
            <a:spAutoFit/>
          </a:bodyPr>
          <a:lstStyle/>
          <a:p>
            <a:pPr algn="just"/>
            <a:r>
              <a:rPr lang="en-US" sz="1950" dirty="0">
                <a:solidFill>
                  <a:schemeClr val="bg1"/>
                </a:solidFill>
                <a:latin typeface="Times New Roman" panose="02020603050405020304" pitchFamily="18" charset="0"/>
                <a:cs typeface="Times New Roman" panose="02020603050405020304" pitchFamily="18" charset="0"/>
              </a:rPr>
              <a:t>In [6], </a:t>
            </a:r>
            <a:r>
              <a:rPr lang="en-US" sz="1950" dirty="0" err="1">
                <a:solidFill>
                  <a:schemeClr val="bg1"/>
                </a:solidFill>
                <a:latin typeface="Times New Roman" panose="02020603050405020304" pitchFamily="18" charset="0"/>
                <a:cs typeface="Times New Roman" panose="02020603050405020304" pitchFamily="18" charset="0"/>
              </a:rPr>
              <a:t>CodeBlue</a:t>
            </a:r>
            <a:r>
              <a:rPr lang="en-US" sz="1950" dirty="0">
                <a:solidFill>
                  <a:schemeClr val="bg1"/>
                </a:solidFill>
                <a:latin typeface="Times New Roman" panose="02020603050405020304" pitchFamily="18" charset="0"/>
                <a:cs typeface="Times New Roman" panose="02020603050405020304" pitchFamily="18" charset="0"/>
              </a:rPr>
              <a:t>, a wireless infrastructure intended for deployment in emergency medical care, integrating low-power, wireless vital sign sensors, PDAs, and PC-class systems was introduced. It will enhance first responders’ ability to assess patients on scene, ensure seamless transfer of data among caregivers, and facilitate efficient allocation of hospital resources. We use this technology's architecture as a reference in our project as this infrastructure will support reliable, data delivery, a flexible naming and discovery scheme, and a decentralized security model.</a:t>
            </a:r>
          </a:p>
          <a:p>
            <a:pPr algn="just"/>
            <a:endParaRPr lang="en-US" sz="1950" dirty="0">
              <a:solidFill>
                <a:schemeClr val="bg1"/>
              </a:solidFill>
              <a:latin typeface="Times New Roman" panose="02020603050405020304" pitchFamily="18" charset="0"/>
              <a:cs typeface="Times New Roman" panose="02020603050405020304" pitchFamily="18" charset="0"/>
            </a:endParaRPr>
          </a:p>
          <a:p>
            <a:pPr algn="just"/>
            <a:r>
              <a:rPr lang="en-US" sz="1950" dirty="0">
                <a:solidFill>
                  <a:schemeClr val="bg1"/>
                </a:solidFill>
                <a:latin typeface="Times New Roman" panose="02020603050405020304" pitchFamily="18" charset="0"/>
                <a:cs typeface="Times New Roman" panose="02020603050405020304" pitchFamily="18" charset="0"/>
              </a:rPr>
              <a:t>In [7], it has been envisioned that a common protocol and software framework could integrate devices such as wearable vital sign sensors, handheld computers, and location tracking tags into disaster response scenarios. </a:t>
            </a:r>
            <a:r>
              <a:rPr lang="en-US" sz="1950" dirty="0" err="1">
                <a:solidFill>
                  <a:schemeClr val="bg1"/>
                </a:solidFill>
                <a:latin typeface="Times New Roman" panose="02020603050405020304" pitchFamily="18" charset="0"/>
                <a:cs typeface="Times New Roman" panose="02020603050405020304" pitchFamily="18" charset="0"/>
              </a:rPr>
              <a:t>Thr</a:t>
            </a:r>
            <a:r>
              <a:rPr lang="en-US" sz="1950" dirty="0">
                <a:solidFill>
                  <a:schemeClr val="bg1"/>
                </a:solidFill>
                <a:latin typeface="Times New Roman" panose="02020603050405020304" pitchFamily="18" charset="0"/>
                <a:cs typeface="Times New Roman" panose="02020603050405020304" pitchFamily="18" charset="0"/>
              </a:rPr>
              <a:t> </a:t>
            </a:r>
            <a:r>
              <a:rPr lang="en-US" sz="1950" dirty="0" err="1">
                <a:solidFill>
                  <a:schemeClr val="bg1"/>
                </a:solidFill>
                <a:latin typeface="Times New Roman" panose="02020603050405020304" pitchFamily="18" charset="0"/>
                <a:cs typeface="Times New Roman" panose="02020603050405020304" pitchFamily="18" charset="0"/>
              </a:rPr>
              <a:t>CodeBlue</a:t>
            </a:r>
            <a:r>
              <a:rPr lang="en-US" sz="1950" dirty="0">
                <a:solidFill>
                  <a:schemeClr val="bg1"/>
                </a:solidFill>
                <a:latin typeface="Times New Roman" panose="02020603050405020304" pitchFamily="18" charset="0"/>
                <a:cs typeface="Times New Roman" panose="02020603050405020304" pitchFamily="18" charset="0"/>
              </a:rPr>
              <a:t> architecture is being proposed as the suitable one for achieving the above stated objective in Medical field.</a:t>
            </a:r>
          </a:p>
          <a:p>
            <a:pPr algn="just"/>
            <a:endParaRPr lang="en-US" sz="1950" dirty="0">
              <a:solidFill>
                <a:schemeClr val="bg1"/>
              </a:solidFill>
              <a:latin typeface="Times New Roman" panose="02020603050405020304" pitchFamily="18" charset="0"/>
              <a:cs typeface="Times New Roman" panose="02020603050405020304" pitchFamily="18" charset="0"/>
            </a:endParaRPr>
          </a:p>
          <a:p>
            <a:pPr algn="just"/>
            <a:r>
              <a:rPr lang="en-US" sz="1950" dirty="0">
                <a:solidFill>
                  <a:schemeClr val="bg1"/>
                </a:solidFill>
                <a:latin typeface="Times New Roman" panose="02020603050405020304" pitchFamily="18" charset="0"/>
                <a:cs typeface="Times New Roman" panose="02020603050405020304" pitchFamily="18" charset="0"/>
              </a:rPr>
              <a:t>The aim of the paper [8] is to address issues related to using wearable or implantable sensors for distributed mobile monitoring. A ubiquitous monitoring system is presented for continuous monitoring of patients under their natural physiological states. It provides the architecture for collecting, gathering and analyzing data from a number of biosensors.</a:t>
            </a:r>
          </a:p>
          <a:p>
            <a:pPr algn="just"/>
            <a:endParaRPr lang="en-US" sz="1950" dirty="0">
              <a:solidFill>
                <a:schemeClr val="bg1"/>
              </a:solidFill>
              <a:latin typeface="Times New Roman" panose="02020603050405020304" pitchFamily="18" charset="0"/>
              <a:cs typeface="Times New Roman" panose="02020603050405020304" pitchFamily="18" charset="0"/>
            </a:endParaRPr>
          </a:p>
          <a:p>
            <a:pPr algn="just"/>
            <a:r>
              <a:rPr lang="en-US" sz="1950" dirty="0">
                <a:solidFill>
                  <a:schemeClr val="bg1"/>
                </a:solidFill>
                <a:latin typeface="Times New Roman" panose="02020603050405020304" pitchFamily="18" charset="0"/>
                <a:cs typeface="Times New Roman" panose="02020603050405020304" pitchFamily="18" charset="0"/>
              </a:rPr>
              <a:t>In [9], they have introduced </a:t>
            </a:r>
            <a:r>
              <a:rPr lang="en-US" sz="1950" dirty="0" err="1">
                <a:solidFill>
                  <a:schemeClr val="bg1"/>
                </a:solidFill>
                <a:latin typeface="Times New Roman" panose="02020603050405020304" pitchFamily="18" charset="0"/>
                <a:cs typeface="Times New Roman" panose="02020603050405020304" pitchFamily="18" charset="0"/>
              </a:rPr>
              <a:t>MEDiSN</a:t>
            </a:r>
            <a:r>
              <a:rPr lang="en-US" sz="1950" dirty="0">
                <a:solidFill>
                  <a:schemeClr val="bg1"/>
                </a:solidFill>
                <a:latin typeface="Times New Roman" panose="02020603050405020304" pitchFamily="18" charset="0"/>
                <a:cs typeface="Times New Roman" panose="02020603050405020304" pitchFamily="18" charset="0"/>
              </a:rPr>
              <a:t>, a wireless sensor network for monitoring patients’ physiological data in hospitals and during disaster events. </a:t>
            </a:r>
          </a:p>
          <a:p>
            <a:pPr algn="just"/>
            <a:endParaRPr lang="en-US" sz="1950" dirty="0">
              <a:solidFill>
                <a:schemeClr val="bg1"/>
              </a:solidFill>
              <a:latin typeface="Times New Roman" panose="02020603050405020304" pitchFamily="18" charset="0"/>
              <a:cs typeface="Times New Roman" panose="02020603050405020304" pitchFamily="18" charset="0"/>
            </a:endParaRPr>
          </a:p>
          <a:p>
            <a:pPr algn="just"/>
            <a:r>
              <a:rPr lang="en-US" sz="1950" dirty="0">
                <a:solidFill>
                  <a:schemeClr val="bg1"/>
                </a:solidFill>
                <a:latin typeface="Times New Roman" panose="02020603050405020304" pitchFamily="18" charset="0"/>
                <a:cs typeface="Times New Roman" panose="02020603050405020304" pitchFamily="18" charset="0"/>
              </a:rPr>
              <a:t>In paper [10] a lightweight, secure, and an expeditious authentication scheme has been proposed, which can preserve the user anonymity using low-cost cryptographic primitives such as one-way hash functions and EXCLUSIVE-OR operations, which are most suitable for battery-powered mobile devices.</a:t>
            </a:r>
          </a:p>
        </p:txBody>
      </p:sp>
    </p:spTree>
    <p:extLst>
      <p:ext uri="{BB962C8B-B14F-4D97-AF65-F5344CB8AC3E}">
        <p14:creationId xmlns:p14="http://schemas.microsoft.com/office/powerpoint/2010/main" val="3573312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9897" y="270301"/>
            <a:ext cx="4115229" cy="830997"/>
          </a:xfrm>
          <a:prstGeom prst="rect">
            <a:avLst/>
          </a:prstGeom>
          <a:solidFill>
            <a:schemeClr val="tx1"/>
          </a:solidFill>
          <a:ln>
            <a:solidFill>
              <a:srgbClr val="FFFF00"/>
            </a:solidFill>
          </a:ln>
          <a:effectLst>
            <a:glow rad="228600">
              <a:schemeClr val="accent4">
                <a:satMod val="175000"/>
                <a:alpha val="40000"/>
              </a:schemeClr>
            </a:glow>
          </a:effectLst>
        </p:spPr>
        <p:txBody>
          <a:bodyPr wrap="none" lIns="91440" tIns="45720" rIns="91440" bIns="45720">
            <a:spAutoFit/>
          </a:bodyPr>
          <a:lstStyle/>
          <a:p>
            <a:pPr algn="ctr"/>
            <a:r>
              <a:rPr lang="en-US" sz="4800" u="sng" cap="none" spc="0" dirty="0">
                <a:ln w="0"/>
                <a:solidFill>
                  <a:srgbClr val="FFFF00"/>
                </a:solidFill>
                <a:effectLst/>
                <a:latin typeface="Times New Roman" panose="02020603050405020304" pitchFamily="18" charset="0"/>
                <a:cs typeface="Times New Roman" panose="02020603050405020304" pitchFamily="18" charset="0"/>
              </a:rPr>
              <a:t>Block  Diagram</a:t>
            </a:r>
          </a:p>
        </p:txBody>
      </p:sp>
      <p:sp>
        <p:nvSpPr>
          <p:cNvPr id="3" name="Rectangle 13"/>
          <p:cNvSpPr>
            <a:spLocks noChangeArrowheads="1"/>
          </p:cNvSpPr>
          <p:nvPr/>
        </p:nvSpPr>
        <p:spPr bwMode="auto">
          <a:xfrm>
            <a:off x="8264618" y="1607764"/>
            <a:ext cx="1524000" cy="35655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4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4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4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4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PIC MICRO CONTROLLER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2"/>
          <p:cNvSpPr>
            <a:spLocks noChangeArrowheads="1"/>
          </p:cNvSpPr>
          <p:nvPr/>
        </p:nvSpPr>
        <p:spPr bwMode="auto">
          <a:xfrm>
            <a:off x="6278655" y="1768101"/>
            <a:ext cx="1497013" cy="8461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TEMPERATURE SENSOR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1"/>
          <p:cNvSpPr>
            <a:spLocks noChangeArrowheads="1"/>
          </p:cNvSpPr>
          <p:nvPr/>
        </p:nvSpPr>
        <p:spPr bwMode="auto">
          <a:xfrm>
            <a:off x="6278655" y="3058739"/>
            <a:ext cx="1497013" cy="92551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RESPIRATORY SENSOR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0"/>
          <p:cNvSpPr>
            <a:spLocks noChangeArrowheads="1"/>
          </p:cNvSpPr>
          <p:nvPr/>
        </p:nvSpPr>
        <p:spPr bwMode="auto">
          <a:xfrm>
            <a:off x="6278655" y="4416051"/>
            <a:ext cx="1497013" cy="8461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1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HEART BEAT SENSOR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AutoShape 9"/>
          <p:cNvSpPr>
            <a:spLocks noChangeShapeType="1"/>
          </p:cNvSpPr>
          <p:nvPr/>
        </p:nvSpPr>
        <p:spPr bwMode="auto">
          <a:xfrm>
            <a:off x="7777255" y="2252289"/>
            <a:ext cx="487363" cy="0"/>
          </a:xfrm>
          <a:prstGeom prst="straightConnector1">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p:cNvSpPr>
            <a:spLocks noChangeShapeType="1"/>
          </p:cNvSpPr>
          <p:nvPr/>
        </p:nvSpPr>
        <p:spPr bwMode="auto">
          <a:xfrm>
            <a:off x="7777255" y="3627064"/>
            <a:ext cx="487363" cy="0"/>
          </a:xfrm>
          <a:prstGeom prst="straightConnector1">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7"/>
          <p:cNvSpPr>
            <a:spLocks noChangeShapeType="1"/>
          </p:cNvSpPr>
          <p:nvPr/>
        </p:nvSpPr>
        <p:spPr bwMode="auto">
          <a:xfrm>
            <a:off x="7777255" y="4852614"/>
            <a:ext cx="487363" cy="0"/>
          </a:xfrm>
          <a:prstGeom prst="straightConnector1">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8291605" y="5466976"/>
            <a:ext cx="1497013" cy="8461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POWER SUPPLY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p:cNvSpPr>
            <a:spLocks noChangeArrowheads="1"/>
          </p:cNvSpPr>
          <p:nvPr/>
        </p:nvSpPr>
        <p:spPr bwMode="auto">
          <a:xfrm>
            <a:off x="8291605" y="472701"/>
            <a:ext cx="1497013" cy="8461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1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LCD</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10177555" y="2890464"/>
            <a:ext cx="1497013" cy="8461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WSN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AutoShape 3"/>
          <p:cNvSpPr>
            <a:spLocks noChangeShapeType="1"/>
          </p:cNvSpPr>
          <p:nvPr/>
        </p:nvSpPr>
        <p:spPr bwMode="auto">
          <a:xfrm>
            <a:off x="9788618" y="3304801"/>
            <a:ext cx="388937" cy="0"/>
          </a:xfrm>
          <a:prstGeom prst="straightConnector1">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2"/>
          <p:cNvSpPr>
            <a:spLocks noChangeShapeType="1"/>
          </p:cNvSpPr>
          <p:nvPr/>
        </p:nvSpPr>
        <p:spPr bwMode="auto">
          <a:xfrm rot="16200000">
            <a:off x="8827386" y="1456158"/>
            <a:ext cx="322263" cy="0"/>
          </a:xfrm>
          <a:prstGeom prst="straightConnector1">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
          <p:cNvSpPr>
            <a:spLocks noChangeShapeType="1"/>
          </p:cNvSpPr>
          <p:nvPr/>
        </p:nvSpPr>
        <p:spPr bwMode="auto">
          <a:xfrm rot="16200000">
            <a:off x="8812305" y="5289177"/>
            <a:ext cx="352425" cy="0"/>
          </a:xfrm>
          <a:prstGeom prst="bentConnector3">
            <a:avLst>
              <a:gd name="adj1" fmla="val 50000"/>
            </a:avLst>
          </a:prstGeom>
          <a:noFill/>
          <a:ln w="9525">
            <a:solidFill>
              <a:schemeClr val="bg1"/>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5"/>
          <p:cNvSpPr/>
          <p:nvPr/>
        </p:nvSpPr>
        <p:spPr>
          <a:xfrm>
            <a:off x="2024800" y="3058739"/>
            <a:ext cx="3191515" cy="707886"/>
          </a:xfrm>
          <a:prstGeom prst="rect">
            <a:avLst/>
          </a:prstGeom>
          <a:solidFill>
            <a:schemeClr val="tx1"/>
          </a:solidFill>
          <a:ln>
            <a:solidFill>
              <a:srgbClr val="FFFF00"/>
            </a:solidFill>
          </a:ln>
          <a:effectLst>
            <a:glow rad="228600">
              <a:schemeClr val="accent4">
                <a:satMod val="175000"/>
                <a:alpha val="40000"/>
              </a:schemeClr>
            </a:glow>
          </a:effectLst>
        </p:spPr>
        <p:txBody>
          <a:bodyPr wrap="none" lIns="91440" tIns="45720" rIns="91440" bIns="45720">
            <a:spAutoFit/>
          </a:bodyPr>
          <a:lstStyle/>
          <a:p>
            <a:pPr algn="ctr"/>
            <a:r>
              <a:rPr lang="en-US" sz="4000" u="sng" dirty="0">
                <a:ln w="0"/>
                <a:solidFill>
                  <a:srgbClr val="FFFF00"/>
                </a:solidFill>
                <a:latin typeface="Times New Roman" panose="02020603050405020304" pitchFamily="18" charset="0"/>
                <a:cs typeface="Times New Roman" panose="02020603050405020304" pitchFamily="18" charset="0"/>
              </a:rPr>
              <a:t>Transmitter </a:t>
            </a:r>
            <a:r>
              <a:rPr lang="en-US" sz="4000" u="sng" dirty="0">
                <a:ln w="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endParaRPr lang="en-US" sz="4000" u="sng" cap="none" spc="0" dirty="0">
              <a:ln w="0"/>
              <a:solidFill>
                <a:srgbClr val="FFFF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3012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8663" y="2383773"/>
            <a:ext cx="2154757" cy="707886"/>
          </a:xfrm>
          <a:prstGeom prst="rect">
            <a:avLst/>
          </a:prstGeom>
          <a:solidFill>
            <a:schemeClr val="tx1"/>
          </a:solidFill>
          <a:ln>
            <a:solidFill>
              <a:srgbClr val="FFFF00"/>
            </a:solidFill>
          </a:ln>
          <a:effectLst>
            <a:glow rad="228600">
              <a:schemeClr val="accent4">
                <a:satMod val="175000"/>
                <a:alpha val="40000"/>
              </a:schemeClr>
            </a:glow>
          </a:effectLst>
        </p:spPr>
        <p:txBody>
          <a:bodyPr wrap="none" lIns="91440" tIns="45720" rIns="91440" bIns="45720">
            <a:spAutoFit/>
          </a:bodyPr>
          <a:lstStyle/>
          <a:p>
            <a:pPr algn="ctr"/>
            <a:r>
              <a:rPr lang="en-US" sz="4000" u="sng" dirty="0">
                <a:ln w="0"/>
                <a:solidFill>
                  <a:srgbClr val="FFFF00"/>
                </a:solidFill>
                <a:latin typeface="Times New Roman" panose="02020603050405020304" pitchFamily="18" charset="0"/>
                <a:cs typeface="Times New Roman" panose="02020603050405020304" pitchFamily="18" charset="0"/>
              </a:rPr>
              <a:t>Server </a:t>
            </a:r>
            <a:r>
              <a:rPr lang="en-US" sz="4000" u="sng" dirty="0">
                <a:ln w="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endParaRPr lang="en-US" sz="4000" u="sng" cap="none" spc="0" dirty="0">
              <a:ln w="0"/>
              <a:solidFill>
                <a:srgbClr val="FFFF00"/>
              </a:solidFill>
              <a:effectLst/>
              <a:latin typeface="Times New Roman" panose="02020603050405020304" pitchFamily="18" charset="0"/>
              <a:cs typeface="Times New Roman" panose="02020603050405020304" pitchFamily="18" charset="0"/>
            </a:endParaRPr>
          </a:p>
        </p:txBody>
      </p:sp>
      <p:sp>
        <p:nvSpPr>
          <p:cNvPr id="7" name="Rectangle 7"/>
          <p:cNvSpPr>
            <a:spLocks noChangeArrowheads="1"/>
          </p:cNvSpPr>
          <p:nvPr/>
        </p:nvSpPr>
        <p:spPr bwMode="auto">
          <a:xfrm>
            <a:off x="5258979" y="2339253"/>
            <a:ext cx="1497013" cy="8461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2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WSN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8"/>
          <p:cNvSpPr>
            <a:spLocks noChangeArrowheads="1"/>
          </p:cNvSpPr>
          <p:nvPr/>
        </p:nvSpPr>
        <p:spPr bwMode="auto">
          <a:xfrm>
            <a:off x="7232242" y="2016991"/>
            <a:ext cx="1497012" cy="16795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2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INTERNET OF THINGS </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(IOT)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AutoShape 6"/>
          <p:cNvSpPr>
            <a:spLocks noChangeShapeType="1"/>
          </p:cNvSpPr>
          <p:nvPr/>
        </p:nvSpPr>
        <p:spPr bwMode="auto">
          <a:xfrm>
            <a:off x="6755992" y="2737716"/>
            <a:ext cx="476250" cy="0"/>
          </a:xfrm>
          <a:prstGeom prst="straightConnector1">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3"/>
          <p:cNvSpPr>
            <a:spLocks noChangeArrowheads="1"/>
          </p:cNvSpPr>
          <p:nvPr/>
        </p:nvSpPr>
        <p:spPr bwMode="auto">
          <a:xfrm>
            <a:off x="0" y="914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9091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2290" y="393954"/>
            <a:ext cx="4596130" cy="830997"/>
          </a:xfrm>
          <a:prstGeom prst="rect">
            <a:avLst/>
          </a:prstGeom>
          <a:solidFill>
            <a:schemeClr val="tx1"/>
          </a:solidFill>
          <a:ln>
            <a:solidFill>
              <a:srgbClr val="FFFF00"/>
            </a:solidFill>
          </a:ln>
          <a:effectLst>
            <a:glow rad="228600">
              <a:schemeClr val="accent4">
                <a:satMod val="175000"/>
                <a:alpha val="40000"/>
              </a:schemeClr>
            </a:glow>
          </a:effectLst>
        </p:spPr>
        <p:txBody>
          <a:bodyPr wrap="none" lIns="91440" tIns="45720" rIns="91440" bIns="45720">
            <a:spAutoFit/>
          </a:bodyPr>
          <a:lstStyle/>
          <a:p>
            <a:pPr algn="ctr"/>
            <a:r>
              <a:rPr lang="en-US" sz="4800" u="sng" cap="none" spc="0" dirty="0">
                <a:ln w="0"/>
                <a:solidFill>
                  <a:srgbClr val="FFFF00"/>
                </a:solidFill>
                <a:effectLst/>
                <a:latin typeface="Times New Roman" panose="02020603050405020304" pitchFamily="18" charset="0"/>
                <a:cs typeface="Times New Roman" panose="02020603050405020304" pitchFamily="18" charset="0"/>
              </a:rPr>
              <a:t>Proposed  System</a:t>
            </a:r>
          </a:p>
        </p:txBody>
      </p:sp>
      <p:sp>
        <p:nvSpPr>
          <p:cNvPr id="3" name="Rectangle 2"/>
          <p:cNvSpPr/>
          <p:nvPr/>
        </p:nvSpPr>
        <p:spPr>
          <a:xfrm>
            <a:off x="306978" y="1824085"/>
            <a:ext cx="11586754" cy="4293483"/>
          </a:xfrm>
          <a:prstGeom prst="rect">
            <a:avLst/>
          </a:prstGeom>
          <a:solidFill>
            <a:schemeClr val="tx1"/>
          </a:solidFill>
          <a:ln>
            <a:solidFill>
              <a:srgbClr val="FFFF00"/>
            </a:solidFill>
          </a:ln>
          <a:effectLst>
            <a:glow rad="228600">
              <a:schemeClr val="accent2">
                <a:satMod val="175000"/>
                <a:alpha val="40000"/>
              </a:schemeClr>
            </a:glow>
          </a:effectLst>
        </p:spPr>
        <p:txBody>
          <a:bodyPr wrap="square">
            <a:spAutoFit/>
          </a:bodyPr>
          <a:lstStyle/>
          <a:p>
            <a:pPr marL="342900" lvl="0" indent="-342900" algn="just">
              <a:lnSpc>
                <a:spcPct val="150000"/>
              </a:lnSpc>
              <a:spcAft>
                <a:spcPts val="0"/>
              </a:spcAft>
              <a:buFont typeface="Symbol" panose="05050102010706020507" pitchFamily="18" charset="2"/>
              <a:buChar char=""/>
            </a:pPr>
            <a:r>
              <a:rPr lang="en-US" sz="2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 proposed system consists of major requirements in modern healthcare system.</a:t>
            </a:r>
            <a:endPar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US" sz="2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An IoT based healthcare system, using Body Sensor Network, which can efficiently accomplish healthcare requirements, is proposed. </a:t>
            </a:r>
            <a:endPar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US" sz="2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 main advantage of this system is to determine and deliver the patient’s medical records and also maintaining the data integrity and authentication.</a:t>
            </a:r>
          </a:p>
          <a:p>
            <a:pPr marL="342900" lvl="0" indent="-342900" algn="just">
              <a:lnSpc>
                <a:spcPct val="150000"/>
              </a:lnSpc>
              <a:spcAft>
                <a:spcPts val="0"/>
              </a:spcAft>
              <a:buFont typeface="Symbol" panose="05050102010706020507" pitchFamily="18" charset="2"/>
              <a:buChar char=""/>
            </a:pPr>
            <a:r>
              <a:rPr lang="en-US" sz="2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 purpose of the proposed scheme is to resolve several issues existing in BSN based healthcare system and also to guarantee reasonable computational overhead.</a:t>
            </a:r>
            <a:endPar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4357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0351" y="224137"/>
            <a:ext cx="3501278" cy="830997"/>
          </a:xfrm>
          <a:prstGeom prst="rect">
            <a:avLst/>
          </a:prstGeom>
          <a:solidFill>
            <a:schemeClr val="tx1"/>
          </a:solidFill>
          <a:ln>
            <a:solidFill>
              <a:srgbClr val="FFFF00"/>
            </a:solidFill>
          </a:ln>
          <a:effectLst>
            <a:glow rad="228600">
              <a:schemeClr val="accent4">
                <a:satMod val="175000"/>
                <a:alpha val="40000"/>
              </a:schemeClr>
            </a:glow>
          </a:effectLst>
        </p:spPr>
        <p:txBody>
          <a:bodyPr wrap="none" lIns="91440" tIns="45720" rIns="91440" bIns="45720">
            <a:spAutoFit/>
          </a:bodyPr>
          <a:lstStyle/>
          <a:p>
            <a:pPr algn="ctr"/>
            <a:r>
              <a:rPr lang="en-US" sz="4800" u="sng" cap="none" spc="0" dirty="0">
                <a:ln w="0"/>
                <a:solidFill>
                  <a:srgbClr val="FFFF00"/>
                </a:solidFill>
                <a:effectLst/>
                <a:latin typeface="Times New Roman" panose="02020603050405020304" pitchFamily="18" charset="0"/>
                <a:cs typeface="Times New Roman" panose="02020603050405020304" pitchFamily="18" charset="0"/>
              </a:rPr>
              <a:t>Methodology</a:t>
            </a:r>
          </a:p>
        </p:txBody>
      </p:sp>
      <p:sp>
        <p:nvSpPr>
          <p:cNvPr id="3" name="Rectangle 2"/>
          <p:cNvSpPr/>
          <p:nvPr/>
        </p:nvSpPr>
        <p:spPr>
          <a:xfrm>
            <a:off x="248193" y="1323431"/>
            <a:ext cx="11756571" cy="5262979"/>
          </a:xfrm>
          <a:prstGeom prst="rect">
            <a:avLst/>
          </a:prstGeom>
          <a:solidFill>
            <a:schemeClr val="tx1"/>
          </a:solidFill>
          <a:ln>
            <a:solidFill>
              <a:srgbClr val="FFFF00"/>
            </a:solidFill>
          </a:ln>
        </p:spPr>
        <p:txBody>
          <a:bodyPr wrap="square">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Our BSN-Care is a BSN architecture composed of wearable sensors. Each sensor node is integrated with bio-sensors such as Blood Pressure (BP), Temperature Sensor etc. These sensors collect the physiological parameters and forward them to a coordinator called Local Processing Unit (LPU), which can be a portable device such as PDA, smart-phone etc. The LPU works as a router between the BSN nodes and the central server called BSN-Care server, using the wireless communication mediums such as mobile networks 3G/CDMA/GPRS. Besides, when the LPU detects any abnormalities then it provides immediate alert to the person that wearing the bio-sensors. For example, in general BP less than or equal to 120 is normal, when the BP of the person reaches say 125, the LPU will provide a gentle alert to the person through the LPU devices (e.g. beep tone in a mobile phone).</a:t>
            </a:r>
          </a:p>
          <a:p>
            <a:pPr algn="just"/>
            <a:r>
              <a:rPr lang="en-US" sz="2400" dirty="0">
                <a:solidFill>
                  <a:schemeClr val="bg1"/>
                </a:solidFill>
                <a:latin typeface="Times New Roman" panose="02020603050405020304" pitchFamily="18" charset="0"/>
                <a:cs typeface="Times New Roman" panose="02020603050405020304" pitchFamily="18" charset="0"/>
              </a:rPr>
              <a:t>When the BSN-Care server receives data of a person (who wearing several bio sensors) from LPU, then it feeds the BSN data into its database and analyzes those data. Subsequently, based on the degree of abnormalities’, it may interact with the family members of the person, local physician, or even emergency unit of a nearby healthcare center.</a:t>
            </a:r>
          </a:p>
        </p:txBody>
      </p:sp>
    </p:spTree>
    <p:extLst>
      <p:ext uri="{BB962C8B-B14F-4D97-AF65-F5344CB8AC3E}">
        <p14:creationId xmlns:p14="http://schemas.microsoft.com/office/powerpoint/2010/main" val="30213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22551" y="283364"/>
            <a:ext cx="11200502" cy="707886"/>
          </a:xfrm>
          <a:prstGeom prst="rect">
            <a:avLst/>
          </a:prstGeom>
          <a:solidFill>
            <a:schemeClr val="tx1"/>
          </a:solidFill>
          <a:ln>
            <a:solidFill>
              <a:srgbClr val="FFFF00"/>
            </a:solidFill>
          </a:ln>
          <a:effectLst>
            <a:glow rad="228600">
              <a:schemeClr val="accent4">
                <a:satMod val="175000"/>
                <a:alpha val="40000"/>
              </a:schemeClr>
            </a:glow>
          </a:effectLst>
        </p:spPr>
        <p:txBody>
          <a:bodyPr wrap="none" lIns="91440" tIns="45720" rIns="91440" bIns="45720">
            <a:spAutoFit/>
          </a:bodyPr>
          <a:lstStyle/>
          <a:p>
            <a:pPr algn="ctr"/>
            <a:r>
              <a:rPr lang="en-US" sz="4000" u="sng" cap="none" spc="0" dirty="0">
                <a:ln w="0"/>
                <a:solidFill>
                  <a:srgbClr val="FFFF00"/>
                </a:solidFill>
                <a:effectLst/>
                <a:latin typeface="Times New Roman" panose="02020603050405020304" pitchFamily="18" charset="0"/>
                <a:cs typeface="Times New Roman" panose="02020603050405020304" pitchFamily="18" charset="0"/>
              </a:rPr>
              <a:t>Pictorial Representation of Objective and Mechanism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611" y="1091941"/>
            <a:ext cx="8487009" cy="5518255"/>
          </a:xfrm>
          <a:prstGeom prst="rect">
            <a:avLst/>
          </a:prstGeom>
        </p:spPr>
      </p:pic>
    </p:spTree>
    <p:extLst>
      <p:ext uri="{BB962C8B-B14F-4D97-AF65-F5344CB8AC3E}">
        <p14:creationId xmlns:p14="http://schemas.microsoft.com/office/powerpoint/2010/main" val="3321489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8419" y="250262"/>
            <a:ext cx="7109640" cy="923330"/>
          </a:xfrm>
          <a:prstGeom prst="rect">
            <a:avLst/>
          </a:prstGeom>
          <a:solidFill>
            <a:schemeClr val="tx1"/>
          </a:solidFill>
          <a:ln>
            <a:solidFill>
              <a:srgbClr val="FFFF00"/>
            </a:solidFill>
          </a:ln>
          <a:effectLst>
            <a:glow rad="228600">
              <a:schemeClr val="accent4">
                <a:satMod val="175000"/>
                <a:alpha val="40000"/>
              </a:schemeClr>
            </a:glow>
          </a:effectLst>
        </p:spPr>
        <p:txBody>
          <a:bodyPr wrap="none" lIns="91440" tIns="45720" rIns="91440" bIns="45720">
            <a:spAutoFit/>
          </a:bodyPr>
          <a:lstStyle/>
          <a:p>
            <a:pPr algn="ctr"/>
            <a:r>
              <a:rPr lang="en-US" sz="5400" u="sng" dirty="0">
                <a:ln w="0"/>
                <a:solidFill>
                  <a:srgbClr val="FFFF00"/>
                </a:solidFill>
                <a:latin typeface="Times New Roman" panose="02020603050405020304" pitchFamily="18" charset="0"/>
                <a:cs typeface="Times New Roman" panose="02020603050405020304" pitchFamily="18" charset="0"/>
              </a:rPr>
              <a:t>Hardware </a:t>
            </a:r>
            <a:r>
              <a:rPr lang="en-US" sz="5400" u="sng" cap="none" spc="0" dirty="0">
                <a:ln w="0"/>
                <a:solidFill>
                  <a:srgbClr val="FFFF00"/>
                </a:solidFill>
                <a:effectLst/>
                <a:latin typeface="Times New Roman" panose="02020603050405020304" pitchFamily="18" charset="0"/>
                <a:cs typeface="Times New Roman" panose="02020603050405020304" pitchFamily="18" charset="0"/>
              </a:rPr>
              <a:t> Requirements</a:t>
            </a:r>
          </a:p>
        </p:txBody>
      </p:sp>
      <p:sp>
        <p:nvSpPr>
          <p:cNvPr id="3" name="Rectangle 2"/>
          <p:cNvSpPr/>
          <p:nvPr/>
        </p:nvSpPr>
        <p:spPr>
          <a:xfrm>
            <a:off x="326571" y="1723128"/>
            <a:ext cx="11639006" cy="4278094"/>
          </a:xfrm>
          <a:prstGeom prst="rect">
            <a:avLst/>
          </a:prstGeom>
          <a:solidFill>
            <a:schemeClr val="tx1"/>
          </a:solidFill>
          <a:ln>
            <a:solidFill>
              <a:srgbClr val="FFFF00"/>
            </a:solidFill>
          </a:ln>
          <a:effectLst>
            <a:glow rad="228600">
              <a:schemeClr val="accent2">
                <a:satMod val="175000"/>
                <a:alpha val="40000"/>
              </a:schemeClr>
            </a:glow>
          </a:effectLst>
        </p:spPr>
        <p:txBody>
          <a:bodyPr wrap="square">
            <a:spAutoFit/>
          </a:bodyPr>
          <a:lstStyle/>
          <a:p>
            <a:pPr marL="342900" lvl="0" indent="-342900" algn="just">
              <a:spcAft>
                <a:spcPts val="0"/>
              </a:spcAft>
              <a:buFont typeface="Symbol" panose="05050102010706020507" pitchFamily="18" charset="2"/>
              <a:buChar char=""/>
              <a:tabLst>
                <a:tab pos="4469130" algn="l"/>
              </a:tabLst>
            </a:pPr>
            <a:r>
              <a:rPr lang="en-US" sz="4000" b="1" u="sng" dirty="0">
                <a:solidFill>
                  <a:schemeClr val="accent4">
                    <a:lumMod val="75000"/>
                  </a:schemeClr>
                </a:solidFill>
                <a:latin typeface="Times New Roman" panose="02020603050405020304" pitchFamily="18" charset="0"/>
                <a:ea typeface="Calibri" panose="020F0502020204030204" pitchFamily="34" charset="0"/>
                <a:cs typeface="Times New Roman" panose="02020603050405020304" pitchFamily="18" charset="0"/>
              </a:rPr>
              <a:t>PIC16F877A</a:t>
            </a:r>
          </a:p>
          <a:p>
            <a:pPr lvl="0" algn="just">
              <a:spcAft>
                <a:spcPts val="0"/>
              </a:spcAft>
              <a:tabLst>
                <a:tab pos="4469130" algn="l"/>
              </a:tabLst>
            </a:pPr>
            <a:endParaRPr lang="en-US" sz="4000" b="1" u="sng" dirty="0">
              <a:solidFill>
                <a:schemeClr val="accent4">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One of the main advantages is that it can be write-erase as many times as possible because it uses FLASH memory technology.</a:t>
            </a:r>
          </a:p>
          <a:p>
            <a:pPr marL="285750" lvl="0" indent="-28575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PIC microcontrollers (Programmable Interface Controllers), are electronic circuits that can be programmed to carry out a vast range of tasks. They can be programmed to be timers or to control a production line.</a:t>
            </a:r>
          </a:p>
          <a:p>
            <a:pPr marL="285750" lvl="0" indent="-28575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It has a total number of 40 pins and there are 33 pins for input and output.</a:t>
            </a:r>
          </a:p>
          <a:p>
            <a:pPr marL="285750" lvl="0" indent="-28575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PIC16f877A has applications in a huge number of devices. It is used in remote sensors, security and safety devices, home automation etc.</a:t>
            </a:r>
          </a:p>
        </p:txBody>
      </p:sp>
    </p:spTree>
    <p:extLst>
      <p:ext uri="{BB962C8B-B14F-4D97-AF65-F5344CB8AC3E}">
        <p14:creationId xmlns:p14="http://schemas.microsoft.com/office/powerpoint/2010/main" val="748198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dell\Downloads\Project ref\PIC16F877A-Pin-configuration.jpg"/>
          <p:cNvPicPr/>
          <p:nvPr/>
        </p:nvPicPr>
        <p:blipFill>
          <a:blip r:embed="rId2">
            <a:extLst>
              <a:ext uri="{28A0092B-C50C-407E-A947-70E740481C1C}">
                <a14:useLocalDpi xmlns:a14="http://schemas.microsoft.com/office/drawing/2010/main" val="0"/>
              </a:ext>
            </a:extLst>
          </a:blip>
          <a:srcRect/>
          <a:stretch>
            <a:fillRect/>
          </a:stretch>
        </p:blipFill>
        <p:spPr bwMode="auto">
          <a:xfrm>
            <a:off x="2704012" y="209006"/>
            <a:ext cx="6757851" cy="6378302"/>
          </a:xfrm>
          <a:prstGeom prst="rect">
            <a:avLst/>
          </a:prstGeom>
          <a:noFill/>
          <a:ln>
            <a:noFill/>
          </a:ln>
        </p:spPr>
      </p:pic>
    </p:spTree>
    <p:extLst>
      <p:ext uri="{BB962C8B-B14F-4D97-AF65-F5344CB8AC3E}">
        <p14:creationId xmlns:p14="http://schemas.microsoft.com/office/powerpoint/2010/main" val="2749298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693" y="555733"/>
            <a:ext cx="11834949" cy="5632311"/>
          </a:xfrm>
          <a:prstGeom prst="rect">
            <a:avLst/>
          </a:prstGeom>
          <a:solidFill>
            <a:schemeClr val="tx1"/>
          </a:solidFill>
          <a:ln>
            <a:solidFill>
              <a:srgbClr val="FFFF00"/>
            </a:solidFill>
          </a:ln>
          <a:effectLst>
            <a:glow rad="228600">
              <a:schemeClr val="accent4">
                <a:satMod val="175000"/>
                <a:alpha val="40000"/>
              </a:schemeClr>
            </a:glow>
          </a:effectLst>
        </p:spPr>
        <p:txBody>
          <a:bodyPr wrap="square">
            <a:spAutoFit/>
          </a:bodyPr>
          <a:lstStyle/>
          <a:p>
            <a:pPr marL="342900" lvl="0" indent="-342900" algn="just">
              <a:spcAft>
                <a:spcPts val="0"/>
              </a:spcAft>
              <a:buFont typeface="Symbol" panose="05050102010706020507" pitchFamily="18" charset="2"/>
              <a:buChar char=""/>
              <a:tabLst>
                <a:tab pos="4469130" algn="l"/>
              </a:tabLst>
            </a:pPr>
            <a:r>
              <a:rPr lang="en-US" sz="4000" b="1" u="sng" dirty="0">
                <a:solidFill>
                  <a:schemeClr val="accent4">
                    <a:lumMod val="75000"/>
                  </a:schemeClr>
                </a:solidFill>
                <a:latin typeface="Times New Roman" panose="02020603050405020304" pitchFamily="18" charset="0"/>
                <a:ea typeface="Calibri" panose="020F0502020204030204" pitchFamily="34" charset="0"/>
                <a:cs typeface="Times New Roman" panose="02020603050405020304" pitchFamily="18" charset="0"/>
              </a:rPr>
              <a:t>Temperature Sensor</a:t>
            </a:r>
          </a:p>
          <a:p>
            <a:pPr marL="342900" lvl="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Temperature Sensors measure the amount of heat energy or even coldness that is generated by an object or system, allowing us to “sense” or detect any physical change to that temperature producing either an analogue or digital output.</a:t>
            </a:r>
          </a:p>
          <a:p>
            <a:pPr marL="342900" lvl="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A temperature sensor is a device, typically, a thermocouple or RTD, that provides for temperature measurement through an electrical signal. A thermocouple (T/C) is made from two dissimilar metals that generate electrical voltage in direct proportion to changes in temperature.</a:t>
            </a:r>
          </a:p>
          <a:p>
            <a:pPr lvl="0" algn="just"/>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0"/>
              </a:spcAft>
              <a:buFont typeface="Symbol" panose="05050102010706020507" pitchFamily="18" charset="2"/>
              <a:buChar char=""/>
              <a:tabLst>
                <a:tab pos="4469130" algn="l"/>
              </a:tabLst>
            </a:pPr>
            <a:r>
              <a:rPr lang="en-US" sz="4000" b="1" u="sng" dirty="0">
                <a:solidFill>
                  <a:schemeClr val="accent4">
                    <a:lumMod val="75000"/>
                  </a:schemeClr>
                </a:solidFill>
                <a:latin typeface="Times New Roman" panose="02020603050405020304" pitchFamily="18" charset="0"/>
                <a:ea typeface="Calibri" panose="020F0502020204030204" pitchFamily="34" charset="0"/>
                <a:cs typeface="Times New Roman" panose="02020603050405020304" pitchFamily="18" charset="0"/>
              </a:rPr>
              <a:t>Respiratory Sensor</a:t>
            </a:r>
          </a:p>
          <a:p>
            <a:pPr marL="285750" indent="-285750" algn="just">
              <a:buFont typeface="Wingdings" panose="05000000000000000000" pitchFamily="2" charset="2"/>
              <a:buChar char="Ø"/>
              <a:tabLst>
                <a:tab pos="4469130" algn="l"/>
              </a:tabLst>
            </a:pPr>
            <a:r>
              <a:rPr lang="en-US" sz="2400" dirty="0">
                <a:solidFill>
                  <a:schemeClr val="bg1"/>
                </a:solidFill>
                <a:latin typeface="Times New Roman" panose="02020603050405020304" pitchFamily="18" charset="0"/>
                <a:cs typeface="Times New Roman" panose="02020603050405020304" pitchFamily="18" charset="0"/>
              </a:rPr>
              <a:t>The Respiration Sensor is used to monitor abdominal or thoracic breathing, in biofeedback applications such as stress management and relaxation training. Besides measuring breathing frequency, this sensor also gives you an indication of the relative depth of breathing. </a:t>
            </a:r>
            <a:endParaRPr lang="en-US" sz="4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81306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890" y="836316"/>
            <a:ext cx="11560628" cy="5150128"/>
          </a:xfrm>
          <a:prstGeom prst="rect">
            <a:avLst/>
          </a:prstGeom>
          <a:solidFill>
            <a:schemeClr val="tx1"/>
          </a:solidFill>
          <a:ln>
            <a:solidFill>
              <a:srgbClr val="FFFF00"/>
            </a:solidFill>
          </a:ln>
          <a:effectLst>
            <a:glow rad="228600">
              <a:schemeClr val="accent4">
                <a:satMod val="175000"/>
                <a:alpha val="40000"/>
              </a:schemeClr>
            </a:glow>
          </a:effectLst>
        </p:spPr>
        <p:txBody>
          <a:bodyPr wrap="square">
            <a:spAutoFit/>
          </a:bodyPr>
          <a:lstStyle/>
          <a:p>
            <a:pPr marL="342900" indent="-342900" algn="just">
              <a:buFont typeface="Symbol" panose="05050102010706020507" pitchFamily="18" charset="2"/>
              <a:buChar char=""/>
              <a:tabLst>
                <a:tab pos="4469130" algn="l"/>
              </a:tabLst>
            </a:pPr>
            <a:r>
              <a:rPr lang="en-US" sz="4000" b="1" u="sng" dirty="0">
                <a:solidFill>
                  <a:schemeClr val="accent4">
                    <a:lumMod val="75000"/>
                  </a:schemeClr>
                </a:solidFill>
                <a:latin typeface="Times New Roman" panose="02020603050405020304" pitchFamily="18" charset="0"/>
                <a:ea typeface="Calibri" panose="020F0502020204030204" pitchFamily="34" charset="0"/>
                <a:cs typeface="Times New Roman" panose="02020603050405020304" pitchFamily="18" charset="0"/>
              </a:rPr>
              <a:t>Heart Beat Sensor</a:t>
            </a:r>
          </a:p>
          <a:p>
            <a:pPr marL="342900" lvl="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Using a heartbeat sensor heart Beat can be measured based on optical power variation as light is scattered or absorbed during its path through the blood as the heart beat changes.</a:t>
            </a:r>
          </a:p>
          <a:p>
            <a:pPr marL="342900" lvl="0" indent="-342900" algn="just" fontAlgn="base">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The heartbeat sensor is based on the principle of photo plethysmography. It measures the change in volume of blood through any organ of the body which causes a change in the light intensity through that organ.</a:t>
            </a:r>
            <a:endParaRPr lang="en-US" sz="2400" b="1" u="sng" dirty="0">
              <a:solidFill>
                <a:schemeClr val="accent4">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1000"/>
              </a:spcAft>
              <a:buFont typeface="Symbol" panose="05050102010706020507" pitchFamily="18" charset="2"/>
              <a:buChar char=""/>
              <a:tabLst>
                <a:tab pos="4469130" algn="l"/>
              </a:tabLst>
            </a:pPr>
            <a:endParaRPr lang="en-US" sz="4000" b="1" u="sng" dirty="0">
              <a:solidFill>
                <a:schemeClr val="accent4">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1000"/>
              </a:spcAft>
              <a:buFont typeface="Symbol" panose="05050102010706020507" pitchFamily="18" charset="2"/>
              <a:buChar char=""/>
              <a:tabLst>
                <a:tab pos="4469130" algn="l"/>
              </a:tabLst>
            </a:pPr>
            <a:r>
              <a:rPr lang="en-US" sz="4000" b="1" u="sng" dirty="0">
                <a:solidFill>
                  <a:schemeClr val="accent4">
                    <a:lumMod val="75000"/>
                  </a:schemeClr>
                </a:solidFill>
                <a:latin typeface="Times New Roman" panose="02020603050405020304" pitchFamily="18" charset="0"/>
                <a:ea typeface="Calibri" panose="020F0502020204030204" pitchFamily="34" charset="0"/>
                <a:cs typeface="Times New Roman" panose="02020603050405020304" pitchFamily="18" charset="0"/>
              </a:rPr>
              <a:t>LCD</a:t>
            </a:r>
          </a:p>
          <a:p>
            <a:pPr marL="342900" lvl="0" indent="-342900" algn="just">
              <a:spcAft>
                <a:spcPts val="1000"/>
              </a:spcAft>
              <a:buFont typeface="Wingdings" panose="05000000000000000000" pitchFamily="2" charset="2"/>
              <a:buChar char="Ø"/>
              <a:tabLst>
                <a:tab pos="4469130" algn="l"/>
              </a:tabLst>
            </a:pPr>
            <a:r>
              <a:rPr lang="en-US" sz="2400" dirty="0">
                <a:solidFill>
                  <a:schemeClr val="bg1"/>
                </a:solidFill>
                <a:latin typeface="Times New Roman" panose="02020603050405020304" pitchFamily="18" charset="0"/>
                <a:cs typeface="Times New Roman" panose="02020603050405020304" pitchFamily="18" charset="0"/>
              </a:rPr>
              <a:t>LCDs are most commonly used because of their advantages over other display technologies. They are thin and flat and consume very small amount of power compared to LED displays and cathode ray tubes (CRTs).</a:t>
            </a:r>
            <a:endParaRPr lang="en-US" sz="2400" b="1"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83627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0004" y="420077"/>
            <a:ext cx="5474576" cy="923330"/>
          </a:xfrm>
          <a:prstGeom prst="rect">
            <a:avLst/>
          </a:prstGeom>
          <a:solidFill>
            <a:schemeClr val="tx1"/>
          </a:solidFill>
          <a:ln>
            <a:solidFill>
              <a:srgbClr val="FFFF00"/>
            </a:solidFill>
          </a:ln>
          <a:effectLst>
            <a:glow rad="228600">
              <a:schemeClr val="accent4">
                <a:satMod val="175000"/>
                <a:alpha val="40000"/>
              </a:schemeClr>
            </a:glow>
          </a:effectLst>
        </p:spPr>
        <p:txBody>
          <a:bodyPr wrap="none" lIns="91440" tIns="45720" rIns="91440" bIns="45720">
            <a:spAutoFit/>
          </a:bodyPr>
          <a:lstStyle/>
          <a:p>
            <a:pPr algn="ctr"/>
            <a:r>
              <a:rPr lang="en-US" sz="5400" u="sng" cap="none" spc="0" dirty="0">
                <a:ln w="0"/>
                <a:solidFill>
                  <a:srgbClr val="FFFF00"/>
                </a:solidFill>
                <a:effectLst/>
                <a:latin typeface="Times New Roman" panose="02020603050405020304" pitchFamily="18" charset="0"/>
                <a:cs typeface="Times New Roman" panose="02020603050405020304" pitchFamily="18" charset="0"/>
              </a:rPr>
              <a:t>Problem Statement</a:t>
            </a:r>
          </a:p>
        </p:txBody>
      </p:sp>
      <p:sp>
        <p:nvSpPr>
          <p:cNvPr id="4" name="Rectangle 3"/>
          <p:cNvSpPr/>
          <p:nvPr/>
        </p:nvSpPr>
        <p:spPr>
          <a:xfrm>
            <a:off x="280852" y="1948101"/>
            <a:ext cx="11612880" cy="3631763"/>
          </a:xfrm>
          <a:prstGeom prst="rect">
            <a:avLst/>
          </a:prstGeom>
          <a:solidFill>
            <a:schemeClr val="tx1"/>
          </a:solidFill>
          <a:ln>
            <a:solidFill>
              <a:srgbClr val="FFFF00"/>
            </a:solidFill>
          </a:ln>
          <a:effectLst>
            <a:glow rad="228600">
              <a:schemeClr val="accent4">
                <a:satMod val="175000"/>
                <a:alpha val="40000"/>
              </a:schemeClr>
            </a:glow>
          </a:effectLst>
        </p:spPr>
        <p:txBody>
          <a:bodyPr wrap="square">
            <a:spAutoFit/>
          </a:bodyPr>
          <a:lstStyle/>
          <a:p>
            <a:pPr algn="just"/>
            <a:r>
              <a:rPr lang="en-US" sz="2300" dirty="0">
                <a:solidFill>
                  <a:schemeClr val="bg1"/>
                </a:solidFill>
                <a:latin typeface="Times New Roman" panose="02020603050405020304" pitchFamily="18" charset="0"/>
                <a:cs typeface="Times New Roman" panose="02020603050405020304" pitchFamily="18" charset="0"/>
              </a:rPr>
              <a:t>In Today's modern world, People in Rural areas and in remote places like Hilly areas etc. do not have access to high-level sophisticated modern healthcare equipment. Most highly-qualified Doctors and Physicians are looking to work and settle in High-tech Metro cities like Mumbai, Chennai, Delhi, Hyderabad etc. This makes for the people in Rural and remote areas, very difficult to access them in case of any emergency. </a:t>
            </a:r>
          </a:p>
          <a:p>
            <a:pPr algn="just"/>
            <a:endParaRPr lang="en-US" sz="2300" dirty="0">
              <a:solidFill>
                <a:schemeClr val="bg1"/>
              </a:solidFill>
              <a:latin typeface="Times New Roman" panose="02020603050405020304" pitchFamily="18" charset="0"/>
              <a:cs typeface="Times New Roman" panose="02020603050405020304" pitchFamily="18" charset="0"/>
            </a:endParaRPr>
          </a:p>
          <a:p>
            <a:pPr algn="just"/>
            <a:r>
              <a:rPr lang="en-US" sz="2300" dirty="0">
                <a:solidFill>
                  <a:schemeClr val="bg1"/>
                </a:solidFill>
                <a:latin typeface="Times New Roman" panose="02020603050405020304" pitchFamily="18" charset="0"/>
                <a:cs typeface="Times New Roman" panose="02020603050405020304" pitchFamily="18" charset="0"/>
              </a:rPr>
              <a:t>So, using different modern technological developments like </a:t>
            </a:r>
            <a:r>
              <a:rPr lang="en-US" sz="2300" dirty="0" err="1">
                <a:solidFill>
                  <a:schemeClr val="bg1"/>
                </a:solidFill>
                <a:latin typeface="Times New Roman" panose="02020603050405020304" pitchFamily="18" charset="0"/>
                <a:cs typeface="Times New Roman" panose="02020603050405020304" pitchFamily="18" charset="0"/>
              </a:rPr>
              <a:t>IoT</a:t>
            </a:r>
            <a:r>
              <a:rPr lang="en-US" sz="2300" dirty="0">
                <a:solidFill>
                  <a:schemeClr val="bg1"/>
                </a:solidFill>
                <a:latin typeface="Times New Roman" panose="02020603050405020304" pitchFamily="18" charset="0"/>
                <a:cs typeface="Times New Roman" panose="02020603050405020304" pitchFamily="18" charset="0"/>
              </a:rPr>
              <a:t>, Sensors, Mobile transmission etc. we are developing a modern healthcare monitoring system through which any patient can be monitored remotely by physicians or Doctors without actually physically being present near the patient.</a:t>
            </a:r>
          </a:p>
        </p:txBody>
      </p:sp>
    </p:spTree>
    <p:extLst>
      <p:ext uri="{BB962C8B-B14F-4D97-AF65-F5344CB8AC3E}">
        <p14:creationId xmlns:p14="http://schemas.microsoft.com/office/powerpoint/2010/main" val="4139281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692" y="250157"/>
            <a:ext cx="11887200" cy="2185214"/>
          </a:xfrm>
          <a:prstGeom prst="rect">
            <a:avLst/>
          </a:prstGeom>
          <a:solidFill>
            <a:schemeClr val="tx1"/>
          </a:solidFill>
          <a:ln>
            <a:solidFill>
              <a:srgbClr val="FFFF00"/>
            </a:solidFill>
          </a:ln>
          <a:effectLst>
            <a:glow rad="228600">
              <a:schemeClr val="accent4">
                <a:satMod val="175000"/>
                <a:alpha val="40000"/>
              </a:schemeClr>
            </a:glow>
          </a:effectLst>
        </p:spPr>
        <p:txBody>
          <a:bodyPr wrap="square">
            <a:spAutoFit/>
          </a:bodyPr>
          <a:lstStyle/>
          <a:p>
            <a:pPr marL="342900" lvl="0" indent="-342900" algn="just">
              <a:spcAft>
                <a:spcPts val="0"/>
              </a:spcAft>
              <a:buFont typeface="Symbol" panose="05050102010706020507" pitchFamily="18" charset="2"/>
              <a:buChar char=""/>
              <a:tabLst>
                <a:tab pos="4469130" algn="l"/>
              </a:tabLst>
            </a:pPr>
            <a:r>
              <a:rPr lang="en-US" sz="4000" b="1" u="sng" dirty="0" err="1">
                <a:solidFill>
                  <a:schemeClr val="accent4">
                    <a:lumMod val="75000"/>
                  </a:schemeClr>
                </a:solidFill>
                <a:latin typeface="Times New Roman" panose="02020603050405020304" pitchFamily="18" charset="0"/>
                <a:ea typeface="Calibri" panose="020F0502020204030204" pitchFamily="34" charset="0"/>
                <a:cs typeface="Times New Roman" panose="02020603050405020304" pitchFamily="18" charset="0"/>
              </a:rPr>
              <a:t>IoT</a:t>
            </a:r>
            <a:r>
              <a:rPr lang="en-US" sz="4000" b="1" u="sng" dirty="0">
                <a:solidFill>
                  <a:schemeClr val="accent4">
                    <a:lumMod val="75000"/>
                  </a:schemeClr>
                </a:solidFill>
                <a:latin typeface="Times New Roman" panose="02020603050405020304" pitchFamily="18" charset="0"/>
                <a:ea typeface="Calibri" panose="020F0502020204030204" pitchFamily="34" charset="0"/>
                <a:cs typeface="Times New Roman" panose="02020603050405020304" pitchFamily="18" charset="0"/>
              </a:rPr>
              <a:t> Board</a:t>
            </a:r>
          </a:p>
          <a:p>
            <a:pPr marL="342900" lvl="0" indent="-342900" algn="just">
              <a:spcAft>
                <a:spcPts val="0"/>
              </a:spcAft>
              <a:buFont typeface="Wingdings" panose="05000000000000000000" pitchFamily="2" charset="2"/>
              <a:buChar char="Ø"/>
              <a:tabLst>
                <a:tab pos="4469130" algn="l"/>
              </a:tabLst>
            </a:pP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 Internet of things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IoT</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is the internetworking of physical devices, vehicles (also referred to as "connected devices" and "smart devices"), buildings, and other items—embedded with electronics, software, sensors, actuators, and network connectivity that enable these objects to collect and exchange data.</a:t>
            </a:r>
          </a:p>
        </p:txBody>
      </p:sp>
      <p:pic>
        <p:nvPicPr>
          <p:cNvPr id="3" name="Picture 2"/>
          <p:cNvPicPr>
            <a:picLocks noChangeAspect="1"/>
          </p:cNvPicPr>
          <p:nvPr/>
        </p:nvPicPr>
        <p:blipFill>
          <a:blip r:embed="rId2"/>
          <a:stretch>
            <a:fillRect/>
          </a:stretch>
        </p:blipFill>
        <p:spPr>
          <a:xfrm>
            <a:off x="3278777" y="2764971"/>
            <a:ext cx="5617029" cy="3744686"/>
          </a:xfrm>
          <a:prstGeom prst="rect">
            <a:avLst/>
          </a:prstGeom>
        </p:spPr>
      </p:pic>
    </p:spTree>
    <p:extLst>
      <p:ext uri="{BB962C8B-B14F-4D97-AF65-F5344CB8AC3E}">
        <p14:creationId xmlns:p14="http://schemas.microsoft.com/office/powerpoint/2010/main" val="3698722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4450" y="367827"/>
            <a:ext cx="6131808" cy="830997"/>
          </a:xfrm>
          <a:prstGeom prst="rect">
            <a:avLst/>
          </a:prstGeom>
          <a:solidFill>
            <a:schemeClr val="tx1"/>
          </a:solidFill>
          <a:ln>
            <a:solidFill>
              <a:srgbClr val="FFFF00"/>
            </a:solidFill>
          </a:ln>
          <a:effectLst>
            <a:glow rad="228600">
              <a:schemeClr val="accent4">
                <a:satMod val="175000"/>
                <a:alpha val="40000"/>
              </a:schemeClr>
            </a:glow>
          </a:effectLst>
        </p:spPr>
        <p:txBody>
          <a:bodyPr wrap="none" lIns="91440" tIns="45720" rIns="91440" bIns="45720">
            <a:spAutoFit/>
          </a:bodyPr>
          <a:lstStyle/>
          <a:p>
            <a:pPr algn="ctr"/>
            <a:r>
              <a:rPr lang="en-US" sz="4800" u="sng" dirty="0">
                <a:ln w="0"/>
                <a:solidFill>
                  <a:srgbClr val="FFFF00"/>
                </a:solidFill>
                <a:latin typeface="Times New Roman" panose="02020603050405020304" pitchFamily="18" charset="0"/>
                <a:cs typeface="Times New Roman" panose="02020603050405020304" pitchFamily="18" charset="0"/>
              </a:rPr>
              <a:t>Software </a:t>
            </a:r>
            <a:r>
              <a:rPr lang="en-US" sz="4800" u="sng" cap="none" spc="0" dirty="0">
                <a:ln w="0"/>
                <a:solidFill>
                  <a:srgbClr val="FFFF00"/>
                </a:solidFill>
                <a:effectLst/>
                <a:latin typeface="Times New Roman" panose="02020603050405020304" pitchFamily="18" charset="0"/>
                <a:cs typeface="Times New Roman" panose="02020603050405020304" pitchFamily="18" charset="0"/>
              </a:rPr>
              <a:t> Requirements</a:t>
            </a:r>
          </a:p>
        </p:txBody>
      </p:sp>
      <p:sp>
        <p:nvSpPr>
          <p:cNvPr id="3" name="Rectangle 2"/>
          <p:cNvSpPr/>
          <p:nvPr/>
        </p:nvSpPr>
        <p:spPr>
          <a:xfrm>
            <a:off x="209005" y="1747463"/>
            <a:ext cx="11782698" cy="4031873"/>
          </a:xfrm>
          <a:prstGeom prst="rect">
            <a:avLst/>
          </a:prstGeom>
          <a:solidFill>
            <a:schemeClr val="tx1"/>
          </a:solidFill>
          <a:ln>
            <a:solidFill>
              <a:srgbClr val="FFFF00"/>
            </a:solidFill>
          </a:ln>
          <a:effectLst>
            <a:glow rad="228600">
              <a:schemeClr val="accent6">
                <a:satMod val="175000"/>
                <a:alpha val="40000"/>
              </a:schemeClr>
            </a:glow>
          </a:effectLst>
        </p:spPr>
        <p:txBody>
          <a:bodyPr wrap="square">
            <a:spAutoFit/>
          </a:bodyPr>
          <a:lstStyle/>
          <a:p>
            <a:pPr marL="342900" lvl="0" indent="-342900" algn="just">
              <a:spcAft>
                <a:spcPts val="0"/>
              </a:spcAft>
              <a:buFont typeface="Symbol" panose="05050102010706020507" pitchFamily="18" charset="2"/>
              <a:buChar char=""/>
            </a:pPr>
            <a:r>
              <a:rPr lang="en-US" sz="4000" b="1" u="sng"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MPLAB  IDE</a:t>
            </a:r>
          </a:p>
          <a:p>
            <a:pPr marL="285750" lvl="0" indent="-28575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MPLAB IDE is an integrated toolset for the development of embedded applications on Microchip's PIC and </a:t>
            </a:r>
            <a:r>
              <a:rPr lang="en-US" sz="2400" dirty="0" err="1">
                <a:solidFill>
                  <a:schemeClr val="bg1"/>
                </a:solidFill>
                <a:latin typeface="Times New Roman" panose="02020603050405020304" pitchFamily="18" charset="0"/>
                <a:cs typeface="Times New Roman" panose="02020603050405020304" pitchFamily="18" charset="0"/>
              </a:rPr>
              <a:t>dsPIC</a:t>
            </a:r>
            <a:r>
              <a:rPr lang="en-US" sz="2400" dirty="0">
                <a:solidFill>
                  <a:schemeClr val="bg1"/>
                </a:solidFill>
                <a:latin typeface="Times New Roman" panose="02020603050405020304" pitchFamily="18" charset="0"/>
                <a:cs typeface="Times New Roman" panose="02020603050405020304" pitchFamily="18" charset="0"/>
              </a:rPr>
              <a:t> microcontrollers.</a:t>
            </a:r>
          </a:p>
          <a:p>
            <a:pPr marL="285750" lvl="0" indent="-28575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It is called an Integrated Development Environment, or IDE, because it provides a single integrated environment to develop code for embedded microcontrollers.</a:t>
            </a:r>
          </a:p>
          <a:p>
            <a:pPr lvl="0" algn="just"/>
            <a:endPar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0"/>
              </a:spcAft>
              <a:buFont typeface="Symbol" panose="05050102010706020507" pitchFamily="18" charset="2"/>
              <a:buChar char=""/>
            </a:pPr>
            <a:r>
              <a:rPr lang="en-US" sz="4000" b="1" u="sng"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Embedded C</a:t>
            </a:r>
          </a:p>
          <a:p>
            <a:pPr marL="34290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As, embedded C is generally an extension of the C language. C is generally used for desktop computers, while embedded C is for microcontroller based applications.</a:t>
            </a:r>
          </a:p>
        </p:txBody>
      </p:sp>
    </p:spTree>
    <p:extLst>
      <p:ext uri="{BB962C8B-B14F-4D97-AF65-F5344CB8AC3E}">
        <p14:creationId xmlns:p14="http://schemas.microsoft.com/office/powerpoint/2010/main" val="347058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38865" y="222053"/>
            <a:ext cx="3122971" cy="830997"/>
          </a:xfrm>
          <a:prstGeom prst="rect">
            <a:avLst/>
          </a:prstGeom>
          <a:solidFill>
            <a:schemeClr val="tx1"/>
          </a:solidFill>
          <a:ln>
            <a:solidFill>
              <a:srgbClr val="FFFF00"/>
            </a:solidFill>
          </a:ln>
          <a:effectLst>
            <a:glow rad="228600">
              <a:schemeClr val="accent4">
                <a:satMod val="175000"/>
                <a:alpha val="40000"/>
              </a:schemeClr>
            </a:glow>
          </a:effectLst>
        </p:spPr>
        <p:txBody>
          <a:bodyPr wrap="none" lIns="91440" tIns="45720" rIns="91440" bIns="45720">
            <a:spAutoFit/>
          </a:bodyPr>
          <a:lstStyle/>
          <a:p>
            <a:pPr algn="ctr"/>
            <a:r>
              <a:rPr lang="en-US" sz="4800" u="sng" dirty="0">
                <a:ln w="0"/>
                <a:solidFill>
                  <a:srgbClr val="FFFF00"/>
                </a:solidFill>
                <a:latin typeface="Times New Roman" panose="02020603050405020304" pitchFamily="18" charset="0"/>
                <a:cs typeface="Times New Roman" panose="02020603050405020304" pitchFamily="18" charset="0"/>
              </a:rPr>
              <a:t>Screenshots</a:t>
            </a:r>
            <a:endParaRPr lang="en-US" sz="4800" u="sng" cap="none" spc="0" dirty="0">
              <a:ln w="0"/>
              <a:solidFill>
                <a:srgbClr val="FFFF00"/>
              </a:solidFill>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6413" t="7511" r="18922" b="216"/>
          <a:stretch/>
        </p:blipFill>
        <p:spPr>
          <a:xfrm>
            <a:off x="2742063" y="1324815"/>
            <a:ext cx="6716577" cy="5395859"/>
          </a:xfrm>
          <a:prstGeom prst="rect">
            <a:avLst/>
          </a:prstGeom>
        </p:spPr>
      </p:pic>
    </p:spTree>
    <p:extLst>
      <p:ext uri="{BB962C8B-B14F-4D97-AF65-F5344CB8AC3E}">
        <p14:creationId xmlns:p14="http://schemas.microsoft.com/office/powerpoint/2010/main" val="3876845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183" y="211016"/>
            <a:ext cx="11519396" cy="6476498"/>
          </a:xfrm>
          <a:prstGeom prst="rect">
            <a:avLst/>
          </a:prstGeom>
        </p:spPr>
      </p:pic>
    </p:spTree>
    <p:extLst>
      <p:ext uri="{BB962C8B-B14F-4D97-AF65-F5344CB8AC3E}">
        <p14:creationId xmlns:p14="http://schemas.microsoft.com/office/powerpoint/2010/main" val="3296023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232" y="259052"/>
            <a:ext cx="11333871" cy="6372191"/>
          </a:xfrm>
          <a:prstGeom prst="rect">
            <a:avLst/>
          </a:prstGeom>
        </p:spPr>
      </p:pic>
    </p:spTree>
    <p:extLst>
      <p:ext uri="{BB962C8B-B14F-4D97-AF65-F5344CB8AC3E}">
        <p14:creationId xmlns:p14="http://schemas.microsoft.com/office/powerpoint/2010/main" val="145310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92" y="200187"/>
            <a:ext cx="11488615" cy="6459192"/>
          </a:xfrm>
          <a:prstGeom prst="rect">
            <a:avLst/>
          </a:prstGeom>
        </p:spPr>
      </p:pic>
    </p:spTree>
    <p:extLst>
      <p:ext uri="{BB962C8B-B14F-4D97-AF65-F5344CB8AC3E}">
        <p14:creationId xmlns:p14="http://schemas.microsoft.com/office/powerpoint/2010/main" val="1732094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910" y="423598"/>
            <a:ext cx="10914175" cy="6136227"/>
          </a:xfrm>
          <a:prstGeom prst="rect">
            <a:avLst/>
          </a:prstGeom>
        </p:spPr>
      </p:pic>
    </p:spTree>
    <p:extLst>
      <p:ext uri="{BB962C8B-B14F-4D97-AF65-F5344CB8AC3E}">
        <p14:creationId xmlns:p14="http://schemas.microsoft.com/office/powerpoint/2010/main" val="2092925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5378" y="195172"/>
            <a:ext cx="9294532" cy="830997"/>
          </a:xfrm>
          <a:prstGeom prst="rect">
            <a:avLst/>
          </a:prstGeom>
          <a:solidFill>
            <a:schemeClr val="tx1"/>
          </a:solidFill>
          <a:ln>
            <a:solidFill>
              <a:srgbClr val="FFFF00"/>
            </a:solidFill>
          </a:ln>
          <a:effectLst>
            <a:glow rad="228600">
              <a:schemeClr val="accent4">
                <a:satMod val="175000"/>
                <a:alpha val="40000"/>
              </a:schemeClr>
            </a:glow>
          </a:effectLst>
        </p:spPr>
        <p:txBody>
          <a:bodyPr wrap="none" lIns="91440" tIns="45720" rIns="91440" bIns="45720">
            <a:spAutoFit/>
          </a:bodyPr>
          <a:lstStyle/>
          <a:p>
            <a:pPr algn="ctr"/>
            <a:r>
              <a:rPr lang="en-IN" sz="4800" u="sng" dirty="0">
                <a:solidFill>
                  <a:srgbClr val="FFFF00"/>
                </a:solidFill>
                <a:latin typeface="Times New Roman" panose="02020603050405020304" pitchFamily="18" charset="0"/>
                <a:cs typeface="Times New Roman" panose="02020603050405020304" pitchFamily="18" charset="0"/>
              </a:rPr>
              <a:t>Conclusion and Future Enhancement</a:t>
            </a:r>
            <a:endParaRPr lang="en-US" sz="4800" u="sng" cap="none" spc="0" dirty="0">
              <a:ln w="0"/>
              <a:solidFill>
                <a:srgbClr val="FFFF00"/>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346745" y="1171942"/>
            <a:ext cx="11586754" cy="5493812"/>
          </a:xfrm>
          <a:prstGeom prst="rect">
            <a:avLst/>
          </a:prstGeom>
          <a:solidFill>
            <a:schemeClr val="tx1"/>
          </a:solidFill>
          <a:ln>
            <a:solidFill>
              <a:srgbClr val="FFFF00"/>
            </a:solidFill>
          </a:ln>
          <a:effectLst>
            <a:glow rad="228600">
              <a:schemeClr val="accent2">
                <a:satMod val="175000"/>
                <a:alpha val="40000"/>
              </a:schemeClr>
            </a:glow>
          </a:effectLst>
        </p:spPr>
        <p:txBody>
          <a:bodyPr wrap="square">
            <a:spAutoFit/>
          </a:bodyPr>
          <a:lstStyle/>
          <a:p>
            <a:pPr algn="just">
              <a:lnSpc>
                <a:spcPct val="150000"/>
              </a:lnSpc>
            </a:pPr>
            <a:r>
              <a:rPr lang="en-US" sz="2600" dirty="0">
                <a:solidFill>
                  <a:schemeClr val="bg1"/>
                </a:solidFill>
                <a:latin typeface="Times New Roman" panose="02020603050405020304" pitchFamily="18" charset="0"/>
                <a:cs typeface="Times New Roman" panose="02020603050405020304" pitchFamily="18" charset="0"/>
              </a:rPr>
              <a:t>In this project, at first we have described the issues in healthcare applications using body sensor network (BSN). Subsequently, we found that even though most of the popular BSN based research projects acknowledge the issues, but they fail to embed strong services that could serve patients remotely. Finally, we proposed an IoT based healthcare system using BSN, called BSN-Care, which can efficiently accomplish various requirements of the BSN based healthcare system. </a:t>
            </a:r>
          </a:p>
          <a:p>
            <a:pPr algn="just">
              <a:lnSpc>
                <a:spcPct val="150000"/>
              </a:lnSpc>
            </a:pPr>
            <a:r>
              <a:rPr lang="en-US" sz="2600" dirty="0">
                <a:solidFill>
                  <a:schemeClr val="bg1"/>
                </a:solidFill>
                <a:latin typeface="Times New Roman" panose="02020603050405020304" pitchFamily="18" charset="0"/>
                <a:cs typeface="Times New Roman" panose="02020603050405020304" pitchFamily="18" charset="0"/>
              </a:rPr>
              <a:t>The system can carry out a long-term monitoring on patient’s condition and is equipped with an emergency rescue mechanism using SMS. This system can be enhanced by acquiring other health parameter from the patient’s body.</a:t>
            </a:r>
          </a:p>
        </p:txBody>
      </p:sp>
    </p:spTree>
    <p:extLst>
      <p:ext uri="{BB962C8B-B14F-4D97-AF65-F5344CB8AC3E}">
        <p14:creationId xmlns:p14="http://schemas.microsoft.com/office/powerpoint/2010/main" val="4152485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97343" y="224136"/>
            <a:ext cx="2914580" cy="830997"/>
          </a:xfrm>
          <a:prstGeom prst="rect">
            <a:avLst/>
          </a:prstGeom>
          <a:solidFill>
            <a:schemeClr val="tx1"/>
          </a:solidFill>
          <a:ln>
            <a:solidFill>
              <a:srgbClr val="FFFF00"/>
            </a:solidFill>
          </a:ln>
          <a:effectLst>
            <a:glow rad="228600">
              <a:schemeClr val="accent4">
                <a:satMod val="175000"/>
                <a:alpha val="40000"/>
              </a:schemeClr>
            </a:glow>
          </a:effectLst>
        </p:spPr>
        <p:txBody>
          <a:bodyPr wrap="none" lIns="91440" tIns="45720" rIns="91440" bIns="45720">
            <a:spAutoFit/>
          </a:bodyPr>
          <a:lstStyle/>
          <a:p>
            <a:pPr algn="ctr"/>
            <a:r>
              <a:rPr lang="en-US" sz="4800" u="sng" dirty="0">
                <a:ln w="0"/>
                <a:solidFill>
                  <a:srgbClr val="FFFF00"/>
                </a:solidFill>
                <a:latin typeface="Times New Roman" panose="02020603050405020304" pitchFamily="18" charset="0"/>
                <a:cs typeface="Times New Roman" panose="02020603050405020304" pitchFamily="18" charset="0"/>
              </a:rPr>
              <a:t>References</a:t>
            </a:r>
            <a:endParaRPr lang="en-US" sz="4800" u="sng" cap="none" spc="0" dirty="0">
              <a:ln w="0"/>
              <a:solidFill>
                <a:srgbClr val="FFFF00"/>
              </a:solidFill>
              <a:effectLst/>
              <a:latin typeface="Times New Roman" panose="02020603050405020304" pitchFamily="18" charset="0"/>
              <a:cs typeface="Times New Roman" panose="02020603050405020304" pitchFamily="18" charset="0"/>
            </a:endParaRPr>
          </a:p>
        </p:txBody>
      </p:sp>
      <p:sp>
        <p:nvSpPr>
          <p:cNvPr id="4" name="Rectangle 3"/>
          <p:cNvSpPr/>
          <p:nvPr/>
        </p:nvSpPr>
        <p:spPr>
          <a:xfrm>
            <a:off x="176348" y="1251076"/>
            <a:ext cx="11756571" cy="5388719"/>
          </a:xfrm>
          <a:prstGeom prst="rect">
            <a:avLst/>
          </a:prstGeom>
          <a:solidFill>
            <a:schemeClr val="tx1"/>
          </a:solidFill>
          <a:ln>
            <a:solidFill>
              <a:srgbClr val="FFFF00"/>
            </a:solidFill>
          </a:ln>
          <a:effectLst>
            <a:glow rad="228600">
              <a:schemeClr val="accent4">
                <a:satMod val="175000"/>
                <a:alpha val="40000"/>
              </a:schemeClr>
            </a:glow>
          </a:effectLst>
        </p:spPr>
        <p:txBody>
          <a:bodyPr wrap="square">
            <a:spAutoFit/>
          </a:bodyPr>
          <a:lstStyle/>
          <a:p>
            <a:pPr marL="342900" lvl="0" indent="-342900">
              <a:lnSpc>
                <a:spcPct val="115000"/>
              </a:lnSpc>
              <a:spcAft>
                <a:spcPts val="0"/>
              </a:spcAft>
              <a:buFont typeface="+mj-lt"/>
              <a:buAutoNum type="arabicPeriod"/>
            </a:pPr>
            <a:r>
              <a:rPr lang="en-US" sz="2150" dirty="0">
                <a:solidFill>
                  <a:schemeClr val="bg1"/>
                </a:solidFill>
                <a:latin typeface="Times New Roman" panose="02020603050405020304" pitchFamily="18" charset="0"/>
                <a:ea typeface="Batang"/>
              </a:rPr>
              <a:t>Body Sensor Network – A Wireless Sensor Platform for Pervasive Healthcare Monitoring [Benny P.L. Lo, </a:t>
            </a:r>
            <a:r>
              <a:rPr lang="en-US" sz="2150" dirty="0" err="1">
                <a:solidFill>
                  <a:schemeClr val="bg1"/>
                </a:solidFill>
                <a:latin typeface="Times New Roman" panose="02020603050405020304" pitchFamily="18" charset="0"/>
                <a:ea typeface="Batang"/>
              </a:rPr>
              <a:t>Surapa</a:t>
            </a:r>
            <a:r>
              <a:rPr lang="en-US" sz="2150" dirty="0">
                <a:solidFill>
                  <a:schemeClr val="bg1"/>
                </a:solidFill>
                <a:latin typeface="Times New Roman" panose="02020603050405020304" pitchFamily="18" charset="0"/>
                <a:ea typeface="Batang"/>
              </a:rPr>
              <a:t> </a:t>
            </a:r>
            <a:r>
              <a:rPr lang="en-US" sz="2150" dirty="0" err="1">
                <a:solidFill>
                  <a:schemeClr val="bg1"/>
                </a:solidFill>
                <a:latin typeface="Times New Roman" panose="02020603050405020304" pitchFamily="18" charset="0"/>
                <a:ea typeface="Batang"/>
              </a:rPr>
              <a:t>Thiemjarus</a:t>
            </a:r>
            <a:r>
              <a:rPr lang="en-US" sz="2150" dirty="0">
                <a:solidFill>
                  <a:schemeClr val="bg1"/>
                </a:solidFill>
                <a:latin typeface="Times New Roman" panose="02020603050405020304" pitchFamily="18" charset="0"/>
                <a:ea typeface="Batang"/>
              </a:rPr>
              <a:t>, Rachel King and </a:t>
            </a:r>
            <a:r>
              <a:rPr lang="en-US" sz="2150" dirty="0" err="1">
                <a:solidFill>
                  <a:schemeClr val="bg1"/>
                </a:solidFill>
                <a:latin typeface="Times New Roman" panose="02020603050405020304" pitchFamily="18" charset="0"/>
                <a:ea typeface="Batang"/>
              </a:rPr>
              <a:t>Guang-Zhong</a:t>
            </a:r>
            <a:r>
              <a:rPr lang="en-US" sz="2150" dirty="0">
                <a:solidFill>
                  <a:schemeClr val="bg1"/>
                </a:solidFill>
                <a:latin typeface="Times New Roman" panose="02020603050405020304" pitchFamily="18" charset="0"/>
                <a:ea typeface="Batang"/>
              </a:rPr>
              <a:t> Yang] 2015.</a:t>
            </a:r>
          </a:p>
          <a:p>
            <a:pPr marL="342900" lvl="0" indent="-342900" algn="just">
              <a:lnSpc>
                <a:spcPct val="115000"/>
              </a:lnSpc>
              <a:spcAft>
                <a:spcPts val="0"/>
              </a:spcAft>
              <a:buFont typeface="+mj-lt"/>
              <a:buAutoNum type="arabicPeriod"/>
            </a:pPr>
            <a:r>
              <a:rPr lang="en-US" sz="2150" dirty="0">
                <a:solidFill>
                  <a:schemeClr val="bg1"/>
                </a:solidFill>
                <a:latin typeface="Times New Roman" panose="02020603050405020304" pitchFamily="18" charset="0"/>
                <a:ea typeface="Batang"/>
              </a:rPr>
              <a:t>Fuzzy Logic based Health Care System using Wireless Body Area Network [</a:t>
            </a:r>
            <a:r>
              <a:rPr lang="en-US" sz="2150" dirty="0" err="1">
                <a:solidFill>
                  <a:schemeClr val="bg1"/>
                </a:solidFill>
                <a:latin typeface="Times New Roman" panose="02020603050405020304" pitchFamily="18" charset="0"/>
                <a:ea typeface="Batang"/>
              </a:rPr>
              <a:t>PrakashgoudPatil</a:t>
            </a:r>
            <a:r>
              <a:rPr lang="en-US" sz="2150" dirty="0">
                <a:solidFill>
                  <a:schemeClr val="bg1"/>
                </a:solidFill>
                <a:latin typeface="Times New Roman" panose="02020603050405020304" pitchFamily="18" charset="0"/>
                <a:ea typeface="Batang"/>
              </a:rPr>
              <a:t>, </a:t>
            </a:r>
            <a:r>
              <a:rPr lang="en-US" sz="2150" dirty="0" err="1">
                <a:solidFill>
                  <a:schemeClr val="bg1"/>
                </a:solidFill>
                <a:latin typeface="Times New Roman" panose="02020603050405020304" pitchFamily="18" charset="0"/>
                <a:ea typeface="Batang"/>
              </a:rPr>
              <a:t>Samina</a:t>
            </a:r>
            <a:r>
              <a:rPr lang="en-US" sz="2150" dirty="0">
                <a:solidFill>
                  <a:schemeClr val="bg1"/>
                </a:solidFill>
                <a:latin typeface="Times New Roman" panose="02020603050405020304" pitchFamily="18" charset="0"/>
                <a:ea typeface="Batang"/>
              </a:rPr>
              <a:t> Mohsin, Karnataka, India] 2014. </a:t>
            </a:r>
          </a:p>
          <a:p>
            <a:pPr marL="342900" lvl="0" indent="-342900" algn="just">
              <a:lnSpc>
                <a:spcPct val="115000"/>
              </a:lnSpc>
              <a:spcAft>
                <a:spcPts val="0"/>
              </a:spcAft>
              <a:buFont typeface="+mj-lt"/>
              <a:buAutoNum type="arabicPeriod"/>
            </a:pPr>
            <a:r>
              <a:rPr lang="en-US" sz="2150" dirty="0">
                <a:solidFill>
                  <a:schemeClr val="bg1"/>
                </a:solidFill>
                <a:latin typeface="Times New Roman" panose="02020603050405020304" pitchFamily="18" charset="0"/>
                <a:ea typeface="Batang"/>
              </a:rPr>
              <a:t>A Unique Health Care Monitoring System Using Sensors and Zig Bee Technology [</a:t>
            </a:r>
            <a:r>
              <a:rPr lang="en-US" sz="2150" dirty="0" err="1">
                <a:solidFill>
                  <a:schemeClr val="bg1"/>
                </a:solidFill>
                <a:latin typeface="Times New Roman" panose="02020603050405020304" pitchFamily="18" charset="0"/>
                <a:ea typeface="Batang"/>
              </a:rPr>
              <a:t>EktaMadhyan</a:t>
            </a:r>
            <a:r>
              <a:rPr lang="en-US" sz="2150" dirty="0">
                <a:solidFill>
                  <a:schemeClr val="bg1"/>
                </a:solidFill>
                <a:latin typeface="Times New Roman" panose="02020603050405020304" pitchFamily="18" charset="0"/>
                <a:ea typeface="Batang"/>
              </a:rPr>
              <a:t> Mahesh </a:t>
            </a:r>
            <a:r>
              <a:rPr lang="en-US" sz="2150" dirty="0" err="1">
                <a:solidFill>
                  <a:schemeClr val="bg1"/>
                </a:solidFill>
                <a:latin typeface="Times New Roman" panose="02020603050405020304" pitchFamily="18" charset="0"/>
                <a:ea typeface="Batang"/>
              </a:rPr>
              <a:t>Kadam</a:t>
            </a:r>
            <a:r>
              <a:rPr lang="en-US" sz="2150" dirty="0">
                <a:solidFill>
                  <a:schemeClr val="bg1"/>
                </a:solidFill>
                <a:latin typeface="Times New Roman" panose="02020603050405020304" pitchFamily="18" charset="0"/>
                <a:ea typeface="Batang"/>
              </a:rPr>
              <a:t>, Department of Electronics &amp; Telecommunications, Mumbai University, India] 2013</a:t>
            </a:r>
          </a:p>
          <a:p>
            <a:pPr marL="342900" lvl="0" indent="-342900" algn="just">
              <a:lnSpc>
                <a:spcPct val="115000"/>
              </a:lnSpc>
              <a:spcAft>
                <a:spcPts val="0"/>
              </a:spcAft>
              <a:buFont typeface="+mj-lt"/>
              <a:buAutoNum type="arabicPeriod"/>
            </a:pPr>
            <a:r>
              <a:rPr lang="en-US" sz="2150" dirty="0">
                <a:solidFill>
                  <a:schemeClr val="bg1"/>
                </a:solidFill>
                <a:latin typeface="Times New Roman" panose="02020603050405020304" pitchFamily="18" charset="0"/>
                <a:ea typeface="Batang"/>
              </a:rPr>
              <a:t>Coexistence of </a:t>
            </a:r>
            <a:r>
              <a:rPr lang="en-US" sz="2150" dirty="0" err="1">
                <a:solidFill>
                  <a:schemeClr val="bg1"/>
                </a:solidFill>
                <a:latin typeface="Times New Roman" panose="02020603050405020304" pitchFamily="18" charset="0"/>
                <a:ea typeface="Batang"/>
              </a:rPr>
              <a:t>zigbee</a:t>
            </a:r>
            <a:r>
              <a:rPr lang="en-US" sz="2150" dirty="0">
                <a:solidFill>
                  <a:schemeClr val="bg1"/>
                </a:solidFill>
                <a:latin typeface="Times New Roman" panose="02020603050405020304" pitchFamily="18" charset="0"/>
                <a:ea typeface="Batang"/>
              </a:rPr>
              <a:t>-based WBAN and </a:t>
            </a:r>
            <a:r>
              <a:rPr lang="en-US" sz="2150" dirty="0" err="1">
                <a:solidFill>
                  <a:schemeClr val="bg1"/>
                </a:solidFill>
                <a:latin typeface="Times New Roman" panose="02020603050405020304" pitchFamily="18" charset="0"/>
                <a:ea typeface="Batang"/>
              </a:rPr>
              <a:t>WiFi</a:t>
            </a:r>
            <a:r>
              <a:rPr lang="en-US" sz="2150" dirty="0">
                <a:solidFill>
                  <a:schemeClr val="bg1"/>
                </a:solidFill>
                <a:latin typeface="Times New Roman" panose="02020603050405020304" pitchFamily="18" charset="0"/>
                <a:ea typeface="Batang"/>
              </a:rPr>
              <a:t> for Health Telemonitoring Systems [</a:t>
            </a:r>
            <a:r>
              <a:rPr lang="en-US" sz="2150" dirty="0" err="1">
                <a:solidFill>
                  <a:schemeClr val="bg1"/>
                </a:solidFill>
                <a:latin typeface="Times New Roman" panose="02020603050405020304" pitchFamily="18" charset="0"/>
                <a:ea typeface="Batang"/>
              </a:rPr>
              <a:t>Yena</a:t>
            </a:r>
            <a:r>
              <a:rPr lang="en-US" sz="2150" dirty="0">
                <a:solidFill>
                  <a:schemeClr val="bg1"/>
                </a:solidFill>
                <a:latin typeface="Times New Roman" panose="02020603050405020304" pitchFamily="18" charset="0"/>
                <a:ea typeface="Batang"/>
              </a:rPr>
              <a:t> Kim, Student Member, </a:t>
            </a:r>
            <a:r>
              <a:rPr lang="en-US" sz="2150" dirty="0" err="1">
                <a:solidFill>
                  <a:schemeClr val="bg1"/>
                </a:solidFill>
                <a:latin typeface="Times New Roman" panose="02020603050405020304" pitchFamily="18" charset="0"/>
                <a:ea typeface="Batang"/>
              </a:rPr>
              <a:t>seung</a:t>
            </a:r>
            <a:r>
              <a:rPr lang="en-US" sz="2150" dirty="0">
                <a:solidFill>
                  <a:schemeClr val="bg1"/>
                </a:solidFill>
                <a:latin typeface="Times New Roman" panose="02020603050405020304" pitchFamily="18" charset="0"/>
                <a:ea typeface="Batang"/>
              </a:rPr>
              <a:t> </a:t>
            </a:r>
            <a:r>
              <a:rPr lang="en-US" sz="2150" dirty="0" err="1">
                <a:solidFill>
                  <a:schemeClr val="bg1"/>
                </a:solidFill>
                <a:latin typeface="Times New Roman" panose="02020603050405020304" pitchFamily="18" charset="0"/>
                <a:ea typeface="Batang"/>
              </a:rPr>
              <a:t>seob</a:t>
            </a:r>
            <a:r>
              <a:rPr lang="en-US" sz="2150" dirty="0">
                <a:solidFill>
                  <a:schemeClr val="bg1"/>
                </a:solidFill>
                <a:latin typeface="Times New Roman" panose="02020603050405020304" pitchFamily="18" charset="0"/>
                <a:ea typeface="Batang"/>
              </a:rPr>
              <a:t> Lee, Student Member, and </a:t>
            </a:r>
            <a:r>
              <a:rPr lang="en-US" sz="2150" dirty="0" err="1">
                <a:solidFill>
                  <a:schemeClr val="bg1"/>
                </a:solidFill>
                <a:latin typeface="Times New Roman" panose="02020603050405020304" pitchFamily="18" charset="0"/>
                <a:ea typeface="Batang"/>
              </a:rPr>
              <a:t>sukyoung</a:t>
            </a:r>
            <a:r>
              <a:rPr lang="en-US" sz="2150" dirty="0">
                <a:solidFill>
                  <a:schemeClr val="bg1"/>
                </a:solidFill>
                <a:latin typeface="Times New Roman" panose="02020603050405020304" pitchFamily="18" charset="0"/>
                <a:ea typeface="Batang"/>
              </a:rPr>
              <a:t> Lee, Member,] 2013</a:t>
            </a:r>
          </a:p>
          <a:p>
            <a:pPr marL="342900" lvl="0" indent="-342900" algn="just">
              <a:lnSpc>
                <a:spcPct val="115000"/>
              </a:lnSpc>
              <a:spcAft>
                <a:spcPts val="0"/>
              </a:spcAft>
              <a:buFont typeface="+mj-lt"/>
              <a:buAutoNum type="arabicPeriod"/>
            </a:pPr>
            <a:r>
              <a:rPr lang="en-US" sz="2150" dirty="0">
                <a:solidFill>
                  <a:schemeClr val="bg1"/>
                </a:solidFill>
                <a:latin typeface="Times New Roman" panose="02020603050405020304" pitchFamily="18" charset="0"/>
                <a:ea typeface="Batang"/>
              </a:rPr>
              <a:t>Effective Ways to Use Internet of Things in the Field of Medical and Smart Health Care. [</a:t>
            </a:r>
            <a:r>
              <a:rPr lang="en-US" sz="2150" dirty="0" err="1">
                <a:solidFill>
                  <a:schemeClr val="bg1"/>
                </a:solidFill>
                <a:latin typeface="Times New Roman" panose="02020603050405020304" pitchFamily="18" charset="0"/>
                <a:ea typeface="Batang"/>
              </a:rPr>
              <a:t>Kaleemullah</a:t>
            </a:r>
            <a:r>
              <a:rPr lang="en-US" sz="2150" dirty="0">
                <a:solidFill>
                  <a:schemeClr val="bg1"/>
                </a:solidFill>
                <a:latin typeface="Times New Roman" panose="02020603050405020304" pitchFamily="18" charset="0"/>
                <a:ea typeface="Batang"/>
              </a:rPr>
              <a:t>, </a:t>
            </a:r>
            <a:r>
              <a:rPr lang="en-US" sz="2150" dirty="0" err="1">
                <a:solidFill>
                  <a:schemeClr val="bg1"/>
                </a:solidFill>
                <a:latin typeface="Times New Roman" panose="02020603050405020304" pitchFamily="18" charset="0"/>
                <a:ea typeface="Batang"/>
              </a:rPr>
              <a:t>Munam</a:t>
            </a:r>
            <a:r>
              <a:rPr lang="en-US" sz="2150" dirty="0">
                <a:solidFill>
                  <a:schemeClr val="bg1"/>
                </a:solidFill>
                <a:latin typeface="Times New Roman" panose="02020603050405020304" pitchFamily="18" charset="0"/>
                <a:ea typeface="Batang"/>
              </a:rPr>
              <a:t> Ali Shah, </a:t>
            </a:r>
            <a:r>
              <a:rPr lang="en-US" sz="2150" dirty="0" err="1">
                <a:solidFill>
                  <a:schemeClr val="bg1"/>
                </a:solidFill>
                <a:latin typeface="Times New Roman" panose="02020603050405020304" pitchFamily="18" charset="0"/>
                <a:ea typeface="Batang"/>
              </a:rPr>
              <a:t>Sijing</a:t>
            </a:r>
            <a:r>
              <a:rPr lang="en-US" sz="2150" dirty="0">
                <a:solidFill>
                  <a:schemeClr val="bg1"/>
                </a:solidFill>
                <a:latin typeface="Times New Roman" panose="02020603050405020304" pitchFamily="18" charset="0"/>
                <a:ea typeface="Batang"/>
              </a:rPr>
              <a:t> Zhang, Department of Computer Science, University of Bedfordshire, </a:t>
            </a:r>
            <a:r>
              <a:rPr lang="en-US" sz="2150" dirty="0" err="1">
                <a:solidFill>
                  <a:schemeClr val="bg1"/>
                </a:solidFill>
                <a:latin typeface="Times New Roman" panose="02020603050405020304" pitchFamily="18" charset="0"/>
                <a:ea typeface="Batang"/>
              </a:rPr>
              <a:t>Luton</a:t>
            </a:r>
            <a:r>
              <a:rPr lang="en-US" sz="2150" dirty="0">
                <a:solidFill>
                  <a:schemeClr val="bg1"/>
                </a:solidFill>
                <a:latin typeface="Times New Roman" panose="02020603050405020304" pitchFamily="18" charset="0"/>
                <a:ea typeface="Batang"/>
              </a:rPr>
              <a:t>, UK] 2015.</a:t>
            </a:r>
          </a:p>
          <a:p>
            <a:pPr marL="342900" indent="-342900" algn="just">
              <a:lnSpc>
                <a:spcPct val="115000"/>
              </a:lnSpc>
              <a:buFont typeface="+mj-lt"/>
              <a:buAutoNum type="arabicPeriod"/>
            </a:pPr>
            <a:r>
              <a:rPr lang="en-US" sz="2150" dirty="0">
                <a:solidFill>
                  <a:schemeClr val="bg1"/>
                </a:solidFill>
                <a:latin typeface="Times New Roman" panose="02020603050405020304" pitchFamily="18" charset="0"/>
                <a:cs typeface="Times New Roman" panose="02020603050405020304" pitchFamily="18" charset="0"/>
              </a:rPr>
              <a:t>D. Malan, T. F. Jones, M. </a:t>
            </a:r>
            <a:r>
              <a:rPr lang="en-US" sz="2150" dirty="0" err="1">
                <a:solidFill>
                  <a:schemeClr val="bg1"/>
                </a:solidFill>
                <a:latin typeface="Times New Roman" panose="02020603050405020304" pitchFamily="18" charset="0"/>
                <a:cs typeface="Times New Roman" panose="02020603050405020304" pitchFamily="18" charset="0"/>
              </a:rPr>
              <a:t>Welsh,S</a:t>
            </a:r>
            <a:r>
              <a:rPr lang="en-US" sz="2150" dirty="0">
                <a:solidFill>
                  <a:schemeClr val="bg1"/>
                </a:solidFill>
                <a:latin typeface="Times New Roman" panose="02020603050405020304" pitchFamily="18" charset="0"/>
                <a:cs typeface="Times New Roman" panose="02020603050405020304" pitchFamily="18" charset="0"/>
              </a:rPr>
              <a:t>. Moulton, "</a:t>
            </a:r>
            <a:r>
              <a:rPr lang="en-US" sz="2150" dirty="0" err="1">
                <a:solidFill>
                  <a:schemeClr val="bg1"/>
                </a:solidFill>
                <a:latin typeface="Times New Roman" panose="02020603050405020304" pitchFamily="18" charset="0"/>
                <a:cs typeface="Times New Roman" panose="02020603050405020304" pitchFamily="18" charset="0"/>
              </a:rPr>
              <a:t>CodeBlue</a:t>
            </a:r>
            <a:r>
              <a:rPr lang="en-US" sz="2150" dirty="0">
                <a:solidFill>
                  <a:schemeClr val="bg1"/>
                </a:solidFill>
                <a:latin typeface="Times New Roman" panose="02020603050405020304" pitchFamily="18" charset="0"/>
                <a:cs typeface="Times New Roman" panose="02020603050405020304" pitchFamily="18" charset="0"/>
              </a:rPr>
              <a:t>: An Ad-Hoc Sensor Network Infrastructure for Emergency Medical Care," Proceedings of the </a:t>
            </a:r>
            <a:r>
              <a:rPr lang="en-US" sz="2150" dirty="0" err="1">
                <a:solidFill>
                  <a:schemeClr val="bg1"/>
                </a:solidFill>
                <a:latin typeface="Times New Roman" panose="02020603050405020304" pitchFamily="18" charset="0"/>
                <a:cs typeface="Times New Roman" panose="02020603050405020304" pitchFamily="18" charset="0"/>
              </a:rPr>
              <a:t>MobiSys</a:t>
            </a:r>
            <a:r>
              <a:rPr lang="en-US" sz="2150" dirty="0">
                <a:solidFill>
                  <a:schemeClr val="bg1"/>
                </a:solidFill>
                <a:latin typeface="Times New Roman" panose="02020603050405020304" pitchFamily="18" charset="0"/>
                <a:cs typeface="Times New Roman" panose="02020603050405020304" pitchFamily="18" charset="0"/>
              </a:rPr>
              <a:t> 2004 Workshop on Applications of Mobile Embedded Systems (WAMES 2004); Boston, MA, USA. 6–9 June 2004.</a:t>
            </a:r>
          </a:p>
        </p:txBody>
      </p:sp>
    </p:spTree>
    <p:extLst>
      <p:ext uri="{BB962C8B-B14F-4D97-AF65-F5344CB8AC3E}">
        <p14:creationId xmlns:p14="http://schemas.microsoft.com/office/powerpoint/2010/main" val="3491630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130" y="800130"/>
            <a:ext cx="11599817" cy="4552015"/>
          </a:xfrm>
          <a:prstGeom prst="rect">
            <a:avLst/>
          </a:prstGeom>
          <a:solidFill>
            <a:schemeClr val="tx1"/>
          </a:solidFill>
          <a:ln>
            <a:solidFill>
              <a:srgbClr val="FFFF00"/>
            </a:solidFill>
          </a:ln>
          <a:effectLst>
            <a:glow rad="228600">
              <a:schemeClr val="accent4">
                <a:satMod val="175000"/>
                <a:alpha val="40000"/>
              </a:schemeClr>
            </a:glow>
          </a:effectLst>
        </p:spPr>
        <p:txBody>
          <a:bodyPr wrap="square">
            <a:spAutoFit/>
          </a:bodyPr>
          <a:lstStyle/>
          <a:p>
            <a:pPr marL="457200" lvl="0" indent="-457200" algn="just">
              <a:lnSpc>
                <a:spcPct val="115000"/>
              </a:lnSpc>
              <a:spcAft>
                <a:spcPts val="0"/>
              </a:spcAft>
              <a:buFont typeface="+mj-lt"/>
              <a:buAutoNum type="arabicPeriod" startAt="7"/>
            </a:pPr>
            <a:r>
              <a:rPr lang="en-US" sz="2100" dirty="0">
                <a:solidFill>
                  <a:schemeClr val="bg1"/>
                </a:solidFill>
                <a:latin typeface="Times New Roman" panose="02020603050405020304" pitchFamily="18" charset="0"/>
                <a:ea typeface="Batang"/>
              </a:rPr>
              <a:t>K. </a:t>
            </a:r>
            <a:r>
              <a:rPr lang="en-US" sz="2100" dirty="0" err="1">
                <a:solidFill>
                  <a:schemeClr val="bg1"/>
                </a:solidFill>
                <a:latin typeface="Times New Roman" panose="02020603050405020304" pitchFamily="18" charset="0"/>
                <a:ea typeface="Batang"/>
              </a:rPr>
              <a:t>Lorincz</a:t>
            </a:r>
            <a:r>
              <a:rPr lang="en-US" sz="2100" dirty="0">
                <a:solidFill>
                  <a:schemeClr val="bg1"/>
                </a:solidFill>
                <a:latin typeface="Times New Roman" panose="02020603050405020304" pitchFamily="18" charset="0"/>
                <a:ea typeface="Batang"/>
              </a:rPr>
              <a:t>, D. J. Malan, T. R. F. </a:t>
            </a:r>
            <a:r>
              <a:rPr lang="en-US" sz="2100" dirty="0" err="1">
                <a:solidFill>
                  <a:schemeClr val="bg1"/>
                </a:solidFill>
                <a:latin typeface="Times New Roman" panose="02020603050405020304" pitchFamily="18" charset="0"/>
                <a:ea typeface="Batang"/>
              </a:rPr>
              <a:t>Fulford</a:t>
            </a:r>
            <a:r>
              <a:rPr lang="en-US" sz="2100" dirty="0">
                <a:solidFill>
                  <a:schemeClr val="bg1"/>
                </a:solidFill>
                <a:latin typeface="Times New Roman" panose="02020603050405020304" pitchFamily="18" charset="0"/>
                <a:ea typeface="Batang"/>
              </a:rPr>
              <a:t>-Jones, A. </a:t>
            </a:r>
            <a:r>
              <a:rPr lang="en-US" sz="2100" dirty="0" err="1">
                <a:solidFill>
                  <a:schemeClr val="bg1"/>
                </a:solidFill>
                <a:latin typeface="Times New Roman" panose="02020603050405020304" pitchFamily="18" charset="0"/>
                <a:ea typeface="Batang"/>
              </a:rPr>
              <a:t>Nawoj</a:t>
            </a:r>
            <a:r>
              <a:rPr lang="en-US" sz="2100" dirty="0">
                <a:solidFill>
                  <a:schemeClr val="bg1"/>
                </a:solidFill>
                <a:latin typeface="Times New Roman" panose="02020603050405020304" pitchFamily="18" charset="0"/>
                <a:ea typeface="Batang"/>
              </a:rPr>
              <a:t>, A. </a:t>
            </a:r>
            <a:r>
              <a:rPr lang="en-US" sz="2100" dirty="0" err="1">
                <a:solidFill>
                  <a:schemeClr val="bg1"/>
                </a:solidFill>
                <a:latin typeface="Times New Roman" panose="02020603050405020304" pitchFamily="18" charset="0"/>
                <a:ea typeface="Batang"/>
              </a:rPr>
              <a:t>Clavel</a:t>
            </a:r>
            <a:r>
              <a:rPr lang="en-US" sz="2100" dirty="0">
                <a:solidFill>
                  <a:schemeClr val="bg1"/>
                </a:solidFill>
                <a:latin typeface="Times New Roman" panose="02020603050405020304" pitchFamily="18" charset="0"/>
                <a:ea typeface="Batang"/>
              </a:rPr>
              <a:t>, V. </a:t>
            </a:r>
            <a:r>
              <a:rPr lang="en-US" sz="2100" dirty="0" err="1">
                <a:solidFill>
                  <a:schemeClr val="bg1"/>
                </a:solidFill>
                <a:latin typeface="Times New Roman" panose="02020603050405020304" pitchFamily="18" charset="0"/>
                <a:ea typeface="Batang"/>
              </a:rPr>
              <a:t>Shayder</a:t>
            </a:r>
            <a:r>
              <a:rPr lang="en-US" sz="2100" dirty="0">
                <a:solidFill>
                  <a:schemeClr val="bg1"/>
                </a:solidFill>
                <a:latin typeface="Times New Roman" panose="02020603050405020304" pitchFamily="18" charset="0"/>
                <a:ea typeface="Batang"/>
              </a:rPr>
              <a:t>, G. Mainland, M. Welsh, "Sensor Networks for Emergency Response: Challenges and Opportunities", </a:t>
            </a:r>
            <a:r>
              <a:rPr lang="en-US" sz="2100" dirty="0" err="1">
                <a:solidFill>
                  <a:schemeClr val="bg1"/>
                </a:solidFill>
                <a:latin typeface="Times New Roman" panose="02020603050405020304" pitchFamily="18" charset="0"/>
                <a:ea typeface="Batang"/>
              </a:rPr>
              <a:t>Pervas</a:t>
            </a:r>
            <a:r>
              <a:rPr lang="en-US" sz="2100" dirty="0">
                <a:solidFill>
                  <a:schemeClr val="bg1"/>
                </a:solidFill>
                <a:latin typeface="Times New Roman" panose="02020603050405020304" pitchFamily="18" charset="0"/>
                <a:ea typeface="Batang"/>
              </a:rPr>
              <a:t>. </a:t>
            </a:r>
            <a:r>
              <a:rPr lang="en-US" sz="2100" dirty="0" err="1">
                <a:solidFill>
                  <a:schemeClr val="bg1"/>
                </a:solidFill>
                <a:latin typeface="Times New Roman" panose="02020603050405020304" pitchFamily="18" charset="0"/>
                <a:ea typeface="Batang"/>
              </a:rPr>
              <a:t>Comput</a:t>
            </a:r>
            <a:r>
              <a:rPr lang="en-US" sz="2100" dirty="0">
                <a:solidFill>
                  <a:schemeClr val="bg1"/>
                </a:solidFill>
                <a:latin typeface="Times New Roman" panose="02020603050405020304" pitchFamily="18" charset="0"/>
                <a:ea typeface="Batang"/>
              </a:rPr>
              <a:t>. vol.3, pp.16–23, 2004.</a:t>
            </a:r>
          </a:p>
          <a:p>
            <a:pPr marL="457200" lvl="0" indent="-457200" algn="just">
              <a:lnSpc>
                <a:spcPct val="115000"/>
              </a:lnSpc>
              <a:spcAft>
                <a:spcPts val="0"/>
              </a:spcAft>
              <a:buFont typeface="+mj-lt"/>
              <a:buAutoNum type="arabicPeriod" startAt="7"/>
            </a:pPr>
            <a:r>
              <a:rPr lang="en-US" sz="2100" dirty="0">
                <a:solidFill>
                  <a:schemeClr val="bg1"/>
                </a:solidFill>
                <a:latin typeface="Times New Roman" panose="02020603050405020304" pitchFamily="18" charset="0"/>
                <a:ea typeface="Batang"/>
              </a:rPr>
              <a:t>J.W.P. Ng, B.P.L Lo, O. Wells, M. </a:t>
            </a:r>
            <a:r>
              <a:rPr lang="en-US" sz="2100" dirty="0" err="1">
                <a:solidFill>
                  <a:schemeClr val="bg1"/>
                </a:solidFill>
                <a:latin typeface="Times New Roman" panose="02020603050405020304" pitchFamily="18" charset="0"/>
                <a:ea typeface="Batang"/>
              </a:rPr>
              <a:t>Sloman</a:t>
            </a:r>
            <a:r>
              <a:rPr lang="en-US" sz="2100" dirty="0">
                <a:solidFill>
                  <a:schemeClr val="bg1"/>
                </a:solidFill>
                <a:latin typeface="Times New Roman" panose="02020603050405020304" pitchFamily="18" charset="0"/>
                <a:ea typeface="Batang"/>
              </a:rPr>
              <a:t>, N. Peters, A. </a:t>
            </a:r>
            <a:r>
              <a:rPr lang="en-US" sz="2100" dirty="0" err="1">
                <a:solidFill>
                  <a:schemeClr val="bg1"/>
                </a:solidFill>
                <a:latin typeface="Times New Roman" panose="02020603050405020304" pitchFamily="18" charset="0"/>
                <a:ea typeface="Batang"/>
              </a:rPr>
              <a:t>Darzi</a:t>
            </a:r>
            <a:r>
              <a:rPr lang="en-US" sz="2100" dirty="0">
                <a:solidFill>
                  <a:schemeClr val="bg1"/>
                </a:solidFill>
                <a:latin typeface="Times New Roman" panose="02020603050405020304" pitchFamily="18" charset="0"/>
                <a:ea typeface="Batang"/>
              </a:rPr>
              <a:t>, C. </a:t>
            </a:r>
            <a:r>
              <a:rPr lang="en-US" sz="2100" dirty="0" err="1">
                <a:solidFill>
                  <a:schemeClr val="bg1"/>
                </a:solidFill>
                <a:latin typeface="Times New Roman" panose="02020603050405020304" pitchFamily="18" charset="0"/>
                <a:ea typeface="Batang"/>
              </a:rPr>
              <a:t>Toumazou</a:t>
            </a:r>
            <a:r>
              <a:rPr lang="en-US" sz="2100" dirty="0">
                <a:solidFill>
                  <a:schemeClr val="bg1"/>
                </a:solidFill>
                <a:latin typeface="Times New Roman" panose="02020603050405020304" pitchFamily="18" charset="0"/>
                <a:ea typeface="Batang"/>
              </a:rPr>
              <a:t>, G. Yang, "Ubiquitous Monitoring Environment for Wearable and Implantable Sensors (</a:t>
            </a:r>
            <a:r>
              <a:rPr lang="en-US" sz="2100" dirty="0" err="1">
                <a:solidFill>
                  <a:schemeClr val="bg1"/>
                </a:solidFill>
                <a:latin typeface="Times New Roman" panose="02020603050405020304" pitchFamily="18" charset="0"/>
                <a:ea typeface="Batang"/>
              </a:rPr>
              <a:t>UbiMon</a:t>
            </a:r>
            <a:r>
              <a:rPr lang="en-US" sz="2100" dirty="0">
                <a:solidFill>
                  <a:schemeClr val="bg1"/>
                </a:solidFill>
                <a:latin typeface="Times New Roman" panose="02020603050405020304" pitchFamily="18" charset="0"/>
                <a:ea typeface="Batang"/>
              </a:rPr>
              <a:t>)," Proceedings of 6th International Conference on Ubiquitous Computing (UbiComp’04); Nottingham, UK. 7–14 September 2004.</a:t>
            </a:r>
          </a:p>
          <a:p>
            <a:pPr marL="457200" lvl="0" indent="-457200" algn="just">
              <a:lnSpc>
                <a:spcPct val="115000"/>
              </a:lnSpc>
              <a:spcAft>
                <a:spcPts val="0"/>
              </a:spcAft>
              <a:buFont typeface="+mj-lt"/>
              <a:buAutoNum type="arabicPeriod" startAt="7"/>
            </a:pPr>
            <a:r>
              <a:rPr lang="en-US" sz="2100" dirty="0">
                <a:solidFill>
                  <a:schemeClr val="bg1"/>
                </a:solidFill>
                <a:latin typeface="Times New Roman" panose="02020603050405020304" pitchFamily="18" charset="0"/>
                <a:ea typeface="Batang"/>
              </a:rPr>
              <a:t>J. </a:t>
            </a:r>
            <a:r>
              <a:rPr lang="en-US" sz="2100" dirty="0" err="1">
                <a:solidFill>
                  <a:schemeClr val="bg1"/>
                </a:solidFill>
                <a:latin typeface="Times New Roman" panose="02020603050405020304" pitchFamily="18" charset="0"/>
                <a:ea typeface="Batang"/>
              </a:rPr>
              <a:t>Ko</a:t>
            </a:r>
            <a:r>
              <a:rPr lang="en-US" sz="2100" dirty="0">
                <a:solidFill>
                  <a:schemeClr val="bg1"/>
                </a:solidFill>
                <a:latin typeface="Times New Roman" panose="02020603050405020304" pitchFamily="18" charset="0"/>
                <a:ea typeface="Batang"/>
              </a:rPr>
              <a:t>, J. H. Lim, Y. Chen, R. </a:t>
            </a:r>
            <a:r>
              <a:rPr lang="en-US" sz="2100" dirty="0" err="1">
                <a:solidFill>
                  <a:schemeClr val="bg1"/>
                </a:solidFill>
                <a:latin typeface="Times New Roman" panose="02020603050405020304" pitchFamily="18" charset="0"/>
                <a:ea typeface="Batang"/>
              </a:rPr>
              <a:t>Musaloiu</a:t>
            </a:r>
            <a:r>
              <a:rPr lang="en-US" sz="2100" dirty="0">
                <a:solidFill>
                  <a:schemeClr val="bg1"/>
                </a:solidFill>
                <a:latin typeface="Times New Roman" panose="02020603050405020304" pitchFamily="18" charset="0"/>
                <a:ea typeface="Batang"/>
              </a:rPr>
              <a:t>-E, A. Terzis, G. M. Masson, "Median: Medical Emergency Detection in Sensor Networks," ACM Trans. Embed. </a:t>
            </a:r>
            <a:r>
              <a:rPr lang="en-US" sz="2100" dirty="0" err="1">
                <a:solidFill>
                  <a:schemeClr val="bg1"/>
                </a:solidFill>
                <a:latin typeface="Times New Roman" panose="02020603050405020304" pitchFamily="18" charset="0"/>
                <a:ea typeface="Batang"/>
              </a:rPr>
              <a:t>Comput</a:t>
            </a:r>
            <a:r>
              <a:rPr lang="en-US" sz="2100" dirty="0">
                <a:solidFill>
                  <a:schemeClr val="bg1"/>
                </a:solidFill>
                <a:latin typeface="Times New Roman" panose="02020603050405020304" pitchFamily="18" charset="0"/>
                <a:ea typeface="Batang"/>
              </a:rPr>
              <a:t>. Syst. vol. 10, pp. 1–29, 2010. </a:t>
            </a:r>
          </a:p>
          <a:p>
            <a:pPr marL="457200" lvl="0" indent="-457200" algn="just">
              <a:lnSpc>
                <a:spcPct val="115000"/>
              </a:lnSpc>
              <a:spcAft>
                <a:spcPts val="0"/>
              </a:spcAft>
              <a:buFont typeface="+mj-lt"/>
              <a:buAutoNum type="arabicPeriod" startAt="7"/>
            </a:pPr>
            <a:r>
              <a:rPr lang="en-US" sz="2100" dirty="0">
                <a:solidFill>
                  <a:schemeClr val="bg1"/>
                </a:solidFill>
                <a:latin typeface="Times New Roman" panose="02020603050405020304" pitchFamily="18" charset="0"/>
                <a:ea typeface="Batang"/>
              </a:rPr>
              <a:t>P. </a:t>
            </a:r>
            <a:r>
              <a:rPr lang="en-US" sz="2100" dirty="0" err="1">
                <a:solidFill>
                  <a:schemeClr val="bg1"/>
                </a:solidFill>
                <a:latin typeface="Times New Roman" panose="02020603050405020304" pitchFamily="18" charset="0"/>
                <a:ea typeface="Batang"/>
              </a:rPr>
              <a:t>Gope</a:t>
            </a:r>
            <a:r>
              <a:rPr lang="en-US" sz="2100" dirty="0">
                <a:solidFill>
                  <a:schemeClr val="bg1"/>
                </a:solidFill>
                <a:latin typeface="Times New Roman" panose="02020603050405020304" pitchFamily="18" charset="0"/>
                <a:ea typeface="Batang"/>
              </a:rPr>
              <a:t>, T. Hwang, “Lightweight and Energy Efficient Mutual Authentication and Key Agreement Scheme with User Anonymity for Secure Communication in Global Mobility Networks,” IEEE Systems Journal, DOI: 10.1109/JSYST.2015.2416396, 2015.</a:t>
            </a:r>
            <a:endParaRPr lang="en-US" sz="2100" dirty="0">
              <a:solidFill>
                <a:schemeClr val="bg1"/>
              </a:solidFill>
            </a:endParaRPr>
          </a:p>
        </p:txBody>
      </p:sp>
    </p:spTree>
    <p:extLst>
      <p:ext uri="{BB962C8B-B14F-4D97-AF65-F5344CB8AC3E}">
        <p14:creationId xmlns:p14="http://schemas.microsoft.com/office/powerpoint/2010/main" val="1405282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29201" y="420077"/>
            <a:ext cx="2916184" cy="923330"/>
          </a:xfrm>
          <a:prstGeom prst="rect">
            <a:avLst/>
          </a:prstGeom>
          <a:solidFill>
            <a:schemeClr val="tx1"/>
          </a:solidFill>
          <a:ln>
            <a:solidFill>
              <a:srgbClr val="FFFF00"/>
            </a:solidFill>
          </a:ln>
          <a:effectLst>
            <a:glow rad="228600">
              <a:schemeClr val="accent4">
                <a:satMod val="175000"/>
                <a:alpha val="40000"/>
              </a:schemeClr>
            </a:glow>
          </a:effectLst>
        </p:spPr>
        <p:txBody>
          <a:bodyPr wrap="none" lIns="91440" tIns="45720" rIns="91440" bIns="45720">
            <a:spAutoFit/>
          </a:bodyPr>
          <a:lstStyle/>
          <a:p>
            <a:pPr algn="ctr"/>
            <a:r>
              <a:rPr lang="en-US" sz="5400" u="sng" cap="none" spc="0" dirty="0">
                <a:ln w="0"/>
                <a:solidFill>
                  <a:srgbClr val="FFFF00"/>
                </a:solidFill>
                <a:effectLst/>
                <a:latin typeface="Times New Roman" panose="02020603050405020304" pitchFamily="18" charset="0"/>
                <a:cs typeface="Times New Roman" panose="02020603050405020304" pitchFamily="18" charset="0"/>
              </a:rPr>
              <a:t>Overview</a:t>
            </a:r>
          </a:p>
        </p:txBody>
      </p:sp>
      <p:sp>
        <p:nvSpPr>
          <p:cNvPr id="4" name="Rectangle 3"/>
          <p:cNvSpPr/>
          <p:nvPr/>
        </p:nvSpPr>
        <p:spPr>
          <a:xfrm>
            <a:off x="280853" y="1696310"/>
            <a:ext cx="11612880" cy="4708981"/>
          </a:xfrm>
          <a:prstGeom prst="rect">
            <a:avLst/>
          </a:prstGeom>
          <a:solidFill>
            <a:schemeClr val="tx1"/>
          </a:solidFill>
          <a:ln>
            <a:solidFill>
              <a:srgbClr val="FFFF00"/>
            </a:solidFill>
          </a:ln>
          <a:effectLst>
            <a:glow rad="228600">
              <a:schemeClr val="accent4">
                <a:satMod val="175000"/>
                <a:alpha val="40000"/>
              </a:schemeClr>
            </a:glow>
          </a:effectLst>
        </p:spPr>
        <p:txBody>
          <a:bodyPr wrap="square">
            <a:spAutoFit/>
          </a:bodyPr>
          <a:lstStyle/>
          <a:p>
            <a:pPr algn="just"/>
            <a:r>
              <a:rPr lang="en-IN" sz="2500" dirty="0">
                <a:solidFill>
                  <a:schemeClr val="bg1"/>
                </a:solidFill>
                <a:latin typeface="Times New Roman" panose="02020603050405020304" pitchFamily="18" charset="0"/>
                <a:cs typeface="Times New Roman" panose="02020603050405020304" pitchFamily="18" charset="0"/>
              </a:rPr>
              <a:t>Advances in information and communication technologies have led to the emergence of Internet of Things (IoT). In the modern health care environment, the usage of IoT technologies brings convenience of physicians and patients, since they are applied to various medical areas (such as real-time monitoring, patient information management, and healthcare management). The body sensor network (BSN) technology is one of the core technologies of IoT developments in healthcare system, where a patient can be monitored using a collection of tiny-powered and lightweight wireless sensor nodes. However, the development of this new technology in healthcare applications without considering security makes patient privacy vulnerable. In this paper, at first, we highlight the major security requirements in BSN-based modern healthcare system. Subsequently, we propose a secure IoT-based healthcare system using BSN, called BSN-Care, which can efficiently accomplish those requirements.</a:t>
            </a:r>
            <a:endParaRPr lang="en-US" sz="25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139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65511" y="1587137"/>
            <a:ext cx="3387723" cy="1015663"/>
          </a:xfrm>
          <a:prstGeom prst="rect">
            <a:avLst/>
          </a:prstGeom>
          <a:solidFill>
            <a:schemeClr val="tx1"/>
          </a:solidFill>
          <a:ln>
            <a:solidFill>
              <a:srgbClr val="FFFF00"/>
            </a:solidFill>
          </a:ln>
          <a:effectLst>
            <a:glow rad="228600">
              <a:schemeClr val="accent4">
                <a:satMod val="175000"/>
                <a:alpha val="40000"/>
              </a:schemeClr>
            </a:glow>
          </a:effectLst>
        </p:spPr>
        <p:txBody>
          <a:bodyPr wrap="none" lIns="91440" tIns="45720" rIns="91440" bIns="45720">
            <a:spAutoFit/>
          </a:bodyPr>
          <a:lstStyle/>
          <a:p>
            <a:pPr algn="ctr"/>
            <a:r>
              <a:rPr lang="en-US" sz="6000" b="0" cap="none" spc="0" dirty="0">
                <a:ln w="0"/>
                <a:solidFill>
                  <a:srgbClr val="FFFF00"/>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289273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56078" y="618859"/>
            <a:ext cx="3262433" cy="923330"/>
          </a:xfrm>
          <a:prstGeom prst="rect">
            <a:avLst/>
          </a:prstGeom>
          <a:solidFill>
            <a:schemeClr val="tx1"/>
          </a:solidFill>
          <a:ln>
            <a:solidFill>
              <a:srgbClr val="FFFF00"/>
            </a:solidFill>
          </a:ln>
          <a:effectLst>
            <a:glow rad="228600">
              <a:schemeClr val="accent4">
                <a:satMod val="175000"/>
                <a:alpha val="40000"/>
              </a:schemeClr>
            </a:glow>
          </a:effectLst>
        </p:spPr>
        <p:txBody>
          <a:bodyPr wrap="none" lIns="91440" tIns="45720" rIns="91440" bIns="45720">
            <a:spAutoFit/>
          </a:bodyPr>
          <a:lstStyle/>
          <a:p>
            <a:pPr algn="ctr"/>
            <a:r>
              <a:rPr lang="en-US" sz="5400" u="sng" cap="none" spc="0" dirty="0">
                <a:ln w="0"/>
                <a:solidFill>
                  <a:srgbClr val="FFFF00"/>
                </a:solidFill>
                <a:effectLst/>
                <a:latin typeface="Times New Roman" panose="02020603050405020304" pitchFamily="18" charset="0"/>
                <a:cs typeface="Times New Roman" panose="02020603050405020304" pitchFamily="18" charset="0"/>
              </a:rPr>
              <a:t>Motivation</a:t>
            </a:r>
          </a:p>
        </p:txBody>
      </p:sp>
      <p:sp>
        <p:nvSpPr>
          <p:cNvPr id="4" name="Rectangle 3"/>
          <p:cNvSpPr/>
          <p:nvPr/>
        </p:nvSpPr>
        <p:spPr>
          <a:xfrm>
            <a:off x="535912" y="2332413"/>
            <a:ext cx="11102763" cy="3208571"/>
          </a:xfrm>
          <a:prstGeom prst="rect">
            <a:avLst/>
          </a:prstGeom>
          <a:solidFill>
            <a:schemeClr val="tx1"/>
          </a:solidFill>
          <a:ln>
            <a:solidFill>
              <a:srgbClr val="FFFF00"/>
            </a:solidFill>
          </a:ln>
          <a:effectLst>
            <a:glow rad="228600">
              <a:schemeClr val="accent4">
                <a:satMod val="175000"/>
                <a:alpha val="40000"/>
              </a:schemeClr>
            </a:glow>
          </a:effectLst>
        </p:spPr>
        <p:txBody>
          <a:bodyPr wrap="square">
            <a:spAutoFit/>
          </a:bodyPr>
          <a:lstStyle/>
          <a:p>
            <a:pPr algn="just"/>
            <a:r>
              <a:rPr lang="en-US" sz="2250" dirty="0">
                <a:solidFill>
                  <a:schemeClr val="bg1"/>
                </a:solidFill>
                <a:latin typeface="Times New Roman" panose="02020603050405020304" pitchFamily="18" charset="0"/>
                <a:cs typeface="Times New Roman" panose="02020603050405020304" pitchFamily="18" charset="0"/>
              </a:rPr>
              <a:t>The motivation behind proposing this system is the existing system having many drawbacks which can only be solved by developing an efficient system for combating the issues/drawbacks found in the existing system. The existing system involves no Self Healthcare monitoring and management system and also the method for taking time to hospitals is energy and time consuming. Besides, there is no RFID technology is used in healthcare systems</a:t>
            </a:r>
          </a:p>
          <a:p>
            <a:pPr algn="just"/>
            <a:r>
              <a:rPr lang="en-US" sz="2250" dirty="0">
                <a:solidFill>
                  <a:schemeClr val="bg1"/>
                </a:solidFill>
                <a:latin typeface="Times New Roman" panose="02020603050405020304" pitchFamily="18" charset="0"/>
                <a:cs typeface="Times New Roman" panose="02020603050405020304" pitchFamily="18" charset="0"/>
              </a:rPr>
              <a:t>The various drawbacks involve issues such as the efficiency of the system in producing proper results required for the patient and for the doctor to examine them properly such as increase of manual work which again increases the man power and also a very time consuming process.</a:t>
            </a:r>
            <a:endParaRPr lang="en-US" sz="225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5261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48437" y="618859"/>
            <a:ext cx="2877711" cy="923330"/>
          </a:xfrm>
          <a:prstGeom prst="rect">
            <a:avLst/>
          </a:prstGeom>
          <a:solidFill>
            <a:schemeClr val="tx1"/>
          </a:solidFill>
          <a:ln>
            <a:solidFill>
              <a:srgbClr val="FFFF00"/>
            </a:solidFill>
          </a:ln>
          <a:effectLst>
            <a:glow rad="228600">
              <a:schemeClr val="accent4">
                <a:satMod val="175000"/>
                <a:alpha val="40000"/>
              </a:schemeClr>
            </a:glow>
          </a:effectLst>
        </p:spPr>
        <p:txBody>
          <a:bodyPr wrap="none" lIns="91440" tIns="45720" rIns="91440" bIns="45720">
            <a:spAutoFit/>
          </a:bodyPr>
          <a:lstStyle/>
          <a:p>
            <a:pPr algn="ctr"/>
            <a:r>
              <a:rPr lang="en-US" sz="5400" u="sng" cap="none" spc="0" dirty="0">
                <a:ln w="0"/>
                <a:solidFill>
                  <a:srgbClr val="FFFF00"/>
                </a:solidFill>
                <a:effectLst/>
                <a:latin typeface="Times New Roman" panose="02020603050405020304" pitchFamily="18" charset="0"/>
                <a:cs typeface="Times New Roman" panose="02020603050405020304" pitchFamily="18" charset="0"/>
              </a:rPr>
              <a:t>Objective</a:t>
            </a:r>
          </a:p>
        </p:txBody>
      </p:sp>
      <p:sp>
        <p:nvSpPr>
          <p:cNvPr id="4" name="Rectangle 3"/>
          <p:cNvSpPr/>
          <p:nvPr/>
        </p:nvSpPr>
        <p:spPr>
          <a:xfrm>
            <a:off x="280853" y="2266153"/>
            <a:ext cx="11612880" cy="3108543"/>
          </a:xfrm>
          <a:prstGeom prst="rect">
            <a:avLst/>
          </a:prstGeom>
          <a:solidFill>
            <a:schemeClr val="tx1"/>
          </a:solidFill>
          <a:ln>
            <a:solidFill>
              <a:srgbClr val="FFFF00"/>
            </a:solidFill>
          </a:ln>
          <a:effectLst>
            <a:glow rad="228600">
              <a:schemeClr val="accent4">
                <a:satMod val="175000"/>
                <a:alpha val="40000"/>
              </a:schemeClr>
            </a:glow>
          </a:effectLst>
        </p:spPr>
        <p:txBody>
          <a:bodyPr wrap="square">
            <a:spAutoFit/>
          </a:bodyPr>
          <a:lstStyle/>
          <a:p>
            <a:pPr algn="just"/>
            <a:r>
              <a:rPr lang="en-IN" sz="2800" dirty="0">
                <a:solidFill>
                  <a:schemeClr val="bg1"/>
                </a:solidFill>
                <a:latin typeface="Times New Roman" panose="02020603050405020304" pitchFamily="18" charset="0"/>
                <a:cs typeface="Times New Roman" panose="02020603050405020304" pitchFamily="18" charset="0"/>
              </a:rPr>
              <a:t>The central objective of this project is to monitor the state of health of patients and provide information in real time to doctors who assist for security purpose. Similarly, also the readings that do permanently to patients reports, doctors recommend also workout routines that allow them to improve the quality of life and overcome such diseases. The internet of things applied to the care and monitoring of patients is increasingly common in the health sector, seeking to improve the quality of life of people.</a:t>
            </a:r>
            <a:endParaRPr 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9469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21556" y="145757"/>
            <a:ext cx="2531463" cy="923330"/>
          </a:xfrm>
          <a:prstGeom prst="rect">
            <a:avLst/>
          </a:prstGeom>
          <a:solidFill>
            <a:schemeClr val="tx1"/>
          </a:solidFill>
          <a:ln>
            <a:solidFill>
              <a:srgbClr val="FFFF00"/>
            </a:solidFill>
          </a:ln>
          <a:effectLst>
            <a:glow rad="228600">
              <a:schemeClr val="accent4">
                <a:satMod val="175000"/>
                <a:alpha val="40000"/>
              </a:schemeClr>
            </a:glow>
          </a:effectLst>
        </p:spPr>
        <p:txBody>
          <a:bodyPr wrap="none" lIns="91440" tIns="45720" rIns="91440" bIns="45720">
            <a:spAutoFit/>
          </a:bodyPr>
          <a:lstStyle/>
          <a:p>
            <a:pPr algn="ctr"/>
            <a:r>
              <a:rPr lang="en-US" sz="5400" u="sng" cap="none" spc="0" dirty="0">
                <a:ln w="0"/>
                <a:solidFill>
                  <a:srgbClr val="FFFF00"/>
                </a:solidFill>
                <a:effectLst/>
                <a:latin typeface="Times New Roman" panose="02020603050405020304" pitchFamily="18" charset="0"/>
                <a:cs typeface="Times New Roman" panose="02020603050405020304" pitchFamily="18" charset="0"/>
              </a:rPr>
              <a:t>Abstract</a:t>
            </a:r>
          </a:p>
        </p:txBody>
      </p:sp>
      <p:sp>
        <p:nvSpPr>
          <p:cNvPr id="2" name="Rectangle 1"/>
          <p:cNvSpPr/>
          <p:nvPr/>
        </p:nvSpPr>
        <p:spPr>
          <a:xfrm>
            <a:off x="169813" y="1352662"/>
            <a:ext cx="11834948" cy="5286062"/>
          </a:xfrm>
          <a:prstGeom prst="rect">
            <a:avLst/>
          </a:prstGeom>
          <a:solidFill>
            <a:schemeClr val="tx1"/>
          </a:solidFill>
          <a:ln>
            <a:solidFill>
              <a:srgbClr val="FFFF00"/>
            </a:solidFill>
          </a:ln>
          <a:effectLst>
            <a:glow rad="228600">
              <a:schemeClr val="accent4">
                <a:satMod val="175000"/>
                <a:alpha val="40000"/>
              </a:schemeClr>
            </a:glow>
          </a:effectLst>
        </p:spPr>
        <p:txBody>
          <a:bodyPr wrap="square">
            <a:spAutoFit/>
          </a:bodyPr>
          <a:lstStyle/>
          <a:p>
            <a:pPr algn="just"/>
            <a:r>
              <a:rPr lang="en-US" sz="2250" dirty="0">
                <a:solidFill>
                  <a:schemeClr val="bg1"/>
                </a:solidFill>
                <a:latin typeface="Times New Roman" panose="02020603050405020304" pitchFamily="18" charset="0"/>
                <a:cs typeface="Times New Roman" panose="02020603050405020304" pitchFamily="18" charset="0"/>
              </a:rPr>
              <a:t>This project presents the usage of IoT technologies, brings convenience of physicians and patients since they are applied to various medical areas such as real-time monitoring, patient information management, and healthcare management. The body sensor network technology is one of the core technologies of IoT developments in healthcare system, where a patient can be monitored using a collection of tiny-powered and lightweight wireless sensor nodes.</a:t>
            </a:r>
          </a:p>
          <a:p>
            <a:pPr algn="just"/>
            <a:endParaRPr lang="en-US" sz="2250" dirty="0">
              <a:solidFill>
                <a:schemeClr val="bg1"/>
              </a:solidFill>
              <a:latin typeface="Times New Roman" panose="02020603050405020304" pitchFamily="18" charset="0"/>
              <a:cs typeface="Times New Roman" panose="02020603050405020304" pitchFamily="18" charset="0"/>
            </a:endParaRPr>
          </a:p>
          <a:p>
            <a:pPr algn="just"/>
            <a:r>
              <a:rPr lang="en-US" sz="2250" dirty="0">
                <a:solidFill>
                  <a:schemeClr val="bg1"/>
                </a:solidFill>
                <a:latin typeface="Times New Roman" panose="02020603050405020304" pitchFamily="18" charset="0"/>
                <a:cs typeface="Times New Roman" panose="02020603050405020304" pitchFamily="18" charset="0"/>
              </a:rPr>
              <a:t>Advances in information and communication technologies have led to the emergence of Internet of Things (IoT). In the modern health care environment, the usage of IoT technologies brings convenience of physicians and patients since they are applied to various medical areas (such as real-time monitoring, patient information management, and healthcare management). The body sensor network technology is one of the core technologies of IoT developments in healthcare system, where a patient can be monitored using a collection of tiny-powered and lightweight wireless sensor nodes. However, development of this new technology in healthcare applications without considering security makes patient privacy vulnerable. In this project, we design an IoT based healthcare system using BSN, which can efficiently accomplish those requirements.</a:t>
            </a:r>
          </a:p>
        </p:txBody>
      </p:sp>
    </p:spTree>
    <p:extLst>
      <p:ext uri="{BB962C8B-B14F-4D97-AF65-F5344CB8AC3E}">
        <p14:creationId xmlns:p14="http://schemas.microsoft.com/office/powerpoint/2010/main" val="3002091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287" y="664052"/>
            <a:ext cx="11741427" cy="1477328"/>
          </a:xfrm>
          <a:prstGeom prst="rect">
            <a:avLst/>
          </a:prstGeom>
          <a:solidFill>
            <a:schemeClr val="tx1"/>
          </a:solidFill>
          <a:ln>
            <a:solidFill>
              <a:srgbClr val="FFFF00"/>
            </a:solidFill>
          </a:ln>
          <a:effectLst>
            <a:glow rad="228600">
              <a:schemeClr val="accent4">
                <a:satMod val="175000"/>
                <a:alpha val="40000"/>
              </a:schemeClr>
            </a:glow>
          </a:effectLst>
        </p:spPr>
        <p:txBody>
          <a:bodyPr wrap="square">
            <a:spAutoFit/>
          </a:bodyPr>
          <a:lstStyle/>
          <a:p>
            <a:pPr algn="just"/>
            <a:r>
              <a:rPr lang="en-US" sz="2250" dirty="0">
                <a:solidFill>
                  <a:schemeClr val="bg1"/>
                </a:solidFill>
                <a:latin typeface="Times New Roman" panose="02020603050405020304" pitchFamily="18" charset="0"/>
                <a:cs typeface="Times New Roman" panose="02020603050405020304" pitchFamily="18" charset="0"/>
              </a:rPr>
              <a:t>Body Sensor Network (BSN) allows the integration of intelligent, miniaturized low-power sensor nodes in, on or around human body to monitor body functions and the surrounding environment. It has great potential to revolutionize the future of healthcare technology and attained several researchers both from the academia and industry in the past few years.</a:t>
            </a:r>
          </a:p>
        </p:txBody>
      </p:sp>
    </p:spTree>
    <p:extLst>
      <p:ext uri="{BB962C8B-B14F-4D97-AF65-F5344CB8AC3E}">
        <p14:creationId xmlns:p14="http://schemas.microsoft.com/office/powerpoint/2010/main" val="3367734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82302" y="184947"/>
            <a:ext cx="4288353" cy="769441"/>
          </a:xfrm>
          <a:prstGeom prst="rect">
            <a:avLst/>
          </a:prstGeom>
          <a:solidFill>
            <a:schemeClr val="tx1"/>
          </a:solidFill>
          <a:ln>
            <a:solidFill>
              <a:srgbClr val="FFFF00"/>
            </a:solidFill>
          </a:ln>
          <a:effectLst>
            <a:glow rad="228600">
              <a:schemeClr val="accent4">
                <a:satMod val="175000"/>
                <a:alpha val="40000"/>
              </a:schemeClr>
            </a:glow>
          </a:effectLst>
        </p:spPr>
        <p:txBody>
          <a:bodyPr wrap="none" lIns="91440" tIns="45720" rIns="91440" bIns="45720">
            <a:spAutoFit/>
          </a:bodyPr>
          <a:lstStyle/>
          <a:p>
            <a:pPr algn="ctr"/>
            <a:r>
              <a:rPr lang="en-US" sz="4400" u="sng" cap="none" spc="0" dirty="0">
                <a:ln w="0"/>
                <a:solidFill>
                  <a:srgbClr val="FFFF00"/>
                </a:solidFill>
                <a:effectLst/>
                <a:latin typeface="Times New Roman" panose="02020603050405020304" pitchFamily="18" charset="0"/>
                <a:cs typeface="Times New Roman" panose="02020603050405020304" pitchFamily="18" charset="0"/>
              </a:rPr>
              <a:t>Literature  Survey</a:t>
            </a:r>
          </a:p>
        </p:txBody>
      </p:sp>
      <p:sp>
        <p:nvSpPr>
          <p:cNvPr id="4" name="Rectangle 3"/>
          <p:cNvSpPr/>
          <p:nvPr/>
        </p:nvSpPr>
        <p:spPr>
          <a:xfrm>
            <a:off x="287380" y="1359337"/>
            <a:ext cx="11678195" cy="5078313"/>
          </a:xfrm>
          <a:prstGeom prst="rect">
            <a:avLst/>
          </a:prstGeom>
          <a:solidFill>
            <a:schemeClr val="tx1"/>
          </a:solidFill>
          <a:ln>
            <a:solidFill>
              <a:srgbClr val="FFFF00"/>
            </a:solidFill>
          </a:ln>
          <a:effectLst>
            <a:glow rad="228600">
              <a:schemeClr val="accent6">
                <a:satMod val="175000"/>
                <a:alpha val="40000"/>
              </a:schemeClr>
            </a:glow>
          </a:effectLst>
        </p:spPr>
        <p:txBody>
          <a:bodyPr wrap="square">
            <a:spAutoFit/>
          </a:bodyPr>
          <a:lstStyle/>
          <a:p>
            <a:pPr algn="just">
              <a:lnSpc>
                <a:spcPct val="150000"/>
              </a:lnSpc>
            </a:pPr>
            <a:r>
              <a:rPr lang="en-US" sz="2400" dirty="0">
                <a:solidFill>
                  <a:schemeClr val="bg1"/>
                </a:solidFill>
                <a:latin typeface="Times New Roman" panose="02020603050405020304" pitchFamily="18" charset="0"/>
                <a:cs typeface="Times New Roman" panose="02020603050405020304" pitchFamily="18" charset="0"/>
              </a:rPr>
              <a:t>With the intention of achieving a broad standpoint, we explored widely in internet sources. </a:t>
            </a:r>
          </a:p>
          <a:p>
            <a:pPr algn="just">
              <a:lnSpc>
                <a:spcPct val="150000"/>
              </a:lnSpc>
            </a:pPr>
            <a:r>
              <a:rPr lang="en-US" sz="2400" dirty="0">
                <a:solidFill>
                  <a:schemeClr val="bg1"/>
                </a:solidFill>
                <a:latin typeface="Times New Roman" panose="02020603050405020304" pitchFamily="18" charset="0"/>
                <a:cs typeface="Times New Roman" panose="02020603050405020304" pitchFamily="18" charset="0"/>
              </a:rPr>
              <a:t>The databases sheltered are:</a:t>
            </a:r>
          </a:p>
          <a:p>
            <a:pPr marL="285750" indent="-285750" algn="just">
              <a:lnSpc>
                <a:spcPct val="150000"/>
              </a:lnSpc>
              <a:buFont typeface="Wingdings" panose="05000000000000000000" pitchFamily="2" charset="2"/>
              <a:buChar char="v"/>
            </a:pPr>
            <a:r>
              <a:rPr lang="en-US" sz="2400" dirty="0">
                <a:solidFill>
                  <a:schemeClr val="bg1"/>
                </a:solidFill>
                <a:latin typeface="Times New Roman" panose="02020603050405020304" pitchFamily="18" charset="0"/>
                <a:cs typeface="Times New Roman" panose="02020603050405020304" pitchFamily="18" charset="0"/>
              </a:rPr>
              <a:t>ACM Digital Library (&lt;portal.acm.org&gt;)</a:t>
            </a:r>
          </a:p>
          <a:p>
            <a:pPr marL="285750" indent="-285750" algn="just">
              <a:lnSpc>
                <a:spcPct val="150000"/>
              </a:lnSpc>
              <a:buFont typeface="Wingdings" panose="05000000000000000000" pitchFamily="2" charset="2"/>
              <a:buChar char="v"/>
            </a:pPr>
            <a:r>
              <a:rPr lang="en-US" sz="2400" dirty="0">
                <a:solidFill>
                  <a:schemeClr val="bg1"/>
                </a:solidFill>
                <a:latin typeface="Times New Roman" panose="02020603050405020304" pitchFamily="18" charset="0"/>
                <a:cs typeface="Times New Roman" panose="02020603050405020304" pitchFamily="18" charset="0"/>
              </a:rPr>
              <a:t>IEEE </a:t>
            </a:r>
            <a:r>
              <a:rPr lang="en-US" sz="2400" dirty="0" err="1">
                <a:solidFill>
                  <a:schemeClr val="bg1"/>
                </a:solidFill>
                <a:latin typeface="Times New Roman" panose="02020603050405020304" pitchFamily="18" charset="0"/>
                <a:cs typeface="Times New Roman" panose="02020603050405020304" pitchFamily="18" charset="0"/>
              </a:rPr>
              <a:t>eXplore</a:t>
            </a:r>
            <a:r>
              <a:rPr lang="en-US" sz="2400" dirty="0">
                <a:solidFill>
                  <a:schemeClr val="bg1"/>
                </a:solidFill>
                <a:latin typeface="Times New Roman" panose="02020603050405020304" pitchFamily="18" charset="0"/>
                <a:cs typeface="Times New Roman" panose="02020603050405020304" pitchFamily="18" charset="0"/>
              </a:rPr>
              <a:t> (&lt;ieeexplore.ieee.org&gt;)</a:t>
            </a:r>
          </a:p>
          <a:p>
            <a:pPr marL="285750" indent="-285750" algn="just">
              <a:lnSpc>
                <a:spcPct val="150000"/>
              </a:lnSpc>
              <a:buFont typeface="Wingdings" panose="05000000000000000000" pitchFamily="2" charset="2"/>
              <a:buChar char="v"/>
            </a:pPr>
            <a:r>
              <a:rPr lang="en-US" sz="2400" dirty="0">
                <a:solidFill>
                  <a:schemeClr val="bg1"/>
                </a:solidFill>
                <a:latin typeface="Times New Roman" panose="02020603050405020304" pitchFamily="18" charset="0"/>
                <a:cs typeface="Times New Roman" panose="02020603050405020304" pitchFamily="18" charset="0"/>
              </a:rPr>
              <a:t>Springer LNCS (&lt;www.springer.com/Incs&gt;)</a:t>
            </a:r>
          </a:p>
          <a:p>
            <a:pPr marL="285750" indent="-285750" algn="just">
              <a:lnSpc>
                <a:spcPct val="150000"/>
              </a:lnSpc>
              <a:buFont typeface="Wingdings" panose="05000000000000000000" pitchFamily="2" charset="2"/>
              <a:buChar char="v"/>
            </a:pPr>
            <a:r>
              <a:rPr lang="en-US" sz="2400" dirty="0">
                <a:solidFill>
                  <a:schemeClr val="bg1"/>
                </a:solidFill>
                <a:latin typeface="Times New Roman" panose="02020603050405020304" pitchFamily="18" charset="0"/>
                <a:cs typeface="Times New Roman" panose="02020603050405020304" pitchFamily="18" charset="0"/>
              </a:rPr>
              <a:t>Google Scholar</a:t>
            </a:r>
          </a:p>
          <a:p>
            <a:pPr marL="285750" indent="-285750" algn="just">
              <a:lnSpc>
                <a:spcPct val="150000"/>
              </a:lnSpc>
              <a:buFont typeface="Wingdings" panose="05000000000000000000" pitchFamily="2" charset="2"/>
              <a:buChar char="v"/>
            </a:pPr>
            <a:r>
              <a:rPr lang="en-US" sz="2400" dirty="0" err="1">
                <a:solidFill>
                  <a:schemeClr val="bg1"/>
                </a:solidFill>
                <a:latin typeface="Times New Roman" panose="02020603050405020304" pitchFamily="18" charset="0"/>
                <a:cs typeface="Times New Roman" panose="02020603050405020304" pitchFamily="18" charset="0"/>
              </a:rPr>
              <a:t>Inspec</a:t>
            </a:r>
            <a:r>
              <a:rPr lang="en-US" sz="2400" dirty="0">
                <a:solidFill>
                  <a:schemeClr val="bg1"/>
                </a:solidFill>
                <a:latin typeface="Times New Roman" panose="02020603050405020304" pitchFamily="18" charset="0"/>
                <a:cs typeface="Times New Roman" panose="02020603050405020304" pitchFamily="18" charset="0"/>
              </a:rPr>
              <a:t> (&lt;www.theiet.org/publishing/inspec/&gt;)</a:t>
            </a:r>
          </a:p>
          <a:p>
            <a:pPr algn="just">
              <a:lnSpc>
                <a:spcPct val="150000"/>
              </a:lnSpc>
            </a:pPr>
            <a:endParaRPr lang="en-US" sz="24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chemeClr val="bg1"/>
                </a:solidFill>
                <a:latin typeface="Times New Roman" panose="02020603050405020304" pitchFamily="18" charset="0"/>
                <a:cs typeface="Times New Roman" panose="02020603050405020304" pitchFamily="18" charset="0"/>
              </a:rPr>
              <a:t>These databases shelter the most pertinent journals and conference &amp; workshop proceedings.</a:t>
            </a:r>
          </a:p>
        </p:txBody>
      </p:sp>
    </p:spTree>
    <p:extLst>
      <p:ext uri="{BB962C8B-B14F-4D97-AF65-F5344CB8AC3E}">
        <p14:creationId xmlns:p14="http://schemas.microsoft.com/office/powerpoint/2010/main" val="3587512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006" y="288621"/>
            <a:ext cx="11743507" cy="6232475"/>
          </a:xfrm>
          <a:prstGeom prst="rect">
            <a:avLst/>
          </a:prstGeom>
          <a:solidFill>
            <a:schemeClr val="tx1"/>
          </a:solidFill>
          <a:ln>
            <a:solidFill>
              <a:srgbClr val="FFFF00"/>
            </a:solidFill>
          </a:ln>
          <a:effectLst>
            <a:glow rad="228600">
              <a:schemeClr val="accent4">
                <a:satMod val="175000"/>
                <a:alpha val="40000"/>
              </a:schemeClr>
            </a:glow>
          </a:effectLst>
        </p:spPr>
        <p:txBody>
          <a:bodyPr wrap="square">
            <a:spAutoFit/>
          </a:bodyPr>
          <a:lstStyle/>
          <a:p>
            <a:pPr algn="just"/>
            <a:r>
              <a:rPr lang="en-US" sz="2100" dirty="0">
                <a:solidFill>
                  <a:schemeClr val="bg1"/>
                </a:solidFill>
                <a:latin typeface="Times New Roman" panose="02020603050405020304" pitchFamily="18" charset="0"/>
                <a:cs typeface="Times New Roman" panose="02020603050405020304" pitchFamily="18" charset="0"/>
              </a:rPr>
              <a:t>In [1], the Body Sensor Network has been introduced and explained. Also, the potential use of it in Medical Healthcare system has also been mentioned. </a:t>
            </a:r>
          </a:p>
          <a:p>
            <a:pPr algn="just"/>
            <a:endParaRPr lang="en-US" sz="2100" dirty="0">
              <a:solidFill>
                <a:schemeClr val="bg1"/>
              </a:solidFill>
              <a:latin typeface="Times New Roman" panose="02020603050405020304" pitchFamily="18" charset="0"/>
              <a:cs typeface="Times New Roman" panose="02020603050405020304" pitchFamily="18" charset="0"/>
            </a:endParaRPr>
          </a:p>
          <a:p>
            <a:pPr algn="just"/>
            <a:r>
              <a:rPr lang="en-US" sz="2100" dirty="0">
                <a:solidFill>
                  <a:schemeClr val="bg1"/>
                </a:solidFill>
                <a:latin typeface="Times New Roman" panose="02020603050405020304" pitchFamily="18" charset="0"/>
                <a:cs typeface="Times New Roman" panose="02020603050405020304" pitchFamily="18" charset="0"/>
              </a:rPr>
              <a:t>In [2], a design of Fuzzy Logic controller has been discussed to read such data received from sensors which is imprecise or crisp. The FLC system receives context information from sensor as input (which is in crisp form) and the </a:t>
            </a:r>
            <a:r>
              <a:rPr lang="en-US" sz="2100" dirty="0" err="1">
                <a:solidFill>
                  <a:schemeClr val="bg1"/>
                </a:solidFill>
                <a:latin typeface="Times New Roman" panose="02020603050405020304" pitchFamily="18" charset="0"/>
                <a:cs typeface="Times New Roman" panose="02020603050405020304" pitchFamily="18" charset="0"/>
              </a:rPr>
              <a:t>fuzzification</a:t>
            </a:r>
            <a:r>
              <a:rPr lang="en-US" sz="2100" dirty="0">
                <a:solidFill>
                  <a:schemeClr val="bg1"/>
                </a:solidFill>
                <a:latin typeface="Times New Roman" panose="02020603050405020304" pitchFamily="18" charset="0"/>
                <a:cs typeface="Times New Roman" panose="02020603050405020304" pitchFamily="18" charset="0"/>
              </a:rPr>
              <a:t> module converts input into fuzzy linguistic variable and output is sent to Patient / Doctor which can be easily understood by common person.</a:t>
            </a:r>
          </a:p>
          <a:p>
            <a:pPr algn="just"/>
            <a:endParaRPr lang="en-US" sz="2100" dirty="0">
              <a:solidFill>
                <a:schemeClr val="bg1"/>
              </a:solidFill>
              <a:latin typeface="Times New Roman" panose="02020603050405020304" pitchFamily="18" charset="0"/>
              <a:cs typeface="Times New Roman" panose="02020603050405020304" pitchFamily="18" charset="0"/>
            </a:endParaRPr>
          </a:p>
          <a:p>
            <a:pPr algn="just"/>
            <a:r>
              <a:rPr lang="en-US" sz="2100" dirty="0">
                <a:solidFill>
                  <a:schemeClr val="bg1"/>
                </a:solidFill>
                <a:latin typeface="Times New Roman" panose="02020603050405020304" pitchFamily="18" charset="0"/>
                <a:cs typeface="Times New Roman" panose="02020603050405020304" pitchFamily="18" charset="0"/>
              </a:rPr>
              <a:t>The paper [3] presents a remote measuring and monitoring system for ECG, lung functioning (spirometer), heart rate and temperature signals. Use of ZigBee, radio frequency (RF) trans-receiver circuits for Healthcare is discussed.</a:t>
            </a:r>
          </a:p>
          <a:p>
            <a:pPr algn="just"/>
            <a:endParaRPr lang="en-US" sz="2100" dirty="0">
              <a:solidFill>
                <a:schemeClr val="bg1"/>
              </a:solidFill>
              <a:latin typeface="Times New Roman" panose="02020603050405020304" pitchFamily="18" charset="0"/>
              <a:cs typeface="Times New Roman" panose="02020603050405020304" pitchFamily="18" charset="0"/>
            </a:endParaRPr>
          </a:p>
          <a:p>
            <a:pPr algn="just"/>
            <a:r>
              <a:rPr lang="en-US" sz="2100" dirty="0">
                <a:solidFill>
                  <a:schemeClr val="bg1"/>
                </a:solidFill>
                <a:latin typeface="Times New Roman" panose="02020603050405020304" pitchFamily="18" charset="0"/>
                <a:cs typeface="Times New Roman" panose="02020603050405020304" pitchFamily="18" charset="0"/>
              </a:rPr>
              <a:t>In [4], an adaptive load control algorithm for ZigBee-based WBAN/</a:t>
            </a:r>
            <a:r>
              <a:rPr lang="en-US" sz="2100" dirty="0" err="1">
                <a:solidFill>
                  <a:schemeClr val="bg1"/>
                </a:solidFill>
                <a:latin typeface="Times New Roman" panose="02020603050405020304" pitchFamily="18" charset="0"/>
                <a:cs typeface="Times New Roman" panose="02020603050405020304" pitchFamily="18" charset="0"/>
              </a:rPr>
              <a:t>WiFi</a:t>
            </a:r>
            <a:r>
              <a:rPr lang="en-US" sz="2100" dirty="0">
                <a:solidFill>
                  <a:schemeClr val="bg1"/>
                </a:solidFill>
                <a:latin typeface="Times New Roman" panose="02020603050405020304" pitchFamily="18" charset="0"/>
                <a:cs typeface="Times New Roman" panose="02020603050405020304" pitchFamily="18" charset="0"/>
              </a:rPr>
              <a:t> coexistence environments has been proposed, with the aim of guaranteeing that the delay experienced by ZigBee sensors does not exceed a maximally tolerable period of time.</a:t>
            </a:r>
          </a:p>
          <a:p>
            <a:pPr algn="just"/>
            <a:endParaRPr lang="en-US" sz="2100" dirty="0">
              <a:solidFill>
                <a:schemeClr val="bg1"/>
              </a:solidFill>
              <a:latin typeface="Times New Roman" panose="02020603050405020304" pitchFamily="18" charset="0"/>
              <a:cs typeface="Times New Roman" panose="02020603050405020304" pitchFamily="18" charset="0"/>
            </a:endParaRPr>
          </a:p>
          <a:p>
            <a:pPr algn="just"/>
            <a:r>
              <a:rPr lang="en-US" sz="2100" dirty="0">
                <a:solidFill>
                  <a:schemeClr val="bg1"/>
                </a:solidFill>
                <a:latin typeface="Times New Roman" panose="02020603050405020304" pitchFamily="18" charset="0"/>
                <a:cs typeface="Times New Roman" panose="02020603050405020304" pitchFamily="18" charset="0"/>
              </a:rPr>
              <a:t>In [5], A critical evaluation of the existing literature, which discusses the effective ways to deploy </a:t>
            </a:r>
            <a:r>
              <a:rPr lang="en-US" sz="2100" dirty="0" err="1">
                <a:solidFill>
                  <a:schemeClr val="bg1"/>
                </a:solidFill>
                <a:latin typeface="Times New Roman" panose="02020603050405020304" pitchFamily="18" charset="0"/>
                <a:cs typeface="Times New Roman" panose="02020603050405020304" pitchFamily="18" charset="0"/>
              </a:rPr>
              <a:t>IoT</a:t>
            </a:r>
            <a:r>
              <a:rPr lang="en-US" sz="2100" dirty="0">
                <a:solidFill>
                  <a:schemeClr val="bg1"/>
                </a:solidFill>
                <a:latin typeface="Times New Roman" panose="02020603050405020304" pitchFamily="18" charset="0"/>
                <a:cs typeface="Times New Roman" panose="02020603050405020304" pitchFamily="18" charset="0"/>
              </a:rPr>
              <a:t> in the field of medical and smart health care has been done. Also, a model providing a platform for accessing patients’ health data using smart phones has been proposed.</a:t>
            </a:r>
          </a:p>
        </p:txBody>
      </p:sp>
    </p:spTree>
    <p:extLst>
      <p:ext uri="{BB962C8B-B14F-4D97-AF65-F5344CB8AC3E}">
        <p14:creationId xmlns:p14="http://schemas.microsoft.com/office/powerpoint/2010/main" val="4247443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2482</Words>
  <Application>Microsoft Office PowerPoint</Application>
  <PresentationFormat>Widescreen</PresentationFormat>
  <Paragraphs>135</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Batang</vt:lpstr>
      <vt:lpstr>Calibri</vt:lpstr>
      <vt:lpstr>Calibri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Adithya Vadlamani</dc:creator>
  <cp:lastModifiedBy>Adithya Vadlamani</cp:lastModifiedBy>
  <cp:revision>13</cp:revision>
  <dcterms:created xsi:type="dcterms:W3CDTF">2017-05-03T19:49:40Z</dcterms:created>
  <dcterms:modified xsi:type="dcterms:W3CDTF">2017-05-03T20:19:00Z</dcterms:modified>
</cp:coreProperties>
</file>