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38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84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8949E"/>
                </a:solidFill>
              </a:rPr>
              <a:t>           JavaScript </a:t>
            </a:r>
            <a:r>
              <a:rPr lang="en-US" sz="2400" dirty="0"/>
              <a:t>/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794C-E74D-4458-8B1F-BD8D1886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0E36-BA8C-4B13-B725-91D6EA12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JavaScript navigator object</a:t>
            </a:r>
            <a:r>
              <a:rPr lang="en-US" dirty="0"/>
              <a:t> is used for browser detection. It can be used to get browser information such as </a:t>
            </a:r>
            <a:r>
              <a:rPr lang="en-US" dirty="0" err="1"/>
              <a:t>appName</a:t>
            </a:r>
            <a:r>
              <a:rPr lang="en-US" dirty="0"/>
              <a:t>, </a:t>
            </a:r>
            <a:r>
              <a:rPr lang="en-US" dirty="0" err="1"/>
              <a:t>appCodeName</a:t>
            </a:r>
            <a:r>
              <a:rPr lang="en-US" dirty="0"/>
              <a:t>, </a:t>
            </a:r>
            <a:r>
              <a:rPr lang="en-US" dirty="0" err="1"/>
              <a:t>userAgent</a:t>
            </a:r>
            <a:r>
              <a:rPr lang="en-US" dirty="0"/>
              <a:t> etc.</a:t>
            </a:r>
          </a:p>
          <a:p>
            <a:r>
              <a:rPr lang="en-US" dirty="0"/>
              <a:t>The navigator object is the window property, so it can be accessed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window.navigator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navigator.appCodeName</a:t>
            </a:r>
            <a:r>
              <a:rPr lang="en-US" dirty="0"/>
              <a:t>: "+</a:t>
            </a:r>
            <a:r>
              <a:rPr lang="en-US" dirty="0" err="1"/>
              <a:t>navigator.appCodeName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navigator.appName</a:t>
            </a:r>
            <a:r>
              <a:rPr lang="en-US" dirty="0"/>
              <a:t>: "+</a:t>
            </a:r>
            <a:r>
              <a:rPr lang="en-US" dirty="0" err="1"/>
              <a:t>navigator.appName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navigator.appVersion</a:t>
            </a:r>
            <a:r>
              <a:rPr lang="en-US" dirty="0"/>
              <a:t>: "+</a:t>
            </a:r>
            <a:r>
              <a:rPr lang="en-US" dirty="0" err="1"/>
              <a:t>navigator.appVersion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navigator.cookieEnabled</a:t>
            </a:r>
            <a:r>
              <a:rPr lang="en-US" dirty="0"/>
              <a:t>: "+</a:t>
            </a:r>
            <a:r>
              <a:rPr lang="en-US" dirty="0" err="1"/>
              <a:t>navigator.cookieEnabled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navigator.language</a:t>
            </a:r>
            <a:r>
              <a:rPr lang="en-US" dirty="0"/>
              <a:t>: "+</a:t>
            </a:r>
            <a:r>
              <a:rPr lang="en-US" dirty="0" err="1"/>
              <a:t>navigator.language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navigator.userAgent</a:t>
            </a:r>
            <a:r>
              <a:rPr lang="en-US" dirty="0"/>
              <a:t>: "+</a:t>
            </a:r>
            <a:r>
              <a:rPr lang="en-US" dirty="0" err="1"/>
              <a:t>navigator.userAgent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navigator.platform</a:t>
            </a:r>
            <a:r>
              <a:rPr lang="en-US" dirty="0"/>
              <a:t>: "+</a:t>
            </a:r>
            <a:r>
              <a:rPr lang="en-US" dirty="0" err="1"/>
              <a:t>navigator.platform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navigator.onLine</a:t>
            </a:r>
            <a:r>
              <a:rPr lang="en-US" dirty="0"/>
              <a:t>: "+</a:t>
            </a:r>
            <a:r>
              <a:rPr lang="en-US" dirty="0" err="1"/>
              <a:t>navigator.onLine</a:t>
            </a:r>
            <a:r>
              <a:rPr lang="en-US" dirty="0"/>
              <a:t>);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6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E24-9B9C-4574-A6C6-3C3FF7F8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3E2B-9F26-45E7-AF6A-DF78F2F64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JavaScript screen object</a:t>
            </a:r>
            <a:r>
              <a:rPr lang="en-US" dirty="0"/>
              <a:t> holds information of browser screen. It can be used to display screen width, height, </a:t>
            </a:r>
            <a:r>
              <a:rPr lang="en-US" dirty="0" err="1"/>
              <a:t>colorDepth</a:t>
            </a:r>
            <a:r>
              <a:rPr lang="en-US" dirty="0"/>
              <a:t>, </a:t>
            </a:r>
            <a:r>
              <a:rPr lang="en-US" dirty="0" err="1"/>
              <a:t>pixelDepth</a:t>
            </a:r>
            <a:r>
              <a:rPr lang="en-US" dirty="0"/>
              <a:t> etc.</a:t>
            </a:r>
          </a:p>
          <a:p>
            <a:r>
              <a:rPr lang="en-US" dirty="0"/>
              <a:t>The navigator object is the window property, so it can be accessed by: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window.screen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screen.width</a:t>
            </a:r>
            <a:r>
              <a:rPr lang="en-US" dirty="0"/>
              <a:t>: "+</a:t>
            </a:r>
            <a:r>
              <a:rPr lang="en-US" dirty="0" err="1"/>
              <a:t>screen.width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screen.height</a:t>
            </a:r>
            <a:r>
              <a:rPr lang="en-US" dirty="0"/>
              <a:t>: "+</a:t>
            </a:r>
            <a:r>
              <a:rPr lang="en-US" dirty="0" err="1"/>
              <a:t>screen.height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screen.availWidth</a:t>
            </a:r>
            <a:r>
              <a:rPr lang="en-US" dirty="0"/>
              <a:t>: "+</a:t>
            </a:r>
            <a:r>
              <a:rPr lang="en-US" dirty="0" err="1"/>
              <a:t>screen.availWidth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screen.availHeight</a:t>
            </a:r>
            <a:r>
              <a:rPr lang="en-US" dirty="0"/>
              <a:t>: "+</a:t>
            </a:r>
            <a:r>
              <a:rPr lang="en-US" dirty="0" err="1"/>
              <a:t>screen.availHeight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screen.colorDepth</a:t>
            </a:r>
            <a:r>
              <a:rPr lang="en-US" dirty="0"/>
              <a:t>: "+</a:t>
            </a:r>
            <a:r>
              <a:rPr lang="en-US" dirty="0" err="1"/>
              <a:t>screen.colorDepth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document.writeln</a:t>
            </a:r>
            <a:r>
              <a:rPr lang="en-US" dirty="0"/>
              <a:t>("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 err="1"/>
              <a:t>screen.pixelDepth</a:t>
            </a:r>
            <a:r>
              <a:rPr lang="en-US" dirty="0"/>
              <a:t>: "+</a:t>
            </a:r>
            <a:r>
              <a:rPr lang="en-US" dirty="0" err="1"/>
              <a:t>screen.pixelDepth</a:t>
            </a:r>
            <a:r>
              <a:rPr lang="en-US" dirty="0"/>
              <a:t>);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7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7C34-1BFC-45BE-831D-B6C93C20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Document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76B3C-8C73-4B7C-913A-B26868BB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54" y="1270000"/>
            <a:ext cx="5122603" cy="4897120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document object</a:t>
            </a:r>
            <a:r>
              <a:rPr lang="en-US" dirty="0"/>
              <a:t> represents the whole html document.</a:t>
            </a:r>
          </a:p>
          <a:p>
            <a:r>
              <a:rPr lang="en-US" dirty="0"/>
              <a:t>When html document is loaded in the browser, it becomes a document object. It is the </a:t>
            </a:r>
            <a:r>
              <a:rPr lang="en-US" b="1" dirty="0"/>
              <a:t>root element</a:t>
            </a:r>
            <a:r>
              <a:rPr lang="en-US" dirty="0"/>
              <a:t> that represents the html document. It has properties and methods. By the help of document object, we can add dynamic content to our web page.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window.document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javascript document object">
            <a:extLst>
              <a:ext uri="{FF2B5EF4-FFF2-40B4-BE49-F238E27FC236}">
                <a16:creationId xmlns:a16="http://schemas.microsoft.com/office/drawing/2014/main" id="{45ED8924-7A7B-42F3-B49C-BB83E25A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057" y="609600"/>
            <a:ext cx="5843423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5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00CD-B42D-44B1-9119-395AA3B5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90E5BC-343F-4B4E-B689-F52A2079A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317786"/>
              </p:ext>
            </p:extLst>
          </p:nvPr>
        </p:nvGraphicFramePr>
        <p:xfrm>
          <a:off x="873809" y="1537899"/>
          <a:ext cx="8826782" cy="4623631"/>
        </p:xfrm>
        <a:graphic>
          <a:graphicData uri="http://schemas.openxmlformats.org/drawingml/2006/table">
            <a:tbl>
              <a:tblPr/>
              <a:tblGrid>
                <a:gridCol w="4413391">
                  <a:extLst>
                    <a:ext uri="{9D8B030D-6E8A-4147-A177-3AD203B41FA5}">
                      <a16:colId xmlns:a16="http://schemas.microsoft.com/office/drawing/2014/main" val="10610013"/>
                    </a:ext>
                  </a:extLst>
                </a:gridCol>
                <a:gridCol w="4413391">
                  <a:extLst>
                    <a:ext uri="{9D8B030D-6E8A-4147-A177-3AD203B41FA5}">
                      <a16:colId xmlns:a16="http://schemas.microsoft.com/office/drawing/2014/main" val="2527220496"/>
                    </a:ext>
                  </a:extLst>
                </a:gridCol>
              </a:tblGrid>
              <a:tr h="3054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5344" marR="45344" marT="45344" marB="45344">
                    <a:lnL w="6350" cap="flat" cmpd="sng" algn="ctr">
                      <a:solidFill>
                        <a:srgbClr val="3851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51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51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5344" marR="45344" marT="45344" marB="45344">
                    <a:lnL w="6350" cap="flat" cmpd="sng" algn="ctr">
                      <a:solidFill>
                        <a:srgbClr val="3851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851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851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0121"/>
                  </a:ext>
                </a:extLst>
              </a:tr>
              <a:tr h="6505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write("string")</a:t>
                      </a:r>
                    </a:p>
                  </a:txBody>
                  <a:tcPr marL="30229" marR="30229" marT="30229" marB="3022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writes the given string on the doucment.</a:t>
                      </a:r>
                    </a:p>
                  </a:txBody>
                  <a:tcPr marL="30229" marR="30229" marT="30229" marB="3022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979477"/>
                  </a:ext>
                </a:extLst>
              </a:tr>
              <a:tr h="10365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writeln("string")</a:t>
                      </a:r>
                    </a:p>
                  </a:txBody>
                  <a:tcPr marL="30229" marR="30229" marT="30229" marB="3022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writes the given string on the doucment with newline character at the end.</a:t>
                      </a:r>
                    </a:p>
                  </a:txBody>
                  <a:tcPr marL="30229" marR="30229" marT="30229" marB="3022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82245"/>
                  </a:ext>
                </a:extLst>
              </a:tr>
              <a:tr h="6505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getElementById()</a:t>
                      </a:r>
                    </a:p>
                  </a:txBody>
                  <a:tcPr marL="30229" marR="30229" marT="30229" marB="3022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element having the given id value.</a:t>
                      </a:r>
                    </a:p>
                  </a:txBody>
                  <a:tcPr marL="30229" marR="30229" marT="30229" marB="3022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83364"/>
                  </a:ext>
                </a:extLst>
              </a:tr>
              <a:tr h="6505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getElementsByName()</a:t>
                      </a:r>
                    </a:p>
                  </a:txBody>
                  <a:tcPr marL="30229" marR="30229" marT="30229" marB="3022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all the elements having the given name value.</a:t>
                      </a:r>
                    </a:p>
                  </a:txBody>
                  <a:tcPr marL="30229" marR="30229" marT="30229" marB="3022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97619"/>
                  </a:ext>
                </a:extLst>
              </a:tr>
              <a:tr h="6505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getElementsByTagName()</a:t>
                      </a:r>
                    </a:p>
                  </a:txBody>
                  <a:tcPr marL="30229" marR="30229" marT="30229" marB="3022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all the elements having the given tag name.</a:t>
                      </a:r>
                    </a:p>
                  </a:txBody>
                  <a:tcPr marL="30229" marR="30229" marT="30229" marB="3022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35701"/>
                  </a:ext>
                </a:extLst>
              </a:tr>
              <a:tr h="6505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getElementsByClassName()</a:t>
                      </a:r>
                    </a:p>
                  </a:txBody>
                  <a:tcPr marL="30229" marR="30229" marT="30229" marB="3022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all the elements having the given class name.</a:t>
                      </a:r>
                    </a:p>
                  </a:txBody>
                  <a:tcPr marL="30229" marR="30229" marT="30229" marB="3022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46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2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7EEF-748D-4C8F-9F01-10151F29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F010-89FD-4246-AF05-D2400542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3"/>
            <a:ext cx="8596668" cy="4689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3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9CFE-ACB7-4C24-8156-B36C09F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7813"/>
            <a:ext cx="8596668" cy="1320800"/>
          </a:xfrm>
        </p:spPr>
        <p:txBody>
          <a:bodyPr/>
          <a:lstStyle/>
          <a:p>
            <a:r>
              <a:rPr lang="en-US" dirty="0"/>
              <a:t>Global and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6B07-FE4D-4F9B-9FA9-F03A98D1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55774"/>
            <a:ext cx="10693031" cy="5834413"/>
          </a:xfrm>
        </p:spPr>
        <p:txBody>
          <a:bodyPr>
            <a:normAutofit/>
          </a:bodyPr>
          <a:lstStyle/>
          <a:p>
            <a:r>
              <a:rPr lang="en-US" sz="1600" dirty="0"/>
              <a:t>A JavaScript local variable is declared inside block or function. It is accessible within the function or block only. For example:</a:t>
            </a:r>
          </a:p>
          <a:p>
            <a:pPr marL="3086100" lvl="7" indent="0">
              <a:buNone/>
            </a:pPr>
            <a:r>
              <a:rPr lang="en-US" sz="1000" dirty="0"/>
              <a:t>&lt;script&gt;  </a:t>
            </a:r>
          </a:p>
          <a:p>
            <a:pPr marL="3086100" lvl="7" indent="0">
              <a:buNone/>
            </a:pPr>
            <a:r>
              <a:rPr lang="en-US" sz="1000" dirty="0"/>
              <a:t>function </a:t>
            </a:r>
            <a:r>
              <a:rPr lang="en-US" sz="1000" dirty="0" err="1"/>
              <a:t>abc</a:t>
            </a:r>
            <a:r>
              <a:rPr lang="en-US" sz="1000" dirty="0"/>
              <a:t>(){  </a:t>
            </a:r>
          </a:p>
          <a:p>
            <a:pPr marL="3086100" lvl="7" indent="0">
              <a:buNone/>
            </a:pPr>
            <a:r>
              <a:rPr lang="en-US" sz="1000" dirty="0"/>
              <a:t>var x=10;//local variable  </a:t>
            </a:r>
          </a:p>
          <a:p>
            <a:pPr marL="3086100" lvl="7" indent="0">
              <a:buNone/>
            </a:pPr>
            <a:r>
              <a:rPr lang="en-US" sz="1000" dirty="0"/>
              <a:t>}  </a:t>
            </a:r>
          </a:p>
          <a:p>
            <a:pPr marL="3086100" lvl="7" indent="0">
              <a:buNone/>
            </a:pPr>
            <a:r>
              <a:rPr lang="en-US" sz="1000" dirty="0"/>
              <a:t>&lt;/script&gt; </a:t>
            </a:r>
          </a:p>
          <a:p>
            <a:r>
              <a:rPr lang="en-US" sz="1600" dirty="0"/>
              <a:t>A </a:t>
            </a:r>
            <a:r>
              <a:rPr lang="en-US" sz="1600" b="1" dirty="0"/>
              <a:t>JavaScript global variable</a:t>
            </a:r>
            <a:r>
              <a:rPr lang="en-US" sz="1600" dirty="0"/>
              <a:t> is accessible from any function. A variable i.e. declared outside the function or declared with window object is known as global variable. For example:</a:t>
            </a:r>
          </a:p>
          <a:p>
            <a:pPr marL="3200400" lvl="7" indent="0">
              <a:buNone/>
            </a:pPr>
            <a:r>
              <a:rPr lang="en-US" sz="1000" dirty="0"/>
              <a:t>&lt;script&gt;  </a:t>
            </a:r>
          </a:p>
          <a:p>
            <a:pPr marL="3200400" lvl="7" indent="0">
              <a:buNone/>
            </a:pPr>
            <a:r>
              <a:rPr lang="en-US" sz="1000" dirty="0"/>
              <a:t>var data=200;//</a:t>
            </a:r>
            <a:r>
              <a:rPr lang="en-US" sz="1000" dirty="0" err="1"/>
              <a:t>gloabal</a:t>
            </a:r>
            <a:r>
              <a:rPr lang="en-US" sz="1000" dirty="0"/>
              <a:t> variable  </a:t>
            </a:r>
          </a:p>
          <a:p>
            <a:pPr marL="3200400" lvl="7" indent="0">
              <a:buNone/>
            </a:pPr>
            <a:r>
              <a:rPr lang="en-US" sz="1000" dirty="0"/>
              <a:t>function a(){  </a:t>
            </a:r>
          </a:p>
          <a:p>
            <a:pPr marL="3200400" lvl="7" indent="0">
              <a:buNone/>
            </a:pPr>
            <a:r>
              <a:rPr lang="en-US" sz="1000" dirty="0" err="1"/>
              <a:t>document.writeln</a:t>
            </a:r>
            <a:r>
              <a:rPr lang="en-US" sz="1000" dirty="0"/>
              <a:t>(data);  </a:t>
            </a:r>
          </a:p>
          <a:p>
            <a:pPr marL="3200400" lvl="7" indent="0">
              <a:buNone/>
            </a:pPr>
            <a:r>
              <a:rPr lang="en-US" sz="1000" dirty="0"/>
              <a:t>}  </a:t>
            </a:r>
          </a:p>
          <a:p>
            <a:pPr marL="3200400" lvl="7" indent="0">
              <a:buNone/>
            </a:pPr>
            <a:r>
              <a:rPr lang="en-US" sz="1000" dirty="0"/>
              <a:t>function b(){  </a:t>
            </a:r>
          </a:p>
          <a:p>
            <a:pPr marL="3200400" lvl="7" indent="0">
              <a:buNone/>
            </a:pPr>
            <a:r>
              <a:rPr lang="en-US" sz="1000" dirty="0" err="1"/>
              <a:t>document.writeln</a:t>
            </a:r>
            <a:r>
              <a:rPr lang="en-US" sz="1000" dirty="0"/>
              <a:t>(data);  </a:t>
            </a:r>
          </a:p>
          <a:p>
            <a:pPr marL="3200400" lvl="7" indent="0">
              <a:buNone/>
            </a:pPr>
            <a:r>
              <a:rPr lang="en-US" sz="1000" dirty="0"/>
              <a:t>}  </a:t>
            </a:r>
          </a:p>
          <a:p>
            <a:pPr marL="3200400" lvl="7" indent="0">
              <a:buNone/>
            </a:pPr>
            <a:r>
              <a:rPr lang="en-US" sz="1000" dirty="0"/>
              <a:t>a();//calling JavaScript function  </a:t>
            </a:r>
          </a:p>
          <a:p>
            <a:pPr marL="3200400" lvl="7" indent="0">
              <a:buNone/>
            </a:pPr>
            <a:r>
              <a:rPr lang="en-US" sz="1000" dirty="0"/>
              <a:t>b();  </a:t>
            </a:r>
          </a:p>
          <a:p>
            <a:pPr marL="3200400" lvl="7" indent="0">
              <a:buNone/>
            </a:pPr>
            <a:r>
              <a:rPr lang="en-US" sz="1000" dirty="0"/>
              <a:t>&lt;/script&gt; 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751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DCC0-C5DE-4DF3-936B-58B88047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3786"/>
            <a:ext cx="8596668" cy="62285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44FC5-1CE6-4CB0-918D-F36CA039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87772"/>
            <a:ext cx="9599727" cy="5075098"/>
          </a:xfrm>
        </p:spPr>
        <p:txBody>
          <a:bodyPr>
            <a:normAutofit/>
          </a:bodyPr>
          <a:lstStyle/>
          <a:p>
            <a:r>
              <a:rPr lang="en-US" dirty="0"/>
              <a:t>There are 2 ways to create string in JavaScript</a:t>
            </a:r>
          </a:p>
          <a:p>
            <a:pPr lvl="1"/>
            <a:r>
              <a:rPr lang="en-US" dirty="0"/>
              <a:t>By string literal for example : var </a:t>
            </a:r>
            <a:r>
              <a:rPr lang="en-US" dirty="0" err="1"/>
              <a:t>stringname</a:t>
            </a:r>
            <a:r>
              <a:rPr lang="en-US" dirty="0"/>
              <a:t>="string value";  </a:t>
            </a:r>
          </a:p>
          <a:p>
            <a:pPr lvl="1"/>
            <a:r>
              <a:rPr lang="en-US" dirty="0"/>
              <a:t>By string object (using new keyword)</a:t>
            </a:r>
          </a:p>
          <a:p>
            <a:pPr lvl="2"/>
            <a:r>
              <a:rPr lang="en-US" dirty="0"/>
              <a:t>var </a:t>
            </a:r>
            <a:r>
              <a:rPr lang="en-US" dirty="0" err="1"/>
              <a:t>stringname</a:t>
            </a:r>
            <a:r>
              <a:rPr lang="en-US" dirty="0"/>
              <a:t>=new String("string literal"); </a:t>
            </a:r>
          </a:p>
          <a:p>
            <a:pPr lvl="2"/>
            <a:r>
              <a:rPr lang="en-US" dirty="0"/>
              <a:t>String Methods</a:t>
            </a:r>
          </a:p>
          <a:p>
            <a:pPr marL="1371600" lvl="3" indent="0">
              <a:buNone/>
            </a:pPr>
            <a:r>
              <a:rPr lang="en-US" dirty="0"/>
              <a:t>                 </a:t>
            </a:r>
            <a:r>
              <a:rPr lang="en-US" dirty="0" err="1"/>
              <a:t>C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harAt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(index) //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str.charAt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marL="2171700" lvl="5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(str) // var s1="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";  var s2="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example";  var s3=s1.concat(s2); </a:t>
            </a:r>
          </a:p>
          <a:p>
            <a:pPr marL="2171700" lvl="5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(str) // var s1="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from 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javatpoint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"; var n=s1.indexOf("from"); </a:t>
            </a:r>
          </a:p>
          <a:p>
            <a:pPr marL="2171700" lvl="5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(str) // var s1="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from 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javatpoint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"; 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var n=s1.lastIndexOf("java"); 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5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// var s1="JavaScript 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Example";  var s2=s1.toLowerCase(); </a:t>
            </a:r>
          </a:p>
          <a:p>
            <a:pPr marL="2171700" lvl="5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// var s1="JavaScript 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Example";  var s2=s1.toUpperCase();  </a:t>
            </a:r>
          </a:p>
          <a:p>
            <a:pPr marL="2171700" lvl="5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slice(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beginIndex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endIndex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// var s1="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abcdefgh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"; var s2=s1.slice(2,5); </a:t>
            </a:r>
          </a:p>
          <a:p>
            <a:pPr marL="2171700" lvl="5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trim() // var s1="     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trim    ";  var s2=s1.trim(); 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2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CB6A-D278-4016-B0C4-B11ABBE5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1026"/>
          </a:xfrm>
        </p:spPr>
        <p:txBody>
          <a:bodyPr/>
          <a:lstStyle/>
          <a:p>
            <a:r>
              <a:rPr lang="en-US" dirty="0"/>
              <a:t>Date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17A2-8D80-4323-B52D-AA186640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5641"/>
            <a:ext cx="9649423" cy="5035342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JavaScript date</a:t>
            </a:r>
            <a:r>
              <a:rPr lang="en-US" dirty="0"/>
              <a:t> object can be used to get year, month and day. You can display a timer on the webpage by the help of JavaScript date object.</a:t>
            </a:r>
          </a:p>
          <a:p>
            <a:pPr marL="0" indent="0">
              <a:buNone/>
            </a:pPr>
            <a:r>
              <a:rPr lang="en-US" dirty="0"/>
              <a:t>						var today=new Date();  </a:t>
            </a:r>
          </a:p>
          <a:p>
            <a:pPr marL="1714500" lvl="4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 Get the day as a number (1-31)</a:t>
            </a:r>
          </a:p>
          <a:p>
            <a:pPr marL="1714500" lvl="4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getDay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    Get the weekday as a number (0-6)</a:t>
            </a:r>
          </a:p>
          <a:p>
            <a:pPr marL="1714500" lvl="4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getFullYear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   Get the four digit year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0" lvl="4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getHours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  Get the hour (0-23)</a:t>
            </a:r>
          </a:p>
          <a:p>
            <a:pPr marL="1714500" lvl="4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getMilliseconds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   Get the milliseconds (0-999)</a:t>
            </a:r>
          </a:p>
          <a:p>
            <a:pPr marL="1714500" lvl="4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getMinutes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    Get the minutes (0-59)</a:t>
            </a:r>
          </a:p>
          <a:p>
            <a:pPr marL="1714500" lvl="4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getMonth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  Get the month (0-11)</a:t>
            </a:r>
          </a:p>
          <a:p>
            <a:pPr marL="1714500" lvl="4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getSeconds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    Get the seconds (0-59)</a:t>
            </a:r>
          </a:p>
          <a:p>
            <a:pPr marL="1714500" lvl="4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getTime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   Get the time (milliseconds since January 1, 1970)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3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4CF8-075C-4769-A78E-144CEDA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061"/>
          </a:xfrm>
        </p:spPr>
        <p:txBody>
          <a:bodyPr/>
          <a:lstStyle/>
          <a:p>
            <a:r>
              <a:rPr lang="en-US" dirty="0"/>
              <a:t>Math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39A2-B832-4847-8AC5-0C00BAF77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61661"/>
            <a:ext cx="10007231" cy="5257800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JavaScript math</a:t>
            </a:r>
            <a:r>
              <a:rPr lang="en-US" dirty="0"/>
              <a:t> object provides several constants and methods to perform mathematical operation. </a:t>
            </a:r>
          </a:p>
          <a:p>
            <a:r>
              <a:rPr lang="en-US" dirty="0" err="1"/>
              <a:t>Math.sqrt</a:t>
            </a:r>
            <a:r>
              <a:rPr lang="en-US" dirty="0"/>
              <a:t>(n) // returns the square root of the given number.</a:t>
            </a:r>
          </a:p>
          <a:p>
            <a:r>
              <a:rPr lang="en-US" dirty="0" err="1"/>
              <a:t>Math.random</a:t>
            </a:r>
            <a:r>
              <a:rPr lang="en-US" dirty="0"/>
              <a:t>() // returns the random number between 0 to 1</a:t>
            </a:r>
          </a:p>
          <a:p>
            <a:r>
              <a:rPr lang="en-US" dirty="0" err="1"/>
              <a:t>Math.pow</a:t>
            </a:r>
            <a:r>
              <a:rPr lang="en-US" dirty="0"/>
              <a:t>(</a:t>
            </a:r>
            <a:r>
              <a:rPr lang="en-US" dirty="0" err="1"/>
              <a:t>m,n</a:t>
            </a:r>
            <a:r>
              <a:rPr lang="en-US" dirty="0"/>
              <a:t>) // returns the m to the power of n that is </a:t>
            </a:r>
            <a:r>
              <a:rPr lang="en-US" dirty="0" err="1"/>
              <a:t>m</a:t>
            </a:r>
            <a:r>
              <a:rPr lang="en-US" baseline="30000" dirty="0" err="1"/>
              <a:t>n</a:t>
            </a:r>
            <a:endParaRPr lang="en-US" baseline="30000" dirty="0"/>
          </a:p>
          <a:p>
            <a:r>
              <a:rPr lang="en-US" dirty="0" err="1"/>
              <a:t>Math.floor</a:t>
            </a:r>
            <a:r>
              <a:rPr lang="en-US" dirty="0"/>
              <a:t>(n) // returns the lowest integer for the given number. For example 3 for 3.7, 5 for 5.9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Math.ceil</a:t>
            </a:r>
            <a:r>
              <a:rPr lang="en-US" dirty="0"/>
              <a:t>(n) // returns the largest integer for the given number. For example 4 for 3.7, 6 for 5.9 etc.</a:t>
            </a:r>
          </a:p>
          <a:p>
            <a:r>
              <a:rPr lang="en-US" dirty="0" err="1"/>
              <a:t>Math.round</a:t>
            </a:r>
            <a:r>
              <a:rPr lang="en-US" dirty="0"/>
              <a:t>(n) // returns the rounded integer nearest for the given number. If fractional part is equal or greater than 0.5, it goes to upper value 1 otherwise lower value 0. For example 4 for 3.7, 3 for 3.3, 6 for 5.9 etc.</a:t>
            </a:r>
          </a:p>
          <a:p>
            <a:r>
              <a:rPr lang="en-US" dirty="0" err="1"/>
              <a:t>Math.abs</a:t>
            </a:r>
            <a:r>
              <a:rPr lang="en-US" dirty="0"/>
              <a:t>(n) // returns the absolute value for the given number. For example 4 for -4, 6.6 for -6.6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1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EF92-63A6-4AD4-828C-58648DE5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087"/>
          </a:xfrm>
        </p:spPr>
        <p:txBody>
          <a:bodyPr/>
          <a:lstStyle/>
          <a:p>
            <a:r>
              <a:rPr lang="en-US" dirty="0"/>
              <a:t>Number &amp; Boolean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0BD3-77A9-43D8-BADD-26BC963AF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JavaScript number</a:t>
            </a:r>
            <a:r>
              <a:rPr lang="en-US" dirty="0"/>
              <a:t> object </a:t>
            </a:r>
            <a:r>
              <a:rPr lang="en-US" i="1" dirty="0"/>
              <a:t>enables you to represent a numeric value</a:t>
            </a:r>
            <a:r>
              <a:rPr lang="en-US" dirty="0"/>
              <a:t>. It may be integer or floating-point.</a:t>
            </a:r>
          </a:p>
          <a:p>
            <a:pPr marL="0" indent="0">
              <a:buNone/>
            </a:pPr>
            <a:r>
              <a:rPr lang="en-US" dirty="0"/>
              <a:t>                      var n=new Number(value); </a:t>
            </a:r>
          </a:p>
          <a:p>
            <a:pPr marL="0" indent="0">
              <a:buNone/>
            </a:pPr>
            <a:r>
              <a:rPr lang="en-US" dirty="0"/>
              <a:t>                      var n=new Number(16);//integer value by number object  </a:t>
            </a:r>
          </a:p>
          <a:p>
            <a:r>
              <a:rPr lang="en-US" b="1" dirty="0"/>
              <a:t>JavaScript Boolean</a:t>
            </a:r>
            <a:r>
              <a:rPr lang="en-US" dirty="0"/>
              <a:t> is an object that represents value in two states: </a:t>
            </a:r>
            <a:r>
              <a:rPr lang="en-US" i="1" dirty="0"/>
              <a:t>true</a:t>
            </a:r>
            <a:r>
              <a:rPr lang="en-US" dirty="0"/>
              <a:t> or </a:t>
            </a:r>
            <a:r>
              <a:rPr lang="en-US" i="1" dirty="0"/>
              <a:t>false</a:t>
            </a:r>
            <a:r>
              <a:rPr lang="en-US" dirty="0"/>
              <a:t>. You can create the JavaScript Boolean object by Boolean() constructor as given below.</a:t>
            </a:r>
          </a:p>
          <a:p>
            <a:pPr marL="0" indent="0">
              <a:buNone/>
            </a:pPr>
            <a:r>
              <a:rPr lang="en-US" dirty="0"/>
              <a:t>                     Boolean b=new Boolean(value); 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6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object model">
            <a:extLst>
              <a:ext uri="{FF2B5EF4-FFF2-40B4-BE49-F238E27FC236}">
                <a16:creationId xmlns:a16="http://schemas.microsoft.com/office/drawing/2014/main" id="{7B67A10C-39F5-42FC-BE3B-BF4A4D3D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87" y="1242650"/>
            <a:ext cx="80676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9893A-1388-42D4-B3D3-7A421169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939"/>
          </a:xfrm>
        </p:spPr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755B-C9E1-4FB4-B9C5-0615F320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4" y="1290099"/>
            <a:ext cx="8596668" cy="3880773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Browser Object Model</a:t>
            </a:r>
            <a:r>
              <a:rPr lang="en-US" dirty="0"/>
              <a:t> (BOM) is used to interact with the browser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C8AC5E-38BB-4FDD-BF84-920C9BBE7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61669"/>
              </p:ext>
            </p:extLst>
          </p:nvPr>
        </p:nvGraphicFramePr>
        <p:xfrm>
          <a:off x="995680" y="3713610"/>
          <a:ext cx="8837796" cy="3018833"/>
        </p:xfrm>
        <a:graphic>
          <a:graphicData uri="http://schemas.openxmlformats.org/drawingml/2006/table">
            <a:tbl>
              <a:tblPr/>
              <a:tblGrid>
                <a:gridCol w="4418898">
                  <a:extLst>
                    <a:ext uri="{9D8B030D-6E8A-4147-A177-3AD203B41FA5}">
                      <a16:colId xmlns:a16="http://schemas.microsoft.com/office/drawing/2014/main" val="3450017791"/>
                    </a:ext>
                  </a:extLst>
                </a:gridCol>
                <a:gridCol w="4418898">
                  <a:extLst>
                    <a:ext uri="{9D8B030D-6E8A-4147-A177-3AD203B41FA5}">
                      <a16:colId xmlns:a16="http://schemas.microsoft.com/office/drawing/2014/main" val="1375337420"/>
                    </a:ext>
                  </a:extLst>
                </a:gridCol>
              </a:tblGrid>
              <a:tr h="184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3514" marR="43514" marT="43514" marB="43514">
                    <a:lnL w="6350" cap="flat" cmpd="sng" algn="ctr">
                      <a:solidFill>
                        <a:srgbClr val="C857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57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57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3514" marR="43514" marT="43514" marB="43514">
                    <a:lnL w="6350" cap="flat" cmpd="sng" algn="ctr">
                      <a:solidFill>
                        <a:srgbClr val="C857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57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57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91724"/>
                  </a:ext>
                </a:extLst>
              </a:tr>
              <a:tr h="5173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alert()</a:t>
                      </a:r>
                    </a:p>
                  </a:txBody>
                  <a:tcPr marL="29009" marR="29009" marT="29009" marB="290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displays the alert box containing message with ok button.</a:t>
                      </a:r>
                    </a:p>
                  </a:txBody>
                  <a:tcPr marL="29009" marR="29009" marT="29009" marB="290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907478"/>
                  </a:ext>
                </a:extLst>
              </a:tr>
              <a:tr h="6357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confirm()</a:t>
                      </a:r>
                    </a:p>
                  </a:txBody>
                  <a:tcPr marL="29009" marR="29009" marT="29009" marB="290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displays the confirm dialog box containing message with ok and cancel button.</a:t>
                      </a:r>
                    </a:p>
                  </a:txBody>
                  <a:tcPr marL="29009" marR="29009" marT="29009" marB="290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15856"/>
                  </a:ext>
                </a:extLst>
              </a:tr>
              <a:tr h="398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prompt()</a:t>
                      </a:r>
                    </a:p>
                  </a:txBody>
                  <a:tcPr marL="29009" marR="29009" marT="29009" marB="290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displays a dialog box to get input from the user.</a:t>
                      </a:r>
                    </a:p>
                  </a:txBody>
                  <a:tcPr marL="29009" marR="29009" marT="29009" marB="290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76256"/>
                  </a:ext>
                </a:extLst>
              </a:tr>
              <a:tr h="280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open()</a:t>
                      </a:r>
                    </a:p>
                  </a:txBody>
                  <a:tcPr marL="29009" marR="29009" marT="29009" marB="290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opens the new window.</a:t>
                      </a:r>
                    </a:p>
                  </a:txBody>
                  <a:tcPr marL="29009" marR="29009" marT="29009" marB="290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1063"/>
                  </a:ext>
                </a:extLst>
              </a:tr>
              <a:tr h="280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close()</a:t>
                      </a:r>
                    </a:p>
                  </a:txBody>
                  <a:tcPr marL="29009" marR="29009" marT="29009" marB="290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closes the current window.</a:t>
                      </a:r>
                    </a:p>
                  </a:txBody>
                  <a:tcPr marL="29009" marR="29009" marT="29009" marB="290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382749"/>
                  </a:ext>
                </a:extLst>
              </a:tr>
              <a:tr h="6357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setTimeout()</a:t>
                      </a:r>
                    </a:p>
                  </a:txBody>
                  <a:tcPr marL="29009" marR="29009" marT="29009" marB="290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performs action after specified time like calling function, evaluating expressions etc.</a:t>
                      </a:r>
                    </a:p>
                  </a:txBody>
                  <a:tcPr marL="29009" marR="29009" marT="29009" marB="290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3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7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1C09-4A55-4421-90B1-9DD70F8B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939"/>
          </a:xfrm>
        </p:spPr>
        <p:txBody>
          <a:bodyPr/>
          <a:lstStyle/>
          <a:p>
            <a:r>
              <a:rPr lang="en-US" dirty="0"/>
              <a:t>BOM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A481-5707-42D8-B229-282CD113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86" y="138153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confirm() // var v= confirm("Are u sure?"); </a:t>
            </a:r>
          </a:p>
          <a:p>
            <a:r>
              <a:rPr lang="en-US" dirty="0"/>
              <a:t>prompt() // prompt("Who are you?");  </a:t>
            </a:r>
          </a:p>
          <a:p>
            <a:r>
              <a:rPr lang="en-US" dirty="0"/>
              <a:t>open() // open("http://www.google.com");  </a:t>
            </a:r>
          </a:p>
          <a:p>
            <a:r>
              <a:rPr lang="en-US" dirty="0" err="1"/>
              <a:t>setTimeout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setTimeout</a:t>
            </a:r>
            <a:r>
              <a:rPr lang="en-US" dirty="0"/>
              <a:t>(  </a:t>
            </a:r>
          </a:p>
          <a:p>
            <a:pPr marL="0" indent="0">
              <a:buNone/>
            </a:pPr>
            <a:r>
              <a:rPr lang="en-US" dirty="0"/>
              <a:t>						function(){  </a:t>
            </a:r>
          </a:p>
          <a:p>
            <a:pPr marL="0" indent="0">
              <a:buNone/>
            </a:pPr>
            <a:r>
              <a:rPr lang="en-US" dirty="0"/>
              <a:t>						alert("Welcome to me after 2 seconds")  </a:t>
            </a:r>
          </a:p>
          <a:p>
            <a:pPr marL="0" indent="0">
              <a:buNone/>
            </a:pPr>
            <a:r>
              <a:rPr lang="en-US" dirty="0"/>
              <a:t>					  },2000);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5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6B6F-982A-43D7-A37C-EB3163BA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939"/>
          </a:xfrm>
        </p:spPr>
        <p:txBody>
          <a:bodyPr/>
          <a:lstStyle/>
          <a:p>
            <a:r>
              <a:rPr lang="en-US" dirty="0"/>
              <a:t>History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80E2-C6F0-49DF-8B83-BD54D94BF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JavaScript history object</a:t>
            </a:r>
            <a:r>
              <a:rPr lang="en-US" dirty="0"/>
              <a:t> represents an array of URLs visited by the user. By using this object, you can load previous, forward or any particular page.</a:t>
            </a:r>
          </a:p>
          <a:p>
            <a:r>
              <a:rPr lang="en-US" dirty="0"/>
              <a:t>The history object is the window property, so it can be accessed by:</a:t>
            </a:r>
          </a:p>
          <a:p>
            <a:pPr marL="0" indent="0">
              <a:buNone/>
            </a:pPr>
            <a:r>
              <a:rPr lang="en-US" dirty="0"/>
              <a:t>			  </a:t>
            </a:r>
            <a:r>
              <a:rPr lang="en-US" dirty="0" err="1"/>
              <a:t>window.history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history.back</a:t>
            </a:r>
            <a:r>
              <a:rPr lang="en-US" dirty="0"/>
              <a:t>();//for previous page  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history.forward</a:t>
            </a:r>
            <a:r>
              <a:rPr lang="en-US" dirty="0"/>
              <a:t>();//for next page  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history.go</a:t>
            </a:r>
            <a:r>
              <a:rPr lang="en-US" dirty="0"/>
              <a:t>(2);//for next 2nd page  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history.go</a:t>
            </a:r>
            <a:r>
              <a:rPr lang="en-US" dirty="0"/>
              <a:t>(-2);//for previous 2nd page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632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263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verdana</vt:lpstr>
      <vt:lpstr>Wingdings 3</vt:lpstr>
      <vt:lpstr>Facet</vt:lpstr>
      <vt:lpstr>Full Stack Web Development</vt:lpstr>
      <vt:lpstr>Global and Local Variables</vt:lpstr>
      <vt:lpstr>String Object</vt:lpstr>
      <vt:lpstr>Date Object</vt:lpstr>
      <vt:lpstr>Math Object</vt:lpstr>
      <vt:lpstr>Number &amp; Boolean Object</vt:lpstr>
      <vt:lpstr>Browser Object Model (BOM)</vt:lpstr>
      <vt:lpstr>BOM Examples </vt:lpstr>
      <vt:lpstr>History Object</vt:lpstr>
      <vt:lpstr>Navigator Object</vt:lpstr>
      <vt:lpstr>Screen Object</vt:lpstr>
      <vt:lpstr>Document Object</vt:lpstr>
      <vt:lpstr>Document Object Methods</vt:lpstr>
      <vt:lpstr>Prototyping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adithya reddy</dc:creator>
  <cp:lastModifiedBy>adithya reddy</cp:lastModifiedBy>
  <cp:revision>3</cp:revision>
  <dcterms:created xsi:type="dcterms:W3CDTF">2018-07-23T17:47:06Z</dcterms:created>
  <dcterms:modified xsi:type="dcterms:W3CDTF">2018-07-26T18:47:16Z</dcterms:modified>
</cp:coreProperties>
</file>