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6C47ED4-A308-4855-A5D6-026771060696}">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7:03:46.087"/>
    </inkml:context>
    <inkml:brush xml:id="br0">
      <inkml:brushProperty name="width" value="0.035" units="cm"/>
      <inkml:brushProperty name="height" value="0.03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7:03:49.712"/>
    </inkml:context>
    <inkml:brush xml:id="br0">
      <inkml:brushProperty name="width" value="0.035" units="cm"/>
      <inkml:brushProperty name="height" value="0.03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1063965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F9105-1137-47B0-87B7-D55A30E200CF}"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13040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1484412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6008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299359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8F9105-1137-47B0-87B7-D55A30E200CF}" type="datetimeFigureOut">
              <a:rPr lang="en-IN" smtClean="0"/>
              <a:t>21-11-2024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503148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8F9105-1137-47B0-87B7-D55A30E200CF}" type="datetimeFigureOut">
              <a:rPr lang="en-IN" smtClean="0"/>
              <a:t>21-11-2024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791625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2685107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69751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58987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83152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8F9105-1137-47B0-87B7-D55A30E200CF}"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346026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8F9105-1137-47B0-87B7-D55A30E200CF}"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80518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29972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148732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B8F9105-1137-47B0-87B7-D55A30E200CF}" type="datetimeFigureOut">
              <a:rPr lang="en-IN" smtClean="0"/>
              <a:t>21-11-2024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43407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F9105-1137-47B0-87B7-D55A30E200CF}"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F487F-DBF7-4756-BB94-D92D26BC72B2}" type="slidenum">
              <a:rPr lang="en-IN" smtClean="0"/>
              <a:t>‹#›</a:t>
            </a:fld>
            <a:endParaRPr lang="en-IN"/>
          </a:p>
        </p:txBody>
      </p:sp>
    </p:spTree>
    <p:extLst>
      <p:ext uri="{BB962C8B-B14F-4D97-AF65-F5344CB8AC3E}">
        <p14:creationId xmlns:p14="http://schemas.microsoft.com/office/powerpoint/2010/main" val="79242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8F9105-1137-47B0-87B7-D55A30E200CF}" type="datetimeFigureOut">
              <a:rPr lang="en-IN" smtClean="0"/>
              <a:t>21-11-2024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1F487F-DBF7-4756-BB94-D92D26BC72B2}" type="slidenum">
              <a:rPr lang="en-IN" smtClean="0"/>
              <a:t>‹#›</a:t>
            </a:fld>
            <a:endParaRPr lang="en-IN"/>
          </a:p>
        </p:txBody>
      </p:sp>
    </p:spTree>
    <p:extLst>
      <p:ext uri="{BB962C8B-B14F-4D97-AF65-F5344CB8AC3E}">
        <p14:creationId xmlns:p14="http://schemas.microsoft.com/office/powerpoint/2010/main" val="2827908045"/>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1.xml"/><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0CCE918-0E83-283A-14F0-7F2BB9397994}"/>
                  </a:ext>
                </a:extLst>
              </p14:cNvPr>
              <p14:cNvContentPartPr/>
              <p14:nvPr/>
            </p14:nvContentPartPr>
            <p14:xfrm>
              <a:off x="-1046208" y="754185"/>
              <a:ext cx="360" cy="360"/>
            </p14:xfrm>
          </p:contentPart>
        </mc:Choice>
        <mc:Fallback xmlns="">
          <p:pic>
            <p:nvPicPr>
              <p:cNvPr id="8" name="Ink 7">
                <a:extLst>
                  <a:ext uri="{FF2B5EF4-FFF2-40B4-BE49-F238E27FC236}">
                    <a16:creationId xmlns:a16="http://schemas.microsoft.com/office/drawing/2014/main" id="{60CCE918-0E83-283A-14F0-7F2BB9397994}"/>
                  </a:ext>
                </a:extLst>
              </p:cNvPr>
              <p:cNvPicPr/>
              <p:nvPr/>
            </p:nvPicPr>
            <p:blipFill>
              <a:blip r:embed="rId3"/>
              <a:stretch>
                <a:fillRect/>
              </a:stretch>
            </p:blipFill>
            <p:spPr>
              <a:xfrm>
                <a:off x="-1052328" y="74806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93AFB27-9569-FCBD-71F3-8F2A9FBD0239}"/>
                  </a:ext>
                </a:extLst>
              </p14:cNvPr>
              <p14:cNvContentPartPr/>
              <p14:nvPr/>
            </p14:nvContentPartPr>
            <p14:xfrm>
              <a:off x="-603768" y="763545"/>
              <a:ext cx="360" cy="360"/>
            </p14:xfrm>
          </p:contentPart>
        </mc:Choice>
        <mc:Fallback xmlns="">
          <p:pic>
            <p:nvPicPr>
              <p:cNvPr id="9" name="Ink 8">
                <a:extLst>
                  <a:ext uri="{FF2B5EF4-FFF2-40B4-BE49-F238E27FC236}">
                    <a16:creationId xmlns:a16="http://schemas.microsoft.com/office/drawing/2014/main" id="{093AFB27-9569-FCBD-71F3-8F2A9FBD0239}"/>
                  </a:ext>
                </a:extLst>
              </p:cNvPr>
              <p:cNvPicPr/>
              <p:nvPr/>
            </p:nvPicPr>
            <p:blipFill>
              <a:blip r:embed="rId3"/>
              <a:stretch>
                <a:fillRect/>
              </a:stretch>
            </p:blipFill>
            <p:spPr>
              <a:xfrm>
                <a:off x="-609888" y="757425"/>
                <a:ext cx="12600" cy="12600"/>
              </a:xfrm>
              <a:prstGeom prst="rect">
                <a:avLst/>
              </a:prstGeom>
            </p:spPr>
          </p:pic>
        </mc:Fallback>
      </mc:AlternateContent>
      <p:sp>
        <p:nvSpPr>
          <p:cNvPr id="2" name="Title 1">
            <a:extLst>
              <a:ext uri="{FF2B5EF4-FFF2-40B4-BE49-F238E27FC236}">
                <a16:creationId xmlns:a16="http://schemas.microsoft.com/office/drawing/2014/main" id="{9466DB91-D459-0C37-1036-D81CCBDE180B}"/>
              </a:ext>
            </a:extLst>
          </p:cNvPr>
          <p:cNvSpPr>
            <a:spLocks noGrp="1"/>
          </p:cNvSpPr>
          <p:nvPr>
            <p:ph type="title"/>
          </p:nvPr>
        </p:nvSpPr>
        <p:spPr>
          <a:xfrm>
            <a:off x="2454156" y="135885"/>
            <a:ext cx="6527891" cy="663419"/>
          </a:xfrm>
        </p:spPr>
        <p:txBody>
          <a:bodyPr>
            <a:normAutofit fontScale="90000"/>
          </a:bodyPr>
          <a:lstStyle/>
          <a:p>
            <a:r>
              <a:rPr lang="en-IN" b="1" dirty="0">
                <a:solidFill>
                  <a:schemeClr val="accent2">
                    <a:lumMod val="40000"/>
                    <a:lumOff val="60000"/>
                  </a:schemeClr>
                </a:solidFill>
                <a:latin typeface="Bookman Old Style" panose="02050604050505020204" pitchFamily="18" charset="0"/>
              </a:rPr>
              <a:t>MECE EXPLANATION </a:t>
            </a:r>
          </a:p>
        </p:txBody>
      </p:sp>
      <p:sp>
        <p:nvSpPr>
          <p:cNvPr id="3" name="Text Placeholder 2">
            <a:extLst>
              <a:ext uri="{FF2B5EF4-FFF2-40B4-BE49-F238E27FC236}">
                <a16:creationId xmlns:a16="http://schemas.microsoft.com/office/drawing/2014/main" id="{CC95B8F4-7577-D2DF-8C33-A8437BE1E21E}"/>
              </a:ext>
            </a:extLst>
          </p:cNvPr>
          <p:cNvSpPr>
            <a:spLocks noGrp="1"/>
          </p:cNvSpPr>
          <p:nvPr>
            <p:ph type="body" sz="half" idx="2"/>
          </p:nvPr>
        </p:nvSpPr>
        <p:spPr>
          <a:xfrm>
            <a:off x="810328" y="763545"/>
            <a:ext cx="10020693" cy="5957490"/>
          </a:xfrm>
        </p:spPr>
        <p:txBody>
          <a:bodyPr>
            <a:normAutofit fontScale="92500" lnSpcReduction="10000"/>
          </a:bodyPr>
          <a:lstStyle/>
          <a:p>
            <a:r>
              <a:rPr lang="en-IN" sz="2400" dirty="0">
                <a:solidFill>
                  <a:schemeClr val="bg2">
                    <a:lumMod val="60000"/>
                    <a:lumOff val="40000"/>
                  </a:schemeClr>
                </a:solidFill>
                <a:latin typeface="Cooper Black" panose="0208090404030B020404" pitchFamily="18" charset="0"/>
              </a:rPr>
              <a:t>Content Characteristics Analysis :- </a:t>
            </a:r>
            <a:r>
              <a:rPr lang="en-GB" dirty="0"/>
              <a:t>Analyses the structural and qualitative aspects of content, such as length, keyword usage, and overall format, to determine their impact on audience engagement. This includes evaluating how content variations influence shares and identifying key patterns that inform targeted strategies for optimizing content relevance and performance.</a:t>
            </a:r>
            <a:endParaRPr lang="en-US" dirty="0"/>
          </a:p>
          <a:p>
            <a:r>
              <a:rPr lang="en-IN" sz="2400" dirty="0">
                <a:solidFill>
                  <a:schemeClr val="bg2">
                    <a:lumMod val="60000"/>
                    <a:lumOff val="40000"/>
                  </a:schemeClr>
                </a:solidFill>
                <a:latin typeface="Cooper Black" panose="0208090404030B020404" pitchFamily="18" charset="0"/>
              </a:rPr>
              <a:t>Media Features:- </a:t>
            </a:r>
            <a:r>
              <a:rPr lang="en-GB" dirty="0"/>
              <a:t>Examines the influence of visual elements, such as images and videos, on article popularity by analysing how varying numbers of media elements impact shares. Additionally, identifies and investigates outlier articles with exceptionally high or low shares to uncover unique features driving their performance.</a:t>
            </a:r>
            <a:endParaRPr lang="en-US" dirty="0"/>
          </a:p>
          <a:p>
            <a:r>
              <a:rPr lang="en-IN" sz="2400" dirty="0">
                <a:solidFill>
                  <a:schemeClr val="bg2">
                    <a:lumMod val="60000"/>
                    <a:lumOff val="40000"/>
                  </a:schemeClr>
                </a:solidFill>
                <a:latin typeface="Cooper Black" panose="0208090404030B020404" pitchFamily="18" charset="0"/>
              </a:rPr>
              <a:t>Sentiment and Subjectivity Analysis </a:t>
            </a:r>
            <a:r>
              <a:rPr lang="en-US" sz="2400" dirty="0">
                <a:solidFill>
                  <a:schemeClr val="bg2">
                    <a:lumMod val="60000"/>
                    <a:lumOff val="40000"/>
                  </a:schemeClr>
                </a:solidFill>
                <a:latin typeface="Cooper Black" panose="0208090404030B020404" pitchFamily="18" charset="0"/>
              </a:rPr>
              <a:t>:- </a:t>
            </a:r>
            <a:r>
              <a:rPr lang="en-GB" dirty="0"/>
              <a:t>Focuses on the emotional and subjective tone of titles to evaluate their correlation with article popularity. This includes examining sentiment polarity and subjectivity ranges to identify factors that resonate with the audience.</a:t>
            </a:r>
          </a:p>
          <a:p>
            <a:r>
              <a:rPr lang="en-IN" sz="2400" dirty="0">
                <a:solidFill>
                  <a:schemeClr val="bg2">
                    <a:lumMod val="60000"/>
                    <a:lumOff val="40000"/>
                  </a:schemeClr>
                </a:solidFill>
                <a:latin typeface="Cooper Black" panose="0208090404030B020404" pitchFamily="18" charset="0"/>
              </a:rPr>
              <a:t>Data Channel Analysis</a:t>
            </a:r>
            <a:r>
              <a:rPr lang="en-US" sz="2400" dirty="0">
                <a:solidFill>
                  <a:schemeClr val="bg2">
                    <a:lumMod val="60000"/>
                    <a:lumOff val="40000"/>
                  </a:schemeClr>
                </a:solidFill>
                <a:latin typeface="Cooper Black" panose="0208090404030B020404" pitchFamily="18" charset="0"/>
              </a:rPr>
              <a:t>:-  </a:t>
            </a:r>
            <a:r>
              <a:rPr lang="en-US" dirty="0"/>
              <a:t>I</a:t>
            </a:r>
            <a:r>
              <a:rPr lang="en-GB" dirty="0" err="1"/>
              <a:t>nvestigates</a:t>
            </a:r>
            <a:r>
              <a:rPr lang="en-GB" dirty="0"/>
              <a:t> the impact of various data channels, such as technology, entertainment, and lifestyle, on article shares. This analysis helps identify high-performing categories and their contribution to overall engagement.</a:t>
            </a:r>
          </a:p>
          <a:p>
            <a:r>
              <a:rPr lang="en-IN" sz="2400" dirty="0">
                <a:solidFill>
                  <a:schemeClr val="bg2">
                    <a:lumMod val="60000"/>
                    <a:lumOff val="40000"/>
                  </a:schemeClr>
                </a:solidFill>
                <a:latin typeface="Cooper Black" panose="0208090404030B020404" pitchFamily="18" charset="0"/>
              </a:rPr>
              <a:t>Engagement Analysis:- </a:t>
            </a:r>
            <a:r>
              <a:rPr lang="en-GB" dirty="0" err="1"/>
              <a:t>Analyzes</a:t>
            </a:r>
            <a:r>
              <a:rPr lang="en-GB" dirty="0"/>
              <a:t> the distribution of article shares by calculating summary statistics (mean, median, min, max) and visualizing patterns using histograms and boxplots.</a:t>
            </a:r>
            <a:r>
              <a:rPr lang="en-US" dirty="0"/>
              <a:t>This analysis enables organizations to make data-driven decisions by understanding how changes in one variable may impact another. By leveraging these insights, businesses can enhance strategic planning and optimize performance.</a:t>
            </a:r>
          </a:p>
        </p:txBody>
      </p:sp>
    </p:spTree>
    <p:extLst>
      <p:ext uri="{BB962C8B-B14F-4D97-AF65-F5344CB8AC3E}">
        <p14:creationId xmlns:p14="http://schemas.microsoft.com/office/powerpoint/2010/main" val="225691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rrow: Chevron 35">
            <a:extLst>
              <a:ext uri="{FF2B5EF4-FFF2-40B4-BE49-F238E27FC236}">
                <a16:creationId xmlns:a16="http://schemas.microsoft.com/office/drawing/2014/main" id="{EDE2E7C0-0A0E-B371-33B2-A5F6F1D7EE09}"/>
              </a:ext>
            </a:extLst>
          </p:cNvPr>
          <p:cNvSpPr/>
          <p:nvPr/>
        </p:nvSpPr>
        <p:spPr>
          <a:xfrm>
            <a:off x="143125" y="674528"/>
            <a:ext cx="1952222" cy="585762"/>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Content Characteristics Analysis</a:t>
            </a:r>
          </a:p>
        </p:txBody>
      </p:sp>
      <p:sp>
        <p:nvSpPr>
          <p:cNvPr id="37" name="Arrow: Chevron 36">
            <a:extLst>
              <a:ext uri="{FF2B5EF4-FFF2-40B4-BE49-F238E27FC236}">
                <a16:creationId xmlns:a16="http://schemas.microsoft.com/office/drawing/2014/main" id="{7DA19C48-D098-453F-1CDB-F370AB5B4499}"/>
              </a:ext>
            </a:extLst>
          </p:cNvPr>
          <p:cNvSpPr/>
          <p:nvPr/>
        </p:nvSpPr>
        <p:spPr>
          <a:xfrm>
            <a:off x="1925821" y="663097"/>
            <a:ext cx="481640" cy="608624"/>
          </a:xfrm>
          <a:prstGeom prst="chevron">
            <a:avLst>
              <a:gd name="adj" fmla="val 5194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graphicFrame>
        <p:nvGraphicFramePr>
          <p:cNvPr id="8" name="Table 7">
            <a:extLst>
              <a:ext uri="{FF2B5EF4-FFF2-40B4-BE49-F238E27FC236}">
                <a16:creationId xmlns:a16="http://schemas.microsoft.com/office/drawing/2014/main" id="{6F3EF0E6-7C21-11C4-1739-564B811F6F68}"/>
              </a:ext>
            </a:extLst>
          </p:cNvPr>
          <p:cNvGraphicFramePr>
            <a:graphicFrameLocks noGrp="1"/>
          </p:cNvGraphicFramePr>
          <p:nvPr>
            <p:extLst>
              <p:ext uri="{D42A27DB-BD31-4B8C-83A1-F6EECF244321}">
                <p14:modId xmlns:p14="http://schemas.microsoft.com/office/powerpoint/2010/main" val="2076105217"/>
              </p:ext>
            </p:extLst>
          </p:nvPr>
        </p:nvGraphicFramePr>
        <p:xfrm>
          <a:off x="2485357" y="118380"/>
          <a:ext cx="9634810" cy="1894160"/>
        </p:xfrm>
        <a:graphic>
          <a:graphicData uri="http://schemas.openxmlformats.org/drawingml/2006/table">
            <a:tbl>
              <a:tblPr firstRow="1" bandRow="1">
                <a:tableStyleId>{5C22544A-7EE6-4342-B048-85BDC9FD1C3A}</a:tableStyleId>
              </a:tblPr>
              <a:tblGrid>
                <a:gridCol w="3211603">
                  <a:extLst>
                    <a:ext uri="{9D8B030D-6E8A-4147-A177-3AD203B41FA5}">
                      <a16:colId xmlns:a16="http://schemas.microsoft.com/office/drawing/2014/main" val="74653125"/>
                    </a:ext>
                  </a:extLst>
                </a:gridCol>
                <a:gridCol w="3491994">
                  <a:extLst>
                    <a:ext uri="{9D8B030D-6E8A-4147-A177-3AD203B41FA5}">
                      <a16:colId xmlns:a16="http://schemas.microsoft.com/office/drawing/2014/main" val="253978450"/>
                    </a:ext>
                  </a:extLst>
                </a:gridCol>
                <a:gridCol w="2931213">
                  <a:extLst>
                    <a:ext uri="{9D8B030D-6E8A-4147-A177-3AD203B41FA5}">
                      <a16:colId xmlns:a16="http://schemas.microsoft.com/office/drawing/2014/main" val="1955439184"/>
                    </a:ext>
                  </a:extLst>
                </a:gridCol>
              </a:tblGrid>
              <a:tr h="522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Article Features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Visual Elements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Keyword Analysis</a:t>
                      </a:r>
                    </a:p>
                  </a:txBody>
                  <a:tcPr/>
                </a:tc>
                <a:extLst>
                  <a:ext uri="{0D108BD9-81ED-4DB2-BD59-A6C34878D82A}">
                    <a16:rowId xmlns:a16="http://schemas.microsoft.com/office/drawing/2014/main" val="3853011919"/>
                  </a:ext>
                </a:extLst>
              </a:tr>
              <a:tr h="8479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Examines how article length, title length, and the number of unique words impact the number of social media shares.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number of images and videos included in social media posts and articles significantly boosts shareability, with more visuals generally leading to higher engagement and shares.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Including specific keywords in headlines or URLs increases shares, with word cloud analysis revealing commonly shared keywords in popular articles.</a:t>
                      </a:r>
                      <a:endParaRPr lang="en-IN" sz="1400" dirty="0"/>
                    </a:p>
                  </a:txBody>
                  <a:tcPr/>
                </a:tc>
                <a:extLst>
                  <a:ext uri="{0D108BD9-81ED-4DB2-BD59-A6C34878D82A}">
                    <a16:rowId xmlns:a16="http://schemas.microsoft.com/office/drawing/2014/main" val="1011536611"/>
                  </a:ext>
                </a:extLst>
              </a:tr>
            </a:tbl>
          </a:graphicData>
        </a:graphic>
      </p:graphicFrame>
      <p:sp>
        <p:nvSpPr>
          <p:cNvPr id="14" name="Arrow: Chevron 13">
            <a:extLst>
              <a:ext uri="{FF2B5EF4-FFF2-40B4-BE49-F238E27FC236}">
                <a16:creationId xmlns:a16="http://schemas.microsoft.com/office/drawing/2014/main" id="{A10756D6-2B0B-EFA1-D337-16DD0D436CFF}"/>
              </a:ext>
            </a:extLst>
          </p:cNvPr>
          <p:cNvSpPr/>
          <p:nvPr/>
        </p:nvSpPr>
        <p:spPr>
          <a:xfrm>
            <a:off x="143125" y="2367224"/>
            <a:ext cx="1952222" cy="585761"/>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Media Features</a:t>
            </a:r>
          </a:p>
        </p:txBody>
      </p:sp>
      <p:sp>
        <p:nvSpPr>
          <p:cNvPr id="15" name="Arrow: Chevron 14">
            <a:extLst>
              <a:ext uri="{FF2B5EF4-FFF2-40B4-BE49-F238E27FC236}">
                <a16:creationId xmlns:a16="http://schemas.microsoft.com/office/drawing/2014/main" id="{AAEB0261-8CA8-C94F-224B-EA4C87B79F35}"/>
              </a:ext>
            </a:extLst>
          </p:cNvPr>
          <p:cNvSpPr/>
          <p:nvPr/>
        </p:nvSpPr>
        <p:spPr>
          <a:xfrm>
            <a:off x="1925821" y="2355793"/>
            <a:ext cx="481640" cy="597191"/>
          </a:xfrm>
          <a:prstGeom prst="chevron">
            <a:avLst>
              <a:gd name="adj" fmla="val 5194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9" name="Arrow: Chevron 18">
            <a:extLst>
              <a:ext uri="{FF2B5EF4-FFF2-40B4-BE49-F238E27FC236}">
                <a16:creationId xmlns:a16="http://schemas.microsoft.com/office/drawing/2014/main" id="{9C777155-E6D8-1314-4342-D48662032E1E}"/>
              </a:ext>
            </a:extLst>
          </p:cNvPr>
          <p:cNvSpPr/>
          <p:nvPr/>
        </p:nvSpPr>
        <p:spPr>
          <a:xfrm>
            <a:off x="143125" y="3524087"/>
            <a:ext cx="1952222" cy="608622"/>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Sentiment and Subjectivity</a:t>
            </a:r>
            <a:endParaRPr lang="en-IN" sz="1200" dirty="0">
              <a:solidFill>
                <a:schemeClr val="tx1"/>
              </a:solidFill>
            </a:endParaRPr>
          </a:p>
        </p:txBody>
      </p:sp>
      <p:sp>
        <p:nvSpPr>
          <p:cNvPr id="20" name="Arrow: Chevron 19">
            <a:extLst>
              <a:ext uri="{FF2B5EF4-FFF2-40B4-BE49-F238E27FC236}">
                <a16:creationId xmlns:a16="http://schemas.microsoft.com/office/drawing/2014/main" id="{171D3E13-D2BB-40B8-6CD0-B523734DE9E1}"/>
              </a:ext>
            </a:extLst>
          </p:cNvPr>
          <p:cNvSpPr/>
          <p:nvPr/>
        </p:nvSpPr>
        <p:spPr>
          <a:xfrm>
            <a:off x="1925821" y="3512656"/>
            <a:ext cx="481640" cy="620054"/>
          </a:xfrm>
          <a:prstGeom prst="chevron">
            <a:avLst>
              <a:gd name="adj" fmla="val 5194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1" name="Arrow: Chevron 20">
            <a:extLst>
              <a:ext uri="{FF2B5EF4-FFF2-40B4-BE49-F238E27FC236}">
                <a16:creationId xmlns:a16="http://schemas.microsoft.com/office/drawing/2014/main" id="{FE9B6DC9-7F5F-1D5D-8629-351E9E107FCB}"/>
              </a:ext>
            </a:extLst>
          </p:cNvPr>
          <p:cNvSpPr/>
          <p:nvPr/>
        </p:nvSpPr>
        <p:spPr>
          <a:xfrm>
            <a:off x="143125" y="4807506"/>
            <a:ext cx="1952222" cy="620055"/>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Data Channel</a:t>
            </a:r>
          </a:p>
          <a:p>
            <a:pPr algn="ctr"/>
            <a:r>
              <a:rPr lang="en-IN" sz="1200" dirty="0"/>
              <a:t>Analysis</a:t>
            </a:r>
            <a:endParaRPr lang="en-IN" sz="1200" dirty="0">
              <a:solidFill>
                <a:schemeClr val="tx1"/>
              </a:solidFill>
            </a:endParaRPr>
          </a:p>
        </p:txBody>
      </p:sp>
      <p:sp>
        <p:nvSpPr>
          <p:cNvPr id="22" name="Arrow: Chevron 21">
            <a:extLst>
              <a:ext uri="{FF2B5EF4-FFF2-40B4-BE49-F238E27FC236}">
                <a16:creationId xmlns:a16="http://schemas.microsoft.com/office/drawing/2014/main" id="{3A1C2A22-8B1A-22BA-C97D-E0469569D7B0}"/>
              </a:ext>
            </a:extLst>
          </p:cNvPr>
          <p:cNvSpPr/>
          <p:nvPr/>
        </p:nvSpPr>
        <p:spPr>
          <a:xfrm>
            <a:off x="1925821" y="4796075"/>
            <a:ext cx="481640" cy="631486"/>
          </a:xfrm>
          <a:prstGeom prst="chevron">
            <a:avLst>
              <a:gd name="adj" fmla="val 5194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3" name="Arrow: Chevron 22">
            <a:extLst>
              <a:ext uri="{FF2B5EF4-FFF2-40B4-BE49-F238E27FC236}">
                <a16:creationId xmlns:a16="http://schemas.microsoft.com/office/drawing/2014/main" id="{02DB4AAE-A3A9-E56A-CD36-76C52874AB68}"/>
              </a:ext>
            </a:extLst>
          </p:cNvPr>
          <p:cNvSpPr/>
          <p:nvPr/>
        </p:nvSpPr>
        <p:spPr>
          <a:xfrm>
            <a:off x="143125" y="5989636"/>
            <a:ext cx="1952222" cy="620054"/>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a:t>Engagement Analysis</a:t>
            </a:r>
            <a:endParaRPr lang="en-IN" sz="1200" dirty="0">
              <a:solidFill>
                <a:schemeClr val="tx1"/>
              </a:solidFill>
            </a:endParaRPr>
          </a:p>
        </p:txBody>
      </p:sp>
      <p:sp>
        <p:nvSpPr>
          <p:cNvPr id="24" name="Arrow: Chevron 23">
            <a:extLst>
              <a:ext uri="{FF2B5EF4-FFF2-40B4-BE49-F238E27FC236}">
                <a16:creationId xmlns:a16="http://schemas.microsoft.com/office/drawing/2014/main" id="{8A51E2EE-01B8-4293-4286-194AC54B819E}"/>
              </a:ext>
            </a:extLst>
          </p:cNvPr>
          <p:cNvSpPr/>
          <p:nvPr/>
        </p:nvSpPr>
        <p:spPr>
          <a:xfrm>
            <a:off x="1925821" y="5978204"/>
            <a:ext cx="481640" cy="631485"/>
          </a:xfrm>
          <a:prstGeom prst="chevron">
            <a:avLst>
              <a:gd name="adj" fmla="val 5194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graphicFrame>
        <p:nvGraphicFramePr>
          <p:cNvPr id="2" name="Table 1">
            <a:extLst>
              <a:ext uri="{FF2B5EF4-FFF2-40B4-BE49-F238E27FC236}">
                <a16:creationId xmlns:a16="http://schemas.microsoft.com/office/drawing/2014/main" id="{B3A8ADC5-A351-4CF2-0AF9-D559D7BDAC63}"/>
              </a:ext>
            </a:extLst>
          </p:cNvPr>
          <p:cNvGraphicFramePr>
            <a:graphicFrameLocks noGrp="1"/>
          </p:cNvGraphicFramePr>
          <p:nvPr>
            <p:extLst>
              <p:ext uri="{D42A27DB-BD31-4B8C-83A1-F6EECF244321}">
                <p14:modId xmlns:p14="http://schemas.microsoft.com/office/powerpoint/2010/main" val="4012698708"/>
              </p:ext>
            </p:extLst>
          </p:nvPr>
        </p:nvGraphicFramePr>
        <p:xfrm>
          <a:off x="2503555" y="2168165"/>
          <a:ext cx="9634811" cy="983881"/>
        </p:xfrm>
        <a:graphic>
          <a:graphicData uri="http://schemas.openxmlformats.org/drawingml/2006/table">
            <a:tbl>
              <a:tblPr firstRow="1" bandRow="1">
                <a:tableStyleId>{5C22544A-7EE6-4342-B048-85BDC9FD1C3A}</a:tableStyleId>
              </a:tblPr>
              <a:tblGrid>
                <a:gridCol w="9634811">
                  <a:extLst>
                    <a:ext uri="{9D8B030D-6E8A-4147-A177-3AD203B41FA5}">
                      <a16:colId xmlns:a16="http://schemas.microsoft.com/office/drawing/2014/main" val="269966410"/>
                    </a:ext>
                  </a:extLst>
                </a:gridCol>
              </a:tblGrid>
              <a:tr h="465721">
                <a:tc>
                  <a:txBody>
                    <a:bodyPr/>
                    <a:lstStyle/>
                    <a:p>
                      <a:r>
                        <a:rPr lang="en-IN" dirty="0"/>
                        <a:t>Publication Day</a:t>
                      </a:r>
                    </a:p>
                  </a:txBody>
                  <a:tcPr/>
                </a:tc>
                <a:extLst>
                  <a:ext uri="{0D108BD9-81ED-4DB2-BD59-A6C34878D82A}">
                    <a16:rowId xmlns:a16="http://schemas.microsoft.com/office/drawing/2014/main" val="2169152031"/>
                  </a:ext>
                </a:extLst>
              </a:tr>
              <a:tr h="370840">
                <a:tc>
                  <a:txBody>
                    <a:bodyPr/>
                    <a:lstStyle/>
                    <a:p>
                      <a:r>
                        <a:rPr lang="en-US" sz="1400" dirty="0"/>
                        <a:t>Average shares vary by publication day, with engagement levels typically higher on weekends compared to weekdays.</a:t>
                      </a:r>
                    </a:p>
                  </a:txBody>
                  <a:tcPr/>
                </a:tc>
                <a:extLst>
                  <a:ext uri="{0D108BD9-81ED-4DB2-BD59-A6C34878D82A}">
                    <a16:rowId xmlns:a16="http://schemas.microsoft.com/office/drawing/2014/main" val="2393287828"/>
                  </a:ext>
                </a:extLst>
              </a:tr>
            </a:tbl>
          </a:graphicData>
        </a:graphic>
      </p:graphicFrame>
      <p:graphicFrame>
        <p:nvGraphicFramePr>
          <p:cNvPr id="3" name="Table 2">
            <a:extLst>
              <a:ext uri="{FF2B5EF4-FFF2-40B4-BE49-F238E27FC236}">
                <a16:creationId xmlns:a16="http://schemas.microsoft.com/office/drawing/2014/main" id="{D5DC9660-1C11-D3E2-25AC-E12F4897E06C}"/>
              </a:ext>
            </a:extLst>
          </p:cNvPr>
          <p:cNvGraphicFramePr>
            <a:graphicFrameLocks noGrp="1"/>
          </p:cNvGraphicFramePr>
          <p:nvPr>
            <p:extLst>
              <p:ext uri="{D42A27DB-BD31-4B8C-83A1-F6EECF244321}">
                <p14:modId xmlns:p14="http://schemas.microsoft.com/office/powerpoint/2010/main" val="550870874"/>
              </p:ext>
            </p:extLst>
          </p:nvPr>
        </p:nvGraphicFramePr>
        <p:xfrm>
          <a:off x="2503555" y="3277193"/>
          <a:ext cx="9634810" cy="1102360"/>
        </p:xfrm>
        <a:graphic>
          <a:graphicData uri="http://schemas.openxmlformats.org/drawingml/2006/table">
            <a:tbl>
              <a:tblPr firstRow="1" bandRow="1">
                <a:tableStyleId>{5C22544A-7EE6-4342-B048-85BDC9FD1C3A}</a:tableStyleId>
              </a:tblPr>
              <a:tblGrid>
                <a:gridCol w="4817405">
                  <a:extLst>
                    <a:ext uri="{9D8B030D-6E8A-4147-A177-3AD203B41FA5}">
                      <a16:colId xmlns:a16="http://schemas.microsoft.com/office/drawing/2014/main" val="2566463748"/>
                    </a:ext>
                  </a:extLst>
                </a:gridCol>
                <a:gridCol w="4817405">
                  <a:extLst>
                    <a:ext uri="{9D8B030D-6E8A-4147-A177-3AD203B41FA5}">
                      <a16:colId xmlns:a16="http://schemas.microsoft.com/office/drawing/2014/main" val="1262265458"/>
                    </a:ext>
                  </a:extLst>
                </a:gridCol>
              </a:tblGrid>
              <a:tr h="370840">
                <a:tc>
                  <a:txBody>
                    <a:bodyPr/>
                    <a:lstStyle/>
                    <a:p>
                      <a:r>
                        <a:rPr lang="en-IN" dirty="0"/>
                        <a:t>Title Sentiment</a:t>
                      </a:r>
                    </a:p>
                  </a:txBody>
                  <a:tcPr/>
                </a:tc>
                <a:tc>
                  <a:txBody>
                    <a:bodyPr/>
                    <a:lstStyle/>
                    <a:p>
                      <a:r>
                        <a:rPr lang="en-IN" dirty="0"/>
                        <a:t>Content Sentiment</a:t>
                      </a:r>
                    </a:p>
                  </a:txBody>
                  <a:tcPr/>
                </a:tc>
                <a:extLst>
                  <a:ext uri="{0D108BD9-81ED-4DB2-BD59-A6C34878D82A}">
                    <a16:rowId xmlns:a16="http://schemas.microsoft.com/office/drawing/2014/main" val="3096829951"/>
                  </a:ext>
                </a:extLst>
              </a:tr>
              <a:tr h="370840">
                <a:tc>
                  <a:txBody>
                    <a:bodyPr/>
                    <a:lstStyle/>
                    <a:p>
                      <a:r>
                        <a:rPr lang="en-US" sz="1400" dirty="0"/>
                        <a:t>Title sentiment polarity and subjectivity both influence social media shares, with positive and subjective titles often attracting higher engagement.</a:t>
                      </a:r>
                      <a:endParaRPr lang="en-IN" sz="1400" dirty="0"/>
                    </a:p>
                  </a:txBody>
                  <a:tcPr/>
                </a:tc>
                <a:tc>
                  <a:txBody>
                    <a:bodyPr/>
                    <a:lstStyle/>
                    <a:p>
                      <a:r>
                        <a:rPr lang="en-US" sz="1400" dirty="0"/>
                        <a:t>Overall content sentiment polarity, especially positive sentiment, tends to increase social media shares and engagement.</a:t>
                      </a:r>
                      <a:endParaRPr lang="en-IN" sz="1400" dirty="0"/>
                    </a:p>
                  </a:txBody>
                  <a:tcPr/>
                </a:tc>
                <a:extLst>
                  <a:ext uri="{0D108BD9-81ED-4DB2-BD59-A6C34878D82A}">
                    <a16:rowId xmlns:a16="http://schemas.microsoft.com/office/drawing/2014/main" val="1287691719"/>
                  </a:ext>
                </a:extLst>
              </a:tr>
            </a:tbl>
          </a:graphicData>
        </a:graphic>
      </p:graphicFrame>
      <p:graphicFrame>
        <p:nvGraphicFramePr>
          <p:cNvPr id="4" name="Table 3">
            <a:extLst>
              <a:ext uri="{FF2B5EF4-FFF2-40B4-BE49-F238E27FC236}">
                <a16:creationId xmlns:a16="http://schemas.microsoft.com/office/drawing/2014/main" id="{7FA100EA-98AF-B304-7582-822C43819131}"/>
              </a:ext>
            </a:extLst>
          </p:cNvPr>
          <p:cNvGraphicFramePr>
            <a:graphicFrameLocks noGrp="1"/>
          </p:cNvGraphicFramePr>
          <p:nvPr>
            <p:extLst>
              <p:ext uri="{D42A27DB-BD31-4B8C-83A1-F6EECF244321}">
                <p14:modId xmlns:p14="http://schemas.microsoft.com/office/powerpoint/2010/main" val="3924619344"/>
              </p:ext>
            </p:extLst>
          </p:nvPr>
        </p:nvGraphicFramePr>
        <p:xfrm>
          <a:off x="2509623" y="4535178"/>
          <a:ext cx="9622674" cy="1146340"/>
        </p:xfrm>
        <a:graphic>
          <a:graphicData uri="http://schemas.openxmlformats.org/drawingml/2006/table">
            <a:tbl>
              <a:tblPr firstRow="1" bandRow="1">
                <a:tableStyleId>{5C22544A-7EE6-4342-B048-85BDC9FD1C3A}</a:tableStyleId>
              </a:tblPr>
              <a:tblGrid>
                <a:gridCol w="4811337">
                  <a:extLst>
                    <a:ext uri="{9D8B030D-6E8A-4147-A177-3AD203B41FA5}">
                      <a16:colId xmlns:a16="http://schemas.microsoft.com/office/drawing/2014/main" val="2168069086"/>
                    </a:ext>
                  </a:extLst>
                </a:gridCol>
                <a:gridCol w="4811337">
                  <a:extLst>
                    <a:ext uri="{9D8B030D-6E8A-4147-A177-3AD203B41FA5}">
                      <a16:colId xmlns:a16="http://schemas.microsoft.com/office/drawing/2014/main" val="2257454340"/>
                    </a:ext>
                  </a:extLst>
                </a:gridCol>
              </a:tblGrid>
              <a:tr h="414820">
                <a:tc>
                  <a:txBody>
                    <a:bodyPr/>
                    <a:lstStyle/>
                    <a:p>
                      <a:r>
                        <a:rPr lang="en-IN" dirty="0"/>
                        <a:t>Overall Engagement</a:t>
                      </a:r>
                    </a:p>
                  </a:txBody>
                  <a:tcPr/>
                </a:tc>
                <a:tc>
                  <a:txBody>
                    <a:bodyPr/>
                    <a:lstStyle/>
                    <a:p>
                      <a:r>
                        <a:rPr lang="en-IN" dirty="0"/>
                        <a:t>Comparative Studies</a:t>
                      </a:r>
                    </a:p>
                  </a:txBody>
                  <a:tcPr/>
                </a:tc>
                <a:extLst>
                  <a:ext uri="{0D108BD9-81ED-4DB2-BD59-A6C34878D82A}">
                    <a16:rowId xmlns:a16="http://schemas.microsoft.com/office/drawing/2014/main" val="1017123720"/>
                  </a:ext>
                </a:extLst>
              </a:tr>
              <a:tr h="370840">
                <a:tc>
                  <a:txBody>
                    <a:bodyPr/>
                    <a:lstStyle/>
                    <a:p>
                      <a:r>
                        <a:rPr lang="en-US" sz="1400" dirty="0"/>
                        <a:t>The distribution of shares provides insight into the frequency and spread of article engagement across social media platforms.</a:t>
                      </a:r>
                      <a:endParaRPr lang="en-IN" sz="1400" dirty="0"/>
                    </a:p>
                  </a:txBody>
                  <a:tcPr/>
                </a:tc>
                <a:tc>
                  <a:txBody>
                    <a:bodyPr/>
                    <a:lstStyle/>
                    <a:p>
                      <a:r>
                        <a:rPr lang="en-US" sz="1400" dirty="0"/>
                        <a:t>Articles with visuals tend to receive more shares than those without, and including specific keywords in URLs generally boosts average shares.</a:t>
                      </a:r>
                    </a:p>
                  </a:txBody>
                  <a:tcPr/>
                </a:tc>
                <a:extLst>
                  <a:ext uri="{0D108BD9-81ED-4DB2-BD59-A6C34878D82A}">
                    <a16:rowId xmlns:a16="http://schemas.microsoft.com/office/drawing/2014/main" val="382671153"/>
                  </a:ext>
                </a:extLst>
              </a:tr>
            </a:tbl>
          </a:graphicData>
        </a:graphic>
      </p:graphicFrame>
      <p:graphicFrame>
        <p:nvGraphicFramePr>
          <p:cNvPr id="6" name="Table 5">
            <a:extLst>
              <a:ext uri="{FF2B5EF4-FFF2-40B4-BE49-F238E27FC236}">
                <a16:creationId xmlns:a16="http://schemas.microsoft.com/office/drawing/2014/main" id="{051F4AC9-E756-8EAE-5ACF-4695C6E8E416}"/>
              </a:ext>
            </a:extLst>
          </p:cNvPr>
          <p:cNvGraphicFramePr>
            <a:graphicFrameLocks noGrp="1"/>
          </p:cNvGraphicFramePr>
          <p:nvPr>
            <p:extLst>
              <p:ext uri="{D42A27DB-BD31-4B8C-83A1-F6EECF244321}">
                <p14:modId xmlns:p14="http://schemas.microsoft.com/office/powerpoint/2010/main" val="3182156510"/>
              </p:ext>
            </p:extLst>
          </p:nvPr>
        </p:nvGraphicFramePr>
        <p:xfrm>
          <a:off x="2485357" y="5864517"/>
          <a:ext cx="9634811" cy="883920"/>
        </p:xfrm>
        <a:graphic>
          <a:graphicData uri="http://schemas.openxmlformats.org/drawingml/2006/table">
            <a:tbl>
              <a:tblPr firstRow="1" bandRow="1">
                <a:tableStyleId>{5C22544A-7EE6-4342-B048-85BDC9FD1C3A}</a:tableStyleId>
              </a:tblPr>
              <a:tblGrid>
                <a:gridCol w="9634811">
                  <a:extLst>
                    <a:ext uri="{9D8B030D-6E8A-4147-A177-3AD203B41FA5}">
                      <a16:colId xmlns:a16="http://schemas.microsoft.com/office/drawing/2014/main" val="3023087205"/>
                    </a:ext>
                  </a:extLst>
                </a:gridCol>
              </a:tblGrid>
              <a:tr h="217803">
                <a:tc>
                  <a:txBody>
                    <a:bodyPr/>
                    <a:lstStyle/>
                    <a:p>
                      <a:r>
                        <a:rPr lang="en-IN" dirty="0"/>
                        <a:t>Variable Correlations</a:t>
                      </a:r>
                    </a:p>
                  </a:txBody>
                  <a:tcPr/>
                </a:tc>
                <a:extLst>
                  <a:ext uri="{0D108BD9-81ED-4DB2-BD59-A6C34878D82A}">
                    <a16:rowId xmlns:a16="http://schemas.microsoft.com/office/drawing/2014/main" val="3000774047"/>
                  </a:ext>
                </a:extLst>
              </a:tr>
              <a:tr h="370840">
                <a:tc>
                  <a:txBody>
                    <a:bodyPr/>
                    <a:lstStyle/>
                    <a:p>
                      <a:r>
                        <a:rPr lang="en-US" sz="1400" dirty="0"/>
                        <a:t>There are positive correlations between the number of images and shares, title subjectivity and shares, article length and engagement, and sentiment polarity and shares.</a:t>
                      </a:r>
                      <a:endParaRPr lang="en-IN" sz="1400" dirty="0"/>
                    </a:p>
                  </a:txBody>
                  <a:tcPr/>
                </a:tc>
                <a:extLst>
                  <a:ext uri="{0D108BD9-81ED-4DB2-BD59-A6C34878D82A}">
                    <a16:rowId xmlns:a16="http://schemas.microsoft.com/office/drawing/2014/main" val="2590117549"/>
                  </a:ext>
                </a:extLst>
              </a:tr>
            </a:tbl>
          </a:graphicData>
        </a:graphic>
      </p:graphicFrame>
    </p:spTree>
    <p:extLst>
      <p:ext uri="{BB962C8B-B14F-4D97-AF65-F5344CB8AC3E}">
        <p14:creationId xmlns:p14="http://schemas.microsoft.com/office/powerpoint/2010/main" val="725202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4995</TotalTime>
  <Words>479</Words>
  <Application>Microsoft Office PowerPoint</Application>
  <PresentationFormat>Widescreen</PresentationFormat>
  <Paragraphs>30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Bookman Old Style</vt:lpstr>
      <vt:lpstr>Century Gothic</vt:lpstr>
      <vt:lpstr>Cooper Black</vt:lpstr>
      <vt:lpstr>Wingdings 3</vt:lpstr>
      <vt:lpstr>Ion</vt:lpstr>
      <vt:lpstr>MECE EXPLANATION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Alok sarkar</dc:creator>
  <cp:lastModifiedBy>Adiraju Adithya</cp:lastModifiedBy>
  <cp:revision>9</cp:revision>
  <dcterms:created xsi:type="dcterms:W3CDTF">2024-07-30T17:54:10Z</dcterms:created>
  <dcterms:modified xsi:type="dcterms:W3CDTF">2024-11-21T05:55:51Z</dcterms:modified>
</cp:coreProperties>
</file>