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4" r:id="rId6"/>
    <p:sldId id="358" r:id="rId7"/>
    <p:sldId id="359" r:id="rId8"/>
    <p:sldId id="360" r:id="rId9"/>
    <p:sldId id="361" r:id="rId10"/>
    <p:sldId id="363" r:id="rId11"/>
    <p:sldId id="32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65A"/>
    <a:srgbClr val="10035D"/>
    <a:srgbClr val="FF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45" autoAdjust="0"/>
  </p:normalViewPr>
  <p:slideViewPr>
    <p:cSldViewPr snapToGrid="0">
      <p:cViewPr varScale="1">
        <p:scale>
          <a:sx n="123" d="100"/>
          <a:sy n="123" d="100"/>
        </p:scale>
        <p:origin x="1290" y="102"/>
      </p:cViewPr>
      <p:guideLst>
        <p:guide orient="horz" pos="28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E8C1F2-017B-C5E8-4466-70CA8F904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10F495-0846-7DB8-DAD5-3110888F75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FEDD-5889-45E2-964F-96454D38B36D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9C69CD-7290-522F-8963-0DA3BAAD0A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9C4E2E-2B97-6D1F-CDF2-591A2B111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B6FC-FBCD-42E2-8C54-57F1EA4E2A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6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E5CA-5C09-4541-B3E4-3BCDAFD92508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B137D-6A4B-48AD-86A0-9BF462DE01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4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268760"/>
            <a:ext cx="6477000" cy="16306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E4F5AB0-1C0C-4685-A049-C0EC5E91F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9" b="14718"/>
          <a:stretch/>
        </p:blipFill>
        <p:spPr>
          <a:xfrm>
            <a:off x="0" y="3356992"/>
            <a:ext cx="9144000" cy="308416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AC6BFD-FD07-442F-BDD3-4777773EBA9F}"/>
              </a:ext>
            </a:extLst>
          </p:cNvPr>
          <p:cNvSpPr/>
          <p:nvPr userDrawn="1"/>
        </p:nvSpPr>
        <p:spPr>
          <a:xfrm>
            <a:off x="4499992" y="3861048"/>
            <a:ext cx="453650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3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SHAPING A SUSTAINABLE FUTURE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AUTOMOTIVE ELECTRONICS</a:t>
            </a:r>
          </a:p>
        </p:txBody>
      </p:sp>
    </p:spTree>
    <p:extLst>
      <p:ext uri="{BB962C8B-B14F-4D97-AF65-F5344CB8AC3E}">
        <p14:creationId xmlns:p14="http://schemas.microsoft.com/office/powerpoint/2010/main" val="14381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56" y="404664"/>
            <a:ext cx="1716079" cy="432048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23528" y="1122408"/>
            <a:ext cx="8424936" cy="0"/>
          </a:xfrm>
          <a:prstGeom prst="line">
            <a:avLst/>
          </a:prstGeom>
          <a:ln w="12700">
            <a:solidFill>
              <a:srgbClr val="303030">
                <a:alpha val="5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323527" y="6453336"/>
            <a:ext cx="8424936" cy="0"/>
          </a:xfrm>
          <a:prstGeom prst="line">
            <a:avLst/>
          </a:prstGeom>
          <a:ln w="12700">
            <a:solidFill>
              <a:srgbClr val="303030">
                <a:alpha val="5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539750" y="1548000"/>
            <a:ext cx="7488634" cy="5128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cap="all" baseline="0">
                <a:solidFill>
                  <a:srgbClr val="303030"/>
                </a:solidFill>
              </a:defRPr>
            </a:lvl1pPr>
            <a:lvl2pPr marL="457200" indent="0">
              <a:buFontTx/>
              <a:buNone/>
              <a:defRPr sz="2000">
                <a:solidFill>
                  <a:srgbClr val="303030"/>
                </a:solidFill>
              </a:defRPr>
            </a:lvl2pPr>
            <a:lvl3pPr marL="914400" indent="0">
              <a:buFontTx/>
              <a:buNone/>
              <a:defRPr sz="2000">
                <a:solidFill>
                  <a:srgbClr val="303030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303030"/>
                </a:solidFill>
              </a:defRPr>
            </a:lvl4pPr>
            <a:lvl5pPr marL="1828800" indent="0">
              <a:buFontTx/>
              <a:buNone/>
              <a:defRPr sz="20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2340000"/>
            <a:ext cx="6228384" cy="389731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303030"/>
                </a:solidFill>
              </a:defRPr>
            </a:lvl2pPr>
            <a:lvl3pPr marL="914400" indent="0">
              <a:buNone/>
              <a:defRPr sz="1400">
                <a:solidFill>
                  <a:srgbClr val="303030"/>
                </a:solidFill>
              </a:defRPr>
            </a:lvl3pPr>
            <a:lvl4pPr>
              <a:defRPr sz="1400">
                <a:solidFill>
                  <a:srgbClr val="303030"/>
                </a:solidFill>
              </a:defRPr>
            </a:lvl4pPr>
            <a:lvl5pPr>
              <a:defRPr sz="1400">
                <a:solidFill>
                  <a:srgbClr val="303030"/>
                </a:solidFill>
              </a:defRPr>
            </a:lvl5pPr>
          </a:lstStyle>
          <a:p>
            <a:pPr lvl="1"/>
            <a:r>
              <a:rPr lang="de-DE"/>
              <a:t>Erste Ebene</a:t>
            </a:r>
          </a:p>
          <a:p>
            <a:pPr lvl="1"/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028384" y="6496814"/>
            <a:ext cx="658416" cy="21544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303030"/>
                </a:solidFill>
              </a:defRPr>
            </a:lvl1pPr>
          </a:lstStyle>
          <a:p>
            <a:fld id="{45820616-5F75-4FBF-BCBD-966C61CD01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F4DD42-EF16-4C58-A107-77155DE68E5D}"/>
              </a:ext>
            </a:extLst>
          </p:cNvPr>
          <p:cNvSpPr txBox="1"/>
          <p:nvPr userDrawn="1"/>
        </p:nvSpPr>
        <p:spPr>
          <a:xfrm>
            <a:off x="6312545" y="6496813"/>
            <a:ext cx="247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	Seite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A4DD9C-2A6C-4C96-8C58-F2F6815BD33C}"/>
              </a:ext>
            </a:extLst>
          </p:cNvPr>
          <p:cNvSpPr txBox="1"/>
          <p:nvPr userDrawn="1"/>
        </p:nvSpPr>
        <p:spPr>
          <a:xfrm>
            <a:off x="421598" y="6496813"/>
            <a:ext cx="30896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800"/>
              <a:t>TEAM EMBEDDED AI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821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0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polarion/#/project/iBMS/wiki/Huber%20Specification/AI%20Workflow%20-%20API%20Documentation" TargetMode="External"/><Relationship Id="rId2" Type="http://schemas.openxmlformats.org/officeDocument/2006/relationships/hyperlink" Target="/polarion/#/project/iBMS/wiki/Huber%20Specification/AI%20Work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/polarion/#/project/iBMS/wiki/Huber%20Specification/AI%20Workflow%20-%20Deploy%20model%20to%20microcontroller%20device" TargetMode="External"/><Relationship Id="rId4" Type="http://schemas.openxmlformats.org/officeDocument/2006/relationships/hyperlink" Target="/polarion/#/project/iBMS/wiki/Huber%20Specification/AI%20Workflow%20-%20Model%20conversion%20to%20microcontroller%20forma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AC87D-5750-0BD9-9B32-5CBCD2C13F1F}"/>
              </a:ext>
            </a:extLst>
          </p:cNvPr>
          <p:cNvSpPr txBox="1"/>
          <p:nvPr/>
        </p:nvSpPr>
        <p:spPr>
          <a:xfrm>
            <a:off x="737419" y="2767280"/>
            <a:ext cx="76691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IP0355 – Using AI to estimate State of Charge (SOC) for a battery pack</a:t>
            </a:r>
          </a:p>
        </p:txBody>
      </p:sp>
    </p:spTree>
    <p:extLst>
      <p:ext uri="{BB962C8B-B14F-4D97-AF65-F5344CB8AC3E}">
        <p14:creationId xmlns:p14="http://schemas.microsoft.com/office/powerpoint/2010/main" val="88888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50E2BBD-BCD2-6C20-D961-2DB8BF7D5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1397080"/>
            <a:ext cx="7488634" cy="51284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Objective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627-5599-1B0E-6681-93D41234A905}"/>
              </a:ext>
            </a:extLst>
          </p:cNvPr>
          <p:cNvSpPr txBox="1"/>
          <p:nvPr/>
        </p:nvSpPr>
        <p:spPr>
          <a:xfrm>
            <a:off x="539750" y="2093125"/>
            <a:ext cx="880572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 Accurate and reliable method for assessing SOC of batteries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 Leverage AI and machine learning algorithms for analysis of battery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 Deploy the AI model on a microcontroller, such as TC4XX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 Enable real-time battery SOC monitoring and management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</a:rPr>
              <a:t> Facilitate the integration of the system with existing battery management systems.</a:t>
            </a:r>
          </a:p>
          <a:p>
            <a:endParaRPr lang="en-GB" sz="2000" dirty="0">
              <a:solidFill>
                <a:srgbClr val="30303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92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50E2BBD-BCD2-6C20-D961-2DB8BF7D5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1397080"/>
            <a:ext cx="7488634" cy="512848"/>
          </a:xfrm>
        </p:spPr>
        <p:txBody>
          <a:bodyPr/>
          <a:lstStyle/>
          <a:p>
            <a:r>
              <a:rPr lang="en-GB" noProof="1">
                <a:solidFill>
                  <a:srgbClr val="00B0F0"/>
                </a:solidFill>
              </a:rPr>
              <a:t>Overview</a:t>
            </a:r>
            <a:r>
              <a:rPr lang="de-DE" dirty="0">
                <a:solidFill>
                  <a:srgbClr val="00B0F0"/>
                </a:solidFill>
              </a:rPr>
              <a:t> of the </a:t>
            </a:r>
            <a:r>
              <a:rPr lang="en-US" dirty="0">
                <a:solidFill>
                  <a:srgbClr val="00B0F0"/>
                </a:solidFill>
              </a:rPr>
              <a:t>workflow</a:t>
            </a: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627-5599-1B0E-6681-93D41234A905}"/>
              </a:ext>
            </a:extLst>
          </p:cNvPr>
          <p:cNvSpPr txBox="1"/>
          <p:nvPr/>
        </p:nvSpPr>
        <p:spPr>
          <a:xfrm>
            <a:off x="457200" y="1837403"/>
            <a:ext cx="880572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Data Collection and Preparation: Collect battery data, clean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preprocess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it for training the LSTM model.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LSTM Model Development: Develop an LSTM model and train it using the pre-processed battery data.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Model Evaluation and Testing: Evaluate the trained LSTM model to test its accuracy in predicting battery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SoC.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Deployment on Microcontroller: Once the LSTM model is trained and tested, deploy it on a microcontroller.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Integration with Battery Management System</a:t>
            </a:r>
            <a:endParaRPr lang="en-GB" dirty="0">
              <a:solidFill>
                <a:srgbClr val="30303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18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50E2BBD-BCD2-6C20-D961-2DB8BF7D5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1397080"/>
            <a:ext cx="7488634" cy="512848"/>
          </a:xfrm>
        </p:spPr>
        <p:txBody>
          <a:bodyPr/>
          <a:lstStyle/>
          <a:p>
            <a:r>
              <a:rPr lang="de-DE" noProof="1">
                <a:solidFill>
                  <a:srgbClr val="00B0F0"/>
                </a:solidFill>
              </a:rPr>
              <a:t>LSTM Model : Data Preparation, TRAINING and Testing</a:t>
            </a:r>
            <a:endParaRPr lang="en-US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627-5599-1B0E-6681-93D41234A905}"/>
              </a:ext>
            </a:extLst>
          </p:cNvPr>
          <p:cNvSpPr txBox="1"/>
          <p:nvPr/>
        </p:nvSpPr>
        <p:spPr>
          <a:xfrm>
            <a:off x="457200" y="1837403"/>
            <a:ext cx="330888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sz="1800" dirty="0">
                <a:effectLst/>
              </a:rPr>
              <a:t>Dataset Acquisition/ 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sz="1800" dirty="0">
                <a:effectLst/>
              </a:rPr>
              <a:t>Data Preparation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sz="1800" dirty="0">
                <a:effectLst/>
              </a:rPr>
              <a:t>Training and Evaluating the Neural network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I</a:t>
            </a:r>
            <a:r>
              <a:rPr lang="en-GB" sz="1800" dirty="0">
                <a:effectLst/>
              </a:rPr>
              <a:t>nference</a:t>
            </a:r>
            <a:endParaRPr lang="en-GB" dirty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FCE4C-575C-7C41-F91C-8CDCC229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0" y="1909928"/>
            <a:ext cx="5509143" cy="39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50E2BBD-BCD2-6C20-D961-2DB8BF7D5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1397080"/>
            <a:ext cx="7488634" cy="512848"/>
          </a:xfrm>
        </p:spPr>
        <p:txBody>
          <a:bodyPr/>
          <a:lstStyle/>
          <a:p>
            <a:r>
              <a:rPr lang="de-DE" noProof="1">
                <a:solidFill>
                  <a:srgbClr val="00B0F0"/>
                </a:solidFill>
              </a:rPr>
              <a:t>Model Conversion and deployment</a:t>
            </a:r>
            <a:endParaRPr lang="en-US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627-5599-1B0E-6681-93D41234A905}"/>
              </a:ext>
            </a:extLst>
          </p:cNvPr>
          <p:cNvSpPr txBox="1"/>
          <p:nvPr/>
        </p:nvSpPr>
        <p:spPr>
          <a:xfrm>
            <a:off x="457200" y="1837403"/>
            <a:ext cx="374284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</a:rPr>
              <a:t>Use the TensorFlow Lite converter to convert the TensorFlow model to a TensorFlow Lite Microcontroller format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dirty="0">
                <a:solidFill>
                  <a:srgbClr val="374151"/>
                </a:solidFill>
              </a:rPr>
              <a:t>O</a:t>
            </a:r>
            <a:r>
              <a:rPr lang="en-GB" b="0" i="0" dirty="0">
                <a:solidFill>
                  <a:srgbClr val="374151"/>
                </a:solidFill>
                <a:effectLst/>
              </a:rPr>
              <a:t>ptimize the model for microcontrollers by quantizing the weights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</a:rPr>
              <a:t>Generate C++ Header array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b="0" i="0" dirty="0">
                <a:solidFill>
                  <a:srgbClr val="374151"/>
                </a:solidFill>
                <a:effectLst/>
              </a:rPr>
              <a:t>Load the Model into the Microcontroller</a:t>
            </a:r>
            <a:endParaRPr lang="en-GB" dirty="0">
              <a:solidFill>
                <a:srgbClr val="30303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C0EBA-26F5-9C8E-F0AF-60953FD1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51" y="2388276"/>
            <a:ext cx="4827964" cy="31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8A08-2896-B0B5-CD36-7E27835F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50E2BBD-BCD2-6C20-D961-2DB8BF7D5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1397080"/>
            <a:ext cx="7488634" cy="512848"/>
          </a:xfrm>
        </p:spPr>
        <p:txBody>
          <a:bodyPr/>
          <a:lstStyle/>
          <a:p>
            <a:r>
              <a:rPr lang="de-DE" noProof="1">
                <a:solidFill>
                  <a:srgbClr val="00B0F0"/>
                </a:solidFill>
              </a:rPr>
              <a:t>REFERENCES</a:t>
            </a:r>
            <a:endParaRPr lang="en-US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627-5599-1B0E-6681-93D41234A905}"/>
              </a:ext>
            </a:extLst>
          </p:cNvPr>
          <p:cNvSpPr txBox="1"/>
          <p:nvPr/>
        </p:nvSpPr>
        <p:spPr>
          <a:xfrm>
            <a:off x="457199" y="1837403"/>
            <a:ext cx="674176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AI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hlinkClick r:id="rId3"/>
              </a:rPr>
              <a:t>AI Workflow - API Documentation</a:t>
            </a:r>
            <a:r>
              <a:rPr lang="en-GB" sz="1800" dirty="0">
                <a:effectLst/>
              </a:rPr>
              <a:t> </a:t>
            </a:r>
            <a:endParaRPr lang="en-GB" dirty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hlinkClick r:id="rId4"/>
              </a:rPr>
              <a:t>AI Workflow - Model conversion to microcontroller format</a:t>
            </a:r>
            <a:endParaRPr lang="en-GB" dirty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hlinkClick r:id="rId5"/>
              </a:rPr>
              <a:t>AI Workflow - Deploy model to microcontroller device</a:t>
            </a:r>
            <a:r>
              <a:rPr lang="en-GB" sz="180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09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12A4C9-A407-6FDA-DD4B-2A47DF073F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958" y="3429000"/>
            <a:ext cx="7488634" cy="512848"/>
          </a:xfrm>
        </p:spPr>
        <p:txBody>
          <a:bodyPr/>
          <a:lstStyle/>
          <a:p>
            <a:r>
              <a:rPr lang="de-DE" dirty="0"/>
              <a:t>			</a:t>
            </a:r>
            <a:r>
              <a:rPr lang="de-DE" sz="2800" dirty="0" err="1"/>
              <a:t>Thank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!!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0CC09-7885-69A0-D8A5-C8B1CECEA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20616-5F75-4FBF-BCBD-966C61CD01A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4077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uber Master">
      <a:dk1>
        <a:srgbClr val="30303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4BACC6"/>
      </a:accent4>
      <a:accent5>
        <a:srgbClr val="F7964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solidFill>
              <a:srgbClr val="30303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" id="{55BB7895-AA60-4382-8C6A-D5EAD7A41FBC}" vid="{42D46972-A2CD-4C4E-9B3A-3B7290B2C7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9B4AA9F0988034EA432BB9604975ADD" ma:contentTypeVersion="4" ma:contentTypeDescription="Ein neues Dokument erstellen." ma:contentTypeScope="" ma:versionID="e5e31ed29fd3fd82e737b926b5ef3f53">
  <xsd:schema xmlns:xsd="http://www.w3.org/2001/XMLSchema" xmlns:xs="http://www.w3.org/2001/XMLSchema" xmlns:p="http://schemas.microsoft.com/office/2006/metadata/properties" xmlns:ns2="0e844f94-a3a1-44fa-84c7-082ae19a0e69" xmlns:ns3="c5406cf9-9b84-45e0-9b01-05ca4aba3c32" targetNamespace="http://schemas.microsoft.com/office/2006/metadata/properties" ma:root="true" ma:fieldsID="11aa5f905ca5f7633c2e2dd71561c1e1" ns2:_="" ns3:_="">
    <xsd:import namespace="0e844f94-a3a1-44fa-84c7-082ae19a0e69"/>
    <xsd:import namespace="c5406cf9-9b84-45e0-9b01-05ca4aba3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4f94-a3a1-44fa-84c7-082ae19a0e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06cf9-9b84-45e0-9b01-05ca4aba3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4D97A1-1209-45F1-8605-73A8A1AD7610}">
  <ds:schemaRefs>
    <ds:schemaRef ds:uri="http://schemas.microsoft.com/office/infopath/2007/PartnerControls"/>
    <ds:schemaRef ds:uri="0e844f94-a3a1-44fa-84c7-082ae19a0e6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5406cf9-9b84-45e0-9b01-05ca4aba3c3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A97B17-DC5A-4278-81E3-559B727553AB}">
  <ds:schemaRefs>
    <ds:schemaRef ds:uri="0e844f94-a3a1-44fa-84c7-082ae19a0e69"/>
    <ds:schemaRef ds:uri="c5406cf9-9b84-45e0-9b01-05ca4aba3c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325240-6E5D-476F-973C-763FDF807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Raleway</vt:lpstr>
      <vt:lpstr>Söhne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Huber Automotive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Balaji</dc:creator>
  <cp:lastModifiedBy>Adithya Balaji</cp:lastModifiedBy>
  <cp:revision>4</cp:revision>
  <dcterms:created xsi:type="dcterms:W3CDTF">2023-05-05T13:32:02Z</dcterms:created>
  <dcterms:modified xsi:type="dcterms:W3CDTF">2023-05-05T13:53:43Z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8c7717-f351-46c7-99c6-84fe4f740f24_Enabled">
    <vt:lpwstr>true</vt:lpwstr>
  </property>
  <property fmtid="{D5CDD505-2E9C-101B-9397-08002B2CF9AE}" pid="3" name="MSIP_Label_ab8c7717-f351-46c7-99c6-84fe4f740f24_SetDate">
    <vt:lpwstr>2022-02-16T12:40:44Z</vt:lpwstr>
  </property>
  <property fmtid="{D5CDD505-2E9C-101B-9397-08002B2CF9AE}" pid="4" name="MSIP_Label_ab8c7717-f351-46c7-99c6-84fe4f740f24_Method">
    <vt:lpwstr>Privileged</vt:lpwstr>
  </property>
  <property fmtid="{D5CDD505-2E9C-101B-9397-08002B2CF9AE}" pid="5" name="MSIP_Label_ab8c7717-f351-46c7-99c6-84fe4f740f24_Name">
    <vt:lpwstr>Öffentlich</vt:lpwstr>
  </property>
  <property fmtid="{D5CDD505-2E9C-101B-9397-08002B2CF9AE}" pid="6" name="MSIP_Label_ab8c7717-f351-46c7-99c6-84fe4f740f24_SiteId">
    <vt:lpwstr>1776c5e0-0dbc-4013-a755-aaaf3401e4d4</vt:lpwstr>
  </property>
  <property fmtid="{D5CDD505-2E9C-101B-9397-08002B2CF9AE}" pid="7" name="MSIP_Label_ab8c7717-f351-46c7-99c6-84fe4f740f24_ActionId">
    <vt:lpwstr>3a180f2d-ab58-459a-95b2-e33e2fb25149</vt:lpwstr>
  </property>
  <property fmtid="{D5CDD505-2E9C-101B-9397-08002B2CF9AE}" pid="8" name="MSIP_Label_ab8c7717-f351-46c7-99c6-84fe4f740f24_ContentBits">
    <vt:lpwstr>0</vt:lpwstr>
  </property>
  <property fmtid="{D5CDD505-2E9C-101B-9397-08002B2CF9AE}" pid="9" name="ContentTypeId">
    <vt:lpwstr>0x01010079B4AA9F0988034EA432BB9604975ADD</vt:lpwstr>
  </property>
</Properties>
</file>