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1" r:id="rId4"/>
    <p:sldId id="260" r:id="rId5"/>
    <p:sldId id="258" r:id="rId6"/>
    <p:sldId id="262" r:id="rId7"/>
    <p:sldId id="264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4D46E3-CE85-3A4E-843F-EA8869B57693}" v="22" dt="2023-04-10T16:48:30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8"/>
  </p:normalViewPr>
  <p:slideViewPr>
    <p:cSldViewPr>
      <p:cViewPr varScale="1">
        <p:scale>
          <a:sx n="104" d="100"/>
          <a:sy n="104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t, Adithya" userId="11d06340-f7cd-44f5-a339-eb59baa7e72e" providerId="ADAL" clId="{704D46E3-CE85-3A4E-843F-EA8869B57693}"/>
    <pc:docChg chg="modSld">
      <pc:chgData name="Bhat, Adithya" userId="11d06340-f7cd-44f5-a339-eb59baa7e72e" providerId="ADAL" clId="{704D46E3-CE85-3A4E-843F-EA8869B57693}" dt="2023-04-10T16:48:30.986" v="22" actId="20577"/>
      <pc:docMkLst>
        <pc:docMk/>
      </pc:docMkLst>
      <pc:sldChg chg="modSp modAnim">
        <pc:chgData name="Bhat, Adithya" userId="11d06340-f7cd-44f5-a339-eb59baa7e72e" providerId="ADAL" clId="{704D46E3-CE85-3A4E-843F-EA8869B57693}" dt="2023-04-10T16:48:30.986" v="22" actId="20577"/>
        <pc:sldMkLst>
          <pc:docMk/>
          <pc:sldMk cId="28512442" sldId="257"/>
        </pc:sldMkLst>
        <pc:spChg chg="mod">
          <ac:chgData name="Bhat, Adithya" userId="11d06340-f7cd-44f5-a339-eb59baa7e72e" providerId="ADAL" clId="{704D46E3-CE85-3A4E-843F-EA8869B57693}" dt="2023-04-10T16:48:30.986" v="22" actId="20577"/>
          <ac:spMkLst>
            <pc:docMk/>
            <pc:sldMk cId="28512442" sldId="257"/>
            <ac:spMk id="3" creationId="{48AF41EC-F6BE-C48F-2630-372DDEC28436}"/>
          </ac:spMkLst>
        </pc:spChg>
      </pc:sldChg>
      <pc:sldChg chg="addSp mod modAnim">
        <pc:chgData name="Bhat, Adithya" userId="11d06340-f7cd-44f5-a339-eb59baa7e72e" providerId="ADAL" clId="{704D46E3-CE85-3A4E-843F-EA8869B57693}" dt="2023-04-10T16:47:29.590" v="2"/>
        <pc:sldMkLst>
          <pc:docMk/>
          <pc:sldMk cId="1594130418" sldId="258"/>
        </pc:sldMkLst>
        <pc:grpChg chg="add">
          <ac:chgData name="Bhat, Adithya" userId="11d06340-f7cd-44f5-a339-eb59baa7e72e" providerId="ADAL" clId="{704D46E3-CE85-3A4E-843F-EA8869B57693}" dt="2023-04-10T16:47:21.354" v="0" actId="164"/>
          <ac:grpSpMkLst>
            <pc:docMk/>
            <pc:sldMk cId="1594130418" sldId="258"/>
            <ac:grpSpMk id="44" creationId="{726E4727-F70F-FF0B-724F-72CEC57359A2}"/>
          </ac:grpSpMkLst>
        </pc:grpChg>
      </pc:sldChg>
      <pc:sldChg chg="modAnim">
        <pc:chgData name="Bhat, Adithya" userId="11d06340-f7cd-44f5-a339-eb59baa7e72e" providerId="ADAL" clId="{704D46E3-CE85-3A4E-843F-EA8869B57693}" dt="2023-04-10T16:47:39.824" v="4"/>
        <pc:sldMkLst>
          <pc:docMk/>
          <pc:sldMk cId="1094344491" sldId="262"/>
        </pc:sldMkLst>
      </pc:sldChg>
      <pc:sldChg chg="modAnim">
        <pc:chgData name="Bhat, Adithya" userId="11d06340-f7cd-44f5-a339-eb59baa7e72e" providerId="ADAL" clId="{704D46E3-CE85-3A4E-843F-EA8869B57693}" dt="2023-04-10T16:48:01.858" v="6"/>
        <pc:sldMkLst>
          <pc:docMk/>
          <pc:sldMk cId="2618998140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3589-A399-813D-D69F-AAB37541F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EC33C-7E75-2ACE-E4FA-A719ECB68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8DDAE-30C1-C595-181F-6EE8A87B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D84D-D9F0-B74D-BCF1-FC16F23CD523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AC2E5-E03C-11C3-4D00-C9FEC0DE1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39906-BBF6-F288-23A9-2BBC5CB7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1B85-279A-F844-B687-565712DF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7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06E6-2961-02E5-04E4-46ACB72F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EB49B-457E-DDB8-E45F-2FA79B810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0A9EE-CF69-A75D-E0F2-0FB685B04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D84D-D9F0-B74D-BCF1-FC16F23CD523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4C70C-AB7D-B0BD-A5E6-F5D2E88B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79E6F-4AF0-A607-B2C1-46CD8C35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1B85-279A-F844-B687-565712DF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6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518F5C-5CF3-ABFA-6206-2A3A9BEA5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B64E4-E94B-D397-80BA-C3C2137DD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7A2D3-BB55-4F38-155E-91922922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D84D-D9F0-B74D-BCF1-FC16F23CD523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07901-912B-B05B-BDD2-F041089A5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AC5CB-F13F-BE6E-6BF2-521E2C61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1B85-279A-F844-B687-565712DF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3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DE57-0A95-A8BA-D4BF-1B750D34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B8F44-FFC3-AEE1-8F1F-FF875D4D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61BB2-CCBC-4B36-0756-A0C980017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D84D-D9F0-B74D-BCF1-FC16F23CD523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44876-5D9E-5B2B-1D0B-123A42D58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30F4-F588-F5A9-2B52-08469D49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1B85-279A-F844-B687-565712DF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9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43E0-B2AC-5645-17D6-69CBA3E97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296FE-2144-232F-BFD4-FDB1219DA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3686F-12EE-82DB-1EA1-C826198A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D84D-D9F0-B74D-BCF1-FC16F23CD523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88091-F5AE-E316-206C-FE0A0FFB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B0AFD-DEBD-1584-F7F7-57DD8BAAE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1B85-279A-F844-B687-565712DF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B96C-817E-D22A-3231-64DE75594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E71DE-6994-378F-39E8-BF0F2971F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E0C52-C1AB-53C3-BCC4-1C54542F7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F9C7F-A774-0C58-818A-F7FF9612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D84D-D9F0-B74D-BCF1-FC16F23CD523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B75F8-4464-FF60-F04A-6629B986B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4EF77-F566-2013-BAA0-335D19377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1B85-279A-F844-B687-565712DF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F8CD-EBC1-AD02-5141-B995F380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F6297-120F-DC0F-6155-748BF5C16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D59D4-E983-BACE-1FCE-AEF083DEF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BFD89-6371-9654-D7FC-8F52F9B30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B98B6F-61DC-ACC1-7D60-E7777B8F8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AD9DFC-F149-867B-1570-F40F383D4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D84D-D9F0-B74D-BCF1-FC16F23CD523}" type="datetimeFigureOut">
              <a:rPr lang="en-US" smtClean="0"/>
              <a:t>4/10/23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D7C5ED-7536-8804-3C1F-5D834FFF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8D5343-A13E-0EEB-6F44-781ECCBD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1B85-279A-F844-B687-565712DF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9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7C10-76A0-AF61-A45F-58B5E3D0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B46744-1531-6694-3E9A-CCB19096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D84D-D9F0-B74D-BCF1-FC16F23CD523}" type="datetimeFigureOut">
              <a:rPr lang="en-US" smtClean="0"/>
              <a:t>4/10/23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8CEFC-DDE5-9925-8266-3173A0F54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0C819-5DBA-7B02-E46C-73D2108B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1B85-279A-F844-B687-565712DF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9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C86B6-C5A6-A16B-92A4-B2ADFFB2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D84D-D9F0-B74D-BCF1-FC16F23CD523}" type="datetimeFigureOut">
              <a:rPr lang="en-US" smtClean="0"/>
              <a:t>4/10/23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274B33-5E79-E5A6-267A-867F87EE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C8803-851C-4DE5-7F5B-6CC3CD51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1B85-279A-F844-B687-565712DF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4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1FC5-9228-1FFB-CF01-7E1A5B24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627D7-A2AC-F7F6-D591-04CF01054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806DD-B75B-39F1-28C8-54C5D52C7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9AD03-9DB1-6873-C4C6-85DF4ADF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D84D-D9F0-B74D-BCF1-FC16F23CD523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86D1F-242D-37A5-C7FF-1EFA5F6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A2C7B-9913-39D7-E054-6AC879CD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1B85-279A-F844-B687-565712DF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8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C0B8-EDB3-AC73-9C2F-8BF1A632E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8FA88-A28B-0A8A-BFBA-470D1EAA62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FB4C9-285E-F27F-B596-96E70E310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BF558-0DDA-132E-747E-06068ED6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D84D-D9F0-B74D-BCF1-FC16F23CD523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7E7B1-2E6A-8782-1876-3A3D3DBE5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B897E-487F-D878-57F0-64DC3FD3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1B85-279A-F844-B687-565712DF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2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B91285-E88A-8879-3BA4-748E7FCF9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C73F6-FEDE-E23D-31AC-0E2519E3E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2E38D-9465-9BDD-9BB1-2A6B4AC2A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BD84D-D9F0-B74D-BCF1-FC16F23CD523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7059F-DFE2-F451-D5D1-37FD89BD2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64EC6-EF62-14C8-2009-87C922469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71B85-279A-F844-B687-565712DF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5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43D4-79CD-CFD6-BA38-6479B27659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Flexible State Machine Replication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CB63C-1FCD-7566-8755-C72EFD9FD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Adithya Bhat</a:t>
            </a:r>
          </a:p>
        </p:txBody>
      </p:sp>
      <p:pic>
        <p:nvPicPr>
          <p:cNvPr id="1026" name="Picture 2" descr="Purdue University // FARM-D">
            <a:extLst>
              <a:ext uri="{FF2B5EF4-FFF2-40B4-BE49-F238E27FC236}">
                <a16:creationId xmlns:a16="http://schemas.microsoft.com/office/drawing/2014/main" id="{0A56FD69-A3AC-1FD1-D901-111AFDCBC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4557712"/>
            <a:ext cx="26670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24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64C3-3368-5F68-425E-B367B1AA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Replication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8A667-4171-D464-8337-5336386BB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Bulletin board / broadcast channel implementation</a:t>
            </a:r>
          </a:p>
          <a:p>
            <a:r>
              <a:rPr lang="en-US" dirty="0"/>
              <a:t>MPC</a:t>
            </a:r>
          </a:p>
          <a:p>
            <a:r>
              <a:rPr lang="en-US" dirty="0"/>
              <a:t>Cryptographic setup protocols</a:t>
            </a:r>
          </a:p>
          <a:p>
            <a:r>
              <a:rPr lang="en-US" dirty="0"/>
              <a:t>Distributed Database (E.g., Google Drive)</a:t>
            </a:r>
          </a:p>
        </p:txBody>
      </p:sp>
    </p:spTree>
    <p:extLst>
      <p:ext uri="{BB962C8B-B14F-4D97-AF65-F5344CB8AC3E}">
        <p14:creationId xmlns:p14="http://schemas.microsoft.com/office/powerpoint/2010/main" val="3503392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96BE-96FF-90F1-2D98-6735F5D3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BC1D23-E35F-7825-113D-158BB7A9D03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b="1" dirty="0"/>
                  <a:t>Synchronous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Assumes an upper bound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on the messages sent by honest parties</a:t>
                </a:r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Tolerates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Byzantine faults</a:t>
                </a:r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All honest parties get outputs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BC1D23-E35F-7825-113D-158BB7A9D0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3FC9651-5B1C-B274-2874-6CA51BEA686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b="1" dirty="0"/>
                  <a:t>Asynchronous</a:t>
                </a:r>
              </a:p>
              <a:p>
                <a:pPr algn="ctr"/>
                <a:r>
                  <a:rPr lang="en-US" dirty="0">
                    <a:solidFill>
                      <a:srgbClr val="00B050"/>
                    </a:solidFill>
                  </a:rPr>
                  <a:t>No assumption about the network</a:t>
                </a:r>
              </a:p>
              <a:p>
                <a:pPr marL="0" indent="0" algn="ctr"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Tolerates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/3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Byzantine faults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/3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honest parties may not get the output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3FC9651-5B1C-B274-2874-6CA51BEA6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t="-2326" r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E1303-3F02-DF8D-59C4-027BCE62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D3F7-B83F-4105-B753-146AD0E536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6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8F9B4-4A8A-F360-AB6A-4CBB698AF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For State Machine Replication, what network assumption do we choose?</a:t>
            </a:r>
          </a:p>
        </p:txBody>
      </p:sp>
    </p:spTree>
    <p:extLst>
      <p:ext uri="{BB962C8B-B14F-4D97-AF65-F5344CB8AC3E}">
        <p14:creationId xmlns:p14="http://schemas.microsoft.com/office/powerpoint/2010/main" val="2413188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045D1-2AC4-95B1-DB8D-828B8F42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Solution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C13B0A-4F46-6FD4-CB6C-98BE28BB7577}"/>
              </a:ext>
            </a:extLst>
          </p:cNvPr>
          <p:cNvGrpSpPr/>
          <p:nvPr/>
        </p:nvGrpSpPr>
        <p:grpSpPr>
          <a:xfrm>
            <a:off x="1143000" y="2743200"/>
            <a:ext cx="1457453" cy="1817132"/>
            <a:chOff x="3647947" y="4050268"/>
            <a:chExt cx="1457453" cy="18171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C769FD5-30CC-5432-BCAA-BDCFB3D9A409}"/>
                </a:ext>
              </a:extLst>
            </p:cNvPr>
            <p:cNvSpPr txBox="1"/>
            <p:nvPr/>
          </p:nvSpPr>
          <p:spPr>
            <a:xfrm>
              <a:off x="3647947" y="4050268"/>
              <a:ext cx="1378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Flexible SMR</a:t>
              </a:r>
            </a:p>
          </p:txBody>
        </p:sp>
        <p:pic>
          <p:nvPicPr>
            <p:cNvPr id="8" name="Picture 7" descr="A picture containing silhouette, vector graphics&#10;&#10;Description automatically generated">
              <a:extLst>
                <a:ext uri="{FF2B5EF4-FFF2-40B4-BE49-F238E27FC236}">
                  <a16:creationId xmlns:a16="http://schemas.microsoft.com/office/drawing/2014/main" id="{0678B193-D90C-E484-A2D2-ECD3B9704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" y="4419600"/>
              <a:ext cx="1447800" cy="1447800"/>
            </a:xfrm>
            <a:prstGeom prst="rect">
              <a:avLst/>
            </a:prstGeom>
          </p:spPr>
        </p:pic>
      </p:grpSp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477F7E4D-BDFB-6CDF-0ADB-95F7FD77F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68554" y="3030761"/>
            <a:ext cx="535122" cy="535122"/>
          </a:xfrm>
          <a:prstGeom prst="rect">
            <a:avLst/>
          </a:prstGeom>
        </p:spPr>
      </p:pic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113FE927-16E1-D5B6-8614-D2AD2F5C6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243543" y="3836432"/>
            <a:ext cx="535122" cy="535122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726E4727-F70F-FF0B-724F-72CEC57359A2}"/>
              </a:ext>
            </a:extLst>
          </p:cNvPr>
          <p:cNvGrpSpPr/>
          <p:nvPr/>
        </p:nvGrpSpPr>
        <p:grpSpPr>
          <a:xfrm>
            <a:off x="3652048" y="1243256"/>
            <a:ext cx="7276042" cy="3357400"/>
            <a:chOff x="3652048" y="1243256"/>
            <a:chExt cx="7276042" cy="3357400"/>
          </a:xfrm>
        </p:grpSpPr>
        <p:pic>
          <p:nvPicPr>
            <p:cNvPr id="15" name="Picture 1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8738788D-7A1B-02B7-D99E-32CAB35DB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3056" y="2706901"/>
              <a:ext cx="812800" cy="812800"/>
            </a:xfrm>
            <a:prstGeom prst="rect">
              <a:avLst/>
            </a:prstGeom>
          </p:spPr>
        </p:pic>
        <p:pic>
          <p:nvPicPr>
            <p:cNvPr id="16" name="Picture 1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BE146D-C06F-1A15-0769-6F1F63167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86248" y="1778378"/>
              <a:ext cx="812800" cy="812800"/>
            </a:xfrm>
            <a:prstGeom prst="rect">
              <a:avLst/>
            </a:prstGeom>
          </p:spPr>
        </p:pic>
        <p:pic>
          <p:nvPicPr>
            <p:cNvPr id="17" name="Picture 1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BFAE607-1709-BCFD-1E36-9E2B7A75C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2957" y="3787856"/>
              <a:ext cx="812800" cy="812800"/>
            </a:xfrm>
            <a:prstGeom prst="rect">
              <a:avLst/>
            </a:prstGeom>
          </p:spPr>
        </p:pic>
        <p:pic>
          <p:nvPicPr>
            <p:cNvPr id="18" name="Picture 1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90096106-85A1-1ABA-89AA-75ECED473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48238" y="2741372"/>
              <a:ext cx="812800" cy="812800"/>
            </a:xfrm>
            <a:prstGeom prst="rect">
              <a:avLst/>
            </a:prstGeom>
          </p:spPr>
        </p:pic>
        <p:pic>
          <p:nvPicPr>
            <p:cNvPr id="19" name="Picture 1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976AC41-AA71-F433-FED0-0A534AD45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2600" y="2743200"/>
              <a:ext cx="812800" cy="812800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EC87507-74EB-B310-46BB-9EA65CCCCEC1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H="1">
              <a:off x="5035856" y="2369444"/>
              <a:ext cx="688020" cy="743857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4CBC81E-EFCB-B232-A892-59E5E471267C}"/>
                </a:ext>
              </a:extLst>
            </p:cNvPr>
            <p:cNvCxnSpPr>
              <a:cxnSpLocks/>
              <a:stCxn id="17" idx="1"/>
              <a:endCxn id="15" idx="3"/>
            </p:cNvCxnSpPr>
            <p:nvPr/>
          </p:nvCxnSpPr>
          <p:spPr>
            <a:xfrm flipH="1" flipV="1">
              <a:off x="5035856" y="3113301"/>
              <a:ext cx="687101" cy="1080955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7541C91-564B-4373-05F5-ED11E7964A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61420" y="2145434"/>
              <a:ext cx="886818" cy="769078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2250FEC-E009-CF79-DCB6-BF89128B0F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0694" y="3371712"/>
              <a:ext cx="936625" cy="851376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243AA5C-B548-1FFA-9DC3-F27EC1FBD399}"/>
                </a:ext>
              </a:extLst>
            </p:cNvPr>
            <p:cNvCxnSpPr>
              <a:cxnSpLocks/>
              <a:endCxn id="18" idx="3"/>
            </p:cNvCxnSpPr>
            <p:nvPr/>
          </p:nvCxnSpPr>
          <p:spPr>
            <a:xfrm flipH="1">
              <a:off x="8361038" y="3147772"/>
              <a:ext cx="886818" cy="0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3AF0B64-E767-EC72-0864-FAD22B278BDE}"/>
                </a:ext>
              </a:extLst>
            </p:cNvPr>
            <p:cNvSpPr txBox="1"/>
            <p:nvPr/>
          </p:nvSpPr>
          <p:spPr>
            <a:xfrm>
              <a:off x="10584726" y="301336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C9DC093-3B37-598C-65C8-8AF16ACA9C12}"/>
                </a:ext>
              </a:extLst>
            </p:cNvPr>
            <p:cNvSpPr txBox="1"/>
            <p:nvPr/>
          </p:nvSpPr>
          <p:spPr>
            <a:xfrm>
              <a:off x="3652048" y="2924809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pic>
          <p:nvPicPr>
            <p:cNvPr id="40" name="Picture 39" descr="Icon&#10;&#10;Description automatically generated">
              <a:extLst>
                <a:ext uri="{FF2B5EF4-FFF2-40B4-BE49-F238E27FC236}">
                  <a16:creationId xmlns:a16="http://schemas.microsoft.com/office/drawing/2014/main" id="{1D56A946-F009-1E52-8B8E-7C30067FC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322742" y="2184778"/>
              <a:ext cx="535122" cy="535122"/>
            </a:xfrm>
            <a:prstGeom prst="rect">
              <a:avLst/>
            </a:prstGeom>
          </p:spPr>
        </p:pic>
        <p:pic>
          <p:nvPicPr>
            <p:cNvPr id="41" name="Picture 40" descr="Icon&#10;&#10;Description automatically generated">
              <a:extLst>
                <a:ext uri="{FF2B5EF4-FFF2-40B4-BE49-F238E27FC236}">
                  <a16:creationId xmlns:a16="http://schemas.microsoft.com/office/drawing/2014/main" id="{8F7F288F-FD3A-0E71-5C1E-6E7E4BDB8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075572" y="1243256"/>
              <a:ext cx="535122" cy="535122"/>
            </a:xfrm>
            <a:prstGeom prst="rect">
              <a:avLst/>
            </a:prstGeom>
          </p:spPr>
        </p:pic>
        <p:pic>
          <p:nvPicPr>
            <p:cNvPr id="42" name="Picture 41" descr="Icon&#10;&#10;Description automatically generated">
              <a:extLst>
                <a:ext uri="{FF2B5EF4-FFF2-40B4-BE49-F238E27FC236}">
                  <a16:creationId xmlns:a16="http://schemas.microsoft.com/office/drawing/2014/main" id="{71181662-0512-D47D-095B-91E7F1759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047418" y="3252140"/>
              <a:ext cx="535122" cy="535122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4971A9F-A226-3202-6D7A-B354225563B1}"/>
              </a:ext>
            </a:extLst>
          </p:cNvPr>
          <p:cNvSpPr txBox="1"/>
          <p:nvPr/>
        </p:nvSpPr>
        <p:spPr>
          <a:xfrm>
            <a:off x="533400" y="4888944"/>
            <a:ext cx="5788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Servers are network agnostic</a:t>
            </a:r>
          </a:p>
          <a:p>
            <a:pPr marL="342900" indent="-342900">
              <a:buAutoNum type="arabicPeriod"/>
            </a:pPr>
            <a:r>
              <a:rPr lang="en-US" dirty="0"/>
              <a:t>Servers ensure that the log of transactions always grow</a:t>
            </a:r>
          </a:p>
        </p:txBody>
      </p:sp>
    </p:spTree>
    <p:extLst>
      <p:ext uri="{BB962C8B-B14F-4D97-AF65-F5344CB8AC3E}">
        <p14:creationId xmlns:p14="http://schemas.microsoft.com/office/powerpoint/2010/main" val="159413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045D1-2AC4-95B1-DB8D-828B8F42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Solution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C13B0A-4F46-6FD4-CB6C-98BE28BB7577}"/>
              </a:ext>
            </a:extLst>
          </p:cNvPr>
          <p:cNvGrpSpPr/>
          <p:nvPr/>
        </p:nvGrpSpPr>
        <p:grpSpPr>
          <a:xfrm>
            <a:off x="1143000" y="2743200"/>
            <a:ext cx="1457453" cy="1817132"/>
            <a:chOff x="3647947" y="4050268"/>
            <a:chExt cx="1457453" cy="18171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C769FD5-30CC-5432-BCAA-BDCFB3D9A409}"/>
                </a:ext>
              </a:extLst>
            </p:cNvPr>
            <p:cNvSpPr txBox="1"/>
            <p:nvPr/>
          </p:nvSpPr>
          <p:spPr>
            <a:xfrm>
              <a:off x="3647947" y="4050268"/>
              <a:ext cx="1378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Flexible SMR</a:t>
              </a:r>
            </a:p>
          </p:txBody>
        </p:sp>
        <p:pic>
          <p:nvPicPr>
            <p:cNvPr id="8" name="Picture 7" descr="A picture containing silhouette, vector graphics&#10;&#10;Description automatically generated">
              <a:extLst>
                <a:ext uri="{FF2B5EF4-FFF2-40B4-BE49-F238E27FC236}">
                  <a16:creationId xmlns:a16="http://schemas.microsoft.com/office/drawing/2014/main" id="{0678B193-D90C-E484-A2D2-ECD3B9704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" y="4419600"/>
              <a:ext cx="1447800" cy="1447800"/>
            </a:xfrm>
            <a:prstGeom prst="rect">
              <a:avLst/>
            </a:prstGeom>
          </p:spPr>
        </p:pic>
      </p:grpSp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8738788D-7A1B-02B7-D99E-32CAB35DB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056" y="2706901"/>
            <a:ext cx="812800" cy="812800"/>
          </a:xfrm>
          <a:prstGeom prst="rect">
            <a:avLst/>
          </a:prstGeom>
        </p:spPr>
      </p:pic>
      <p:pic>
        <p:nvPicPr>
          <p:cNvPr id="16" name="Picture 15" descr="A picture containing shape&#10;&#10;Description automatically generated">
            <a:extLst>
              <a:ext uri="{FF2B5EF4-FFF2-40B4-BE49-F238E27FC236}">
                <a16:creationId xmlns:a16="http://schemas.microsoft.com/office/drawing/2014/main" id="{5EBE146D-C06F-1A15-0769-6F1F63167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248" y="1778378"/>
            <a:ext cx="812800" cy="812800"/>
          </a:xfrm>
          <a:prstGeom prst="rect">
            <a:avLst/>
          </a:prstGeom>
        </p:spPr>
      </p:pic>
      <p:pic>
        <p:nvPicPr>
          <p:cNvPr id="1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DBFAE607-1709-BCFD-1E36-9E2B7A75C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957" y="3787856"/>
            <a:ext cx="812800" cy="812800"/>
          </a:xfrm>
          <a:prstGeom prst="rect">
            <a:avLst/>
          </a:prstGeom>
        </p:spPr>
      </p:pic>
      <p:pic>
        <p:nvPicPr>
          <p:cNvPr id="18" name="Picture 17" descr="A picture containing shape&#10;&#10;Description automatically generated">
            <a:extLst>
              <a:ext uri="{FF2B5EF4-FFF2-40B4-BE49-F238E27FC236}">
                <a16:creationId xmlns:a16="http://schemas.microsoft.com/office/drawing/2014/main" id="{90096106-85A1-1ABA-89AA-75ECED473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238" y="2741372"/>
            <a:ext cx="812800" cy="812800"/>
          </a:xfrm>
          <a:prstGeom prst="rect">
            <a:avLst/>
          </a:prstGeom>
        </p:spPr>
      </p:pic>
      <p:pic>
        <p:nvPicPr>
          <p:cNvPr id="19" name="Picture 18" descr="A picture containing shape&#10;&#10;Description automatically generated">
            <a:extLst>
              <a:ext uri="{FF2B5EF4-FFF2-40B4-BE49-F238E27FC236}">
                <a16:creationId xmlns:a16="http://schemas.microsoft.com/office/drawing/2014/main" id="{5976AC41-AA71-F433-FED0-0A534AD45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2743200"/>
            <a:ext cx="812800" cy="8128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C87507-74EB-B310-46BB-9EA65CCCCEC1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5035856" y="2369444"/>
            <a:ext cx="688020" cy="743857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CBC81E-EFCB-B232-A892-59E5E471267C}"/>
              </a:ext>
            </a:extLst>
          </p:cNvPr>
          <p:cNvCxnSpPr>
            <a:cxnSpLocks/>
            <a:stCxn id="17" idx="1"/>
            <a:endCxn id="15" idx="3"/>
          </p:cNvCxnSpPr>
          <p:nvPr/>
        </p:nvCxnSpPr>
        <p:spPr>
          <a:xfrm flipH="1" flipV="1">
            <a:off x="5035856" y="3113301"/>
            <a:ext cx="687101" cy="1080955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7541C91-564B-4373-05F5-ED11E7964A11}"/>
              </a:ext>
            </a:extLst>
          </p:cNvPr>
          <p:cNvCxnSpPr>
            <a:cxnSpLocks/>
          </p:cNvCxnSpPr>
          <p:nvPr/>
        </p:nvCxnSpPr>
        <p:spPr>
          <a:xfrm flipH="1" flipV="1">
            <a:off x="6661420" y="2145434"/>
            <a:ext cx="886818" cy="76907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250FEC-E009-CF79-DCB6-BF89128B0F5E}"/>
              </a:ext>
            </a:extLst>
          </p:cNvPr>
          <p:cNvCxnSpPr>
            <a:cxnSpLocks/>
          </p:cNvCxnSpPr>
          <p:nvPr/>
        </p:nvCxnSpPr>
        <p:spPr>
          <a:xfrm flipH="1">
            <a:off x="6610694" y="3371712"/>
            <a:ext cx="936625" cy="85137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43AA5C-B548-1FFA-9DC3-F27EC1FBD399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8361038" y="3147772"/>
            <a:ext cx="886818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3AF0B64-E767-EC72-0864-FAD22B278BDE}"/>
              </a:ext>
            </a:extLst>
          </p:cNvPr>
          <p:cNvSpPr txBox="1"/>
          <p:nvPr/>
        </p:nvSpPr>
        <p:spPr>
          <a:xfrm>
            <a:off x="10584726" y="301336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9DC093-3B37-598C-65C8-8AF16ACA9C12}"/>
              </a:ext>
            </a:extLst>
          </p:cNvPr>
          <p:cNvSpPr txBox="1"/>
          <p:nvPr/>
        </p:nvSpPr>
        <p:spPr>
          <a:xfrm>
            <a:off x="3652048" y="292480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477F7E4D-BDFB-6CDF-0ADB-95F7FD77F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68554" y="3030761"/>
            <a:ext cx="535122" cy="535122"/>
          </a:xfrm>
          <a:prstGeom prst="rect">
            <a:avLst/>
          </a:prstGeom>
        </p:spPr>
      </p:pic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113FE927-16E1-D5B6-8614-D2AD2F5C6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43543" y="3836432"/>
            <a:ext cx="535122" cy="535122"/>
          </a:xfrm>
          <a:prstGeom prst="rect">
            <a:avLst/>
          </a:prstGeom>
        </p:spPr>
      </p:pic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1D56A946-F009-1E52-8B8E-7C30067FC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322742" y="2184778"/>
            <a:ext cx="535122" cy="535122"/>
          </a:xfrm>
          <a:prstGeom prst="rect">
            <a:avLst/>
          </a:prstGeom>
        </p:spPr>
      </p:pic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8F7F288F-FD3A-0E71-5C1E-6E7E4BDB8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075572" y="1243256"/>
            <a:ext cx="535122" cy="535122"/>
          </a:xfrm>
          <a:prstGeom prst="rect">
            <a:avLst/>
          </a:prstGeom>
        </p:spPr>
      </p:pic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71181662-0512-D47D-095B-91E7F1759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047418" y="3252140"/>
            <a:ext cx="535122" cy="53512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60BC03A-BA07-009F-9CC2-A7E63E9CDE39}"/>
              </a:ext>
            </a:extLst>
          </p:cNvPr>
          <p:cNvGrpSpPr/>
          <p:nvPr/>
        </p:nvGrpSpPr>
        <p:grpSpPr>
          <a:xfrm>
            <a:off x="920619" y="5183391"/>
            <a:ext cx="5154953" cy="1227885"/>
            <a:chOff x="2511104" y="5097949"/>
            <a:chExt cx="5154953" cy="1227885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3A69D5D2-974B-F9DF-3878-FB2BFC9EB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1104" y="5410200"/>
              <a:ext cx="812800" cy="812800"/>
            </a:xfrm>
            <a:prstGeom prst="rect">
              <a:avLst/>
            </a:prstGeom>
          </p:spPr>
        </p:pic>
        <p:sp>
          <p:nvSpPr>
            <p:cNvPr id="9" name="Rounded Rectangular Callout 8">
              <a:extLst>
                <a:ext uri="{FF2B5EF4-FFF2-40B4-BE49-F238E27FC236}">
                  <a16:creationId xmlns:a16="http://schemas.microsoft.com/office/drawing/2014/main" id="{5200C802-F69C-3D64-0066-664C2D62F083}"/>
                </a:ext>
              </a:extLst>
            </p:cNvPr>
            <p:cNvSpPr/>
            <p:nvPr/>
          </p:nvSpPr>
          <p:spPr>
            <a:xfrm>
              <a:off x="3779857" y="5097949"/>
              <a:ext cx="3886200" cy="1227885"/>
            </a:xfrm>
            <a:prstGeom prst="wedgeRoundRectCallout">
              <a:avLst>
                <a:gd name="adj1" fmla="val -60261"/>
                <a:gd name="adj2" fmla="val 1117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I believe that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the network is </a:t>
              </a:r>
              <a:r>
                <a: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synchronous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The adversary is </a:t>
              </a:r>
              <a:r>
                <a: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adaptive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3F72EA-EBF1-F740-EBA4-AB71DBD0AFEC}"/>
              </a:ext>
            </a:extLst>
          </p:cNvPr>
          <p:cNvGrpSpPr/>
          <p:nvPr/>
        </p:nvGrpSpPr>
        <p:grpSpPr>
          <a:xfrm>
            <a:off x="6531525" y="5094985"/>
            <a:ext cx="5154953" cy="1227885"/>
            <a:chOff x="2511104" y="5097949"/>
            <a:chExt cx="5154953" cy="1227885"/>
          </a:xfrm>
        </p:grpSpPr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51824300-EAA1-F5AA-AB4B-8FCFE34AD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1104" y="5410200"/>
              <a:ext cx="812800" cy="812800"/>
            </a:xfrm>
            <a:prstGeom prst="rect">
              <a:avLst/>
            </a:prstGeom>
          </p:spPr>
        </p:pic>
        <p:sp>
          <p:nvSpPr>
            <p:cNvPr id="14" name="Rounded Rectangular Callout 13">
              <a:extLst>
                <a:ext uri="{FF2B5EF4-FFF2-40B4-BE49-F238E27FC236}">
                  <a16:creationId xmlns:a16="http://schemas.microsoft.com/office/drawing/2014/main" id="{8017BE25-9B3D-F47F-6296-D696D551CC93}"/>
                </a:ext>
              </a:extLst>
            </p:cNvPr>
            <p:cNvSpPr/>
            <p:nvPr/>
          </p:nvSpPr>
          <p:spPr>
            <a:xfrm>
              <a:off x="3779857" y="5097949"/>
              <a:ext cx="3886200" cy="1227885"/>
            </a:xfrm>
            <a:prstGeom prst="wedgeRoundRectCallout">
              <a:avLst>
                <a:gd name="adj1" fmla="val -60261"/>
                <a:gd name="adj2" fmla="val 1117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I believe that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the network is </a:t>
              </a:r>
              <a:r>
                <a: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asynchronous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The adversary is </a:t>
              </a:r>
              <a:r>
                <a: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static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434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E5B8-7EB3-CDD9-F4B3-F6D78E7B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8B573-D05F-245B-A08F-B4929AC5B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FSMR protocol guarantees:</a:t>
            </a:r>
          </a:p>
          <a:p>
            <a:pPr lvl="1"/>
            <a:r>
              <a:rPr lang="en-US" dirty="0"/>
              <a:t>Chain growth (server responsibility)</a:t>
            </a:r>
          </a:p>
          <a:p>
            <a:pPr lvl="1"/>
            <a:r>
              <a:rPr lang="en-US" dirty="0"/>
              <a:t>Safety (based on client assumption)</a:t>
            </a:r>
          </a:p>
          <a:p>
            <a:pPr lvl="1"/>
            <a:r>
              <a:rPr lang="en-US" dirty="0"/>
              <a:t>Commit liveness (based on client assumption)</a:t>
            </a:r>
          </a:p>
          <a:p>
            <a:pPr lvl="1"/>
            <a:r>
              <a:rPr lang="en-US" dirty="0"/>
              <a:t>Execution liveness (based on client assumption)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99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DAA1-D756-7A68-D07A-57DE6921C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F41EC-F6BE-C48F-2630-372DDEC28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construct a flexible SMR protocol where</a:t>
            </a:r>
          </a:p>
          <a:p>
            <a:r>
              <a:rPr lang="en-US" dirty="0"/>
              <a:t>Servers ensure that a chain keeps growing</a:t>
            </a:r>
          </a:p>
          <a:p>
            <a:r>
              <a:rPr lang="en-US" dirty="0"/>
              <a:t>Clients choose their assumptions (Flexibility)</a:t>
            </a:r>
          </a:p>
          <a:p>
            <a:pPr lvl="1"/>
            <a:r>
              <a:rPr lang="en-US" dirty="0"/>
              <a:t>Static vs. adaptive</a:t>
            </a:r>
          </a:p>
          <a:p>
            <a:pPr lvl="1"/>
            <a:r>
              <a:rPr lang="en-US" dirty="0"/>
              <a:t>Number of faults (1, 4, n/10, n/3)</a:t>
            </a:r>
          </a:p>
          <a:p>
            <a:pPr lvl="1"/>
            <a:r>
              <a:rPr lang="en-US" dirty="0"/>
              <a:t>Type of faults: crash and/or Byzantine</a:t>
            </a:r>
          </a:p>
          <a:p>
            <a:pPr lvl="1"/>
            <a:r>
              <a:rPr lang="en-US" dirty="0"/>
              <a:t>Network: synchronous vs. partially synchronous</a:t>
            </a:r>
          </a:p>
        </p:txBody>
      </p:sp>
    </p:spTree>
    <p:extLst>
      <p:ext uri="{BB962C8B-B14F-4D97-AF65-F5344CB8AC3E}">
        <p14:creationId xmlns:p14="http://schemas.microsoft.com/office/powerpoint/2010/main" val="2851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236</Words>
  <Application>Microsoft Macintosh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Flexible State Machine Replication</vt:lpstr>
      <vt:lpstr>State Machine Replication Applications</vt:lpstr>
      <vt:lpstr>Network Models</vt:lpstr>
      <vt:lpstr>PowerPoint Presentation</vt:lpstr>
      <vt:lpstr>Ideal Solution</vt:lpstr>
      <vt:lpstr>Ideal Solution</vt:lpstr>
      <vt:lpstr>FSMR Problem</vt:lpstr>
      <vt:lpstr>Our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Flexible State Machine Replication</dc:title>
  <dc:creator>Bhat, Adithya</dc:creator>
  <cp:lastModifiedBy>Bhat, Adithya</cp:lastModifiedBy>
  <cp:revision>1</cp:revision>
  <dcterms:created xsi:type="dcterms:W3CDTF">2023-04-10T15:50:50Z</dcterms:created>
  <dcterms:modified xsi:type="dcterms:W3CDTF">2023-04-10T16:48:35Z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2023-04-10T16:45:16Z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0a7a3bb8-1e72-485f-8a96-bf75ea06e06d</vt:lpwstr>
  </property>
  <property fmtid="{D5CDD505-2E9C-101B-9397-08002B2CF9AE}" pid="8" name="MSIP_Label_4044bd30-2ed7-4c9d-9d12-46200872a97b_ContentBits">
    <vt:lpwstr>0</vt:lpwstr>
  </property>
</Properties>
</file>