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2"/>
  </p:notesMasterIdLst>
  <p:sldIdLst>
    <p:sldId id="256" r:id="rId2"/>
    <p:sldId id="525" r:id="rId3"/>
    <p:sldId id="527" r:id="rId4"/>
    <p:sldId id="528" r:id="rId5"/>
    <p:sldId id="529" r:id="rId6"/>
    <p:sldId id="534" r:id="rId7"/>
    <p:sldId id="532" r:id="rId8"/>
    <p:sldId id="533" r:id="rId9"/>
    <p:sldId id="530" r:id="rId10"/>
    <p:sldId id="484" r:id="rId11"/>
    <p:sldId id="480" r:id="rId12"/>
    <p:sldId id="481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6" r:id="rId21"/>
    <p:sldId id="495" r:id="rId22"/>
    <p:sldId id="497" r:id="rId23"/>
    <p:sldId id="498" r:id="rId24"/>
    <p:sldId id="499" r:id="rId25"/>
    <p:sldId id="500" r:id="rId26"/>
    <p:sldId id="501" r:id="rId27"/>
    <p:sldId id="503" r:id="rId28"/>
    <p:sldId id="502" r:id="rId29"/>
    <p:sldId id="504" r:id="rId30"/>
    <p:sldId id="507" r:id="rId31"/>
    <p:sldId id="508" r:id="rId32"/>
    <p:sldId id="509" r:id="rId33"/>
    <p:sldId id="494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19" r:id="rId44"/>
    <p:sldId id="522" r:id="rId45"/>
    <p:sldId id="520" r:id="rId46"/>
    <p:sldId id="521" r:id="rId47"/>
    <p:sldId id="523" r:id="rId48"/>
    <p:sldId id="524" r:id="rId49"/>
    <p:sldId id="467" r:id="rId50"/>
    <p:sldId id="535" r:id="rId51"/>
    <p:sldId id="536" r:id="rId52"/>
    <p:sldId id="537" r:id="rId53"/>
    <p:sldId id="538" r:id="rId54"/>
    <p:sldId id="540" r:id="rId55"/>
    <p:sldId id="541" r:id="rId56"/>
    <p:sldId id="542" r:id="rId57"/>
    <p:sldId id="539" r:id="rId58"/>
    <p:sldId id="308" r:id="rId59"/>
    <p:sldId id="476" r:id="rId60"/>
    <p:sldId id="47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2EA0808A-EBDE-094F-8A9E-321C65CB229F}">
          <p14:sldIdLst>
            <p14:sldId id="256"/>
          </p14:sldIdLst>
        </p14:section>
        <p14:section name="Motivation" id="{A1C5AD58-F833-A242-9E43-8F2D799292FF}">
          <p14:sldIdLst>
            <p14:sldId id="525"/>
            <p14:sldId id="527"/>
            <p14:sldId id="528"/>
            <p14:sldId id="529"/>
            <p14:sldId id="534"/>
            <p14:sldId id="532"/>
            <p14:sldId id="533"/>
            <p14:sldId id="530"/>
          </p14:sldIdLst>
        </p14:section>
        <p14:section name="Permissioned Bitcoin" id="{FC859955-5455-B549-855A-D054D0268980}">
          <p14:sldIdLst>
            <p14:sldId id="484"/>
            <p14:sldId id="480"/>
            <p14:sldId id="481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Crash Faults" id="{B90EB10B-828F-5E47-8546-04127217FB87}">
          <p14:sldIdLst>
            <p14:sldId id="496"/>
            <p14:sldId id="495"/>
            <p14:sldId id="497"/>
            <p14:sldId id="498"/>
            <p14:sldId id="499"/>
            <p14:sldId id="500"/>
            <p14:sldId id="501"/>
            <p14:sldId id="503"/>
            <p14:sldId id="502"/>
            <p14:sldId id="504"/>
            <p14:sldId id="507"/>
            <p14:sldId id="508"/>
            <p14:sldId id="509"/>
          </p14:sldIdLst>
        </p14:section>
        <p14:section name="Equivocation" id="{AAD80146-C413-884D-8773-9DE37EE462CE}">
          <p14:sldIdLst>
            <p14:sldId id="494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UCR" id="{22783154-DE93-8A4F-813E-9BF9A351E1E6}">
          <p14:sldIdLst>
            <p14:sldId id="517"/>
            <p14:sldId id="518"/>
            <p14:sldId id="519"/>
            <p14:sldId id="522"/>
            <p14:sldId id="520"/>
            <p14:sldId id="521"/>
            <p14:sldId id="523"/>
            <p14:sldId id="524"/>
            <p14:sldId id="467"/>
          </p14:sldIdLst>
        </p14:section>
        <p14:section name="Applications" id="{90A93284-B91F-404D-8E34-44554AF822C9}">
          <p14:sldIdLst>
            <p14:sldId id="535"/>
            <p14:sldId id="536"/>
            <p14:sldId id="537"/>
            <p14:sldId id="538"/>
            <p14:sldId id="540"/>
            <p14:sldId id="541"/>
            <p14:sldId id="542"/>
            <p14:sldId id="539"/>
            <p14:sldId id="308"/>
          </p14:sldIdLst>
        </p14:section>
        <p14:section name="Conclusion" id="{13776DD9-8C11-7443-84CF-B3140DCABAE3}">
          <p14:sldIdLst>
            <p14:sldId id="476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A"/>
    <a:srgbClr val="0E6FC7"/>
    <a:srgbClr val="012069"/>
    <a:srgbClr val="91C7F8"/>
    <a:srgbClr val="073763"/>
    <a:srgbClr val="08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9"/>
    <p:restoredTop sz="94672"/>
  </p:normalViewPr>
  <p:slideViewPr>
    <p:cSldViewPr snapToGrid="0">
      <p:cViewPr>
        <p:scale>
          <a:sx n="145" d="100"/>
          <a:sy n="145" d="100"/>
        </p:scale>
        <p:origin x="45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976BE-DDFD-F642-947A-5443EEF8DCA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52A37-31C0-A94D-8C9C-8397639EA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5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7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5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Bhat et 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Unique Chain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FC3-D8AE-B147-A69D-D23EBA61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6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7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9.png"/><Relationship Id="rId5" Type="http://schemas.openxmlformats.org/officeDocument/2006/relationships/image" Target="../media/image39.png"/><Relationship Id="rId10" Type="http://schemas.openxmlformats.org/officeDocument/2006/relationships/image" Target="../media/image68.png"/><Relationship Id="rId4" Type="http://schemas.openxmlformats.org/officeDocument/2006/relationships/image" Target="../media/image38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37.png"/><Relationship Id="rId7" Type="http://schemas.openxmlformats.org/officeDocument/2006/relationships/image" Target="../media/image71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9.png"/><Relationship Id="rId5" Type="http://schemas.openxmlformats.org/officeDocument/2006/relationships/image" Target="../media/image39.png"/><Relationship Id="rId10" Type="http://schemas.openxmlformats.org/officeDocument/2006/relationships/image" Target="../media/image68.png"/><Relationship Id="rId4" Type="http://schemas.openxmlformats.org/officeDocument/2006/relationships/image" Target="../media/image38.png"/><Relationship Id="rId9" Type="http://schemas.openxmlformats.org/officeDocument/2006/relationships/image" Target="../media/image67.png"/><Relationship Id="rId1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37.png"/><Relationship Id="rId7" Type="http://schemas.openxmlformats.org/officeDocument/2006/relationships/image" Target="../media/image74.png"/><Relationship Id="rId12" Type="http://schemas.openxmlformats.org/officeDocument/2006/relationships/image" Target="../media/image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9.png"/><Relationship Id="rId5" Type="http://schemas.openxmlformats.org/officeDocument/2006/relationships/image" Target="../media/image39.png"/><Relationship Id="rId10" Type="http://schemas.openxmlformats.org/officeDocument/2006/relationships/image" Target="../media/image68.png"/><Relationship Id="rId4" Type="http://schemas.openxmlformats.org/officeDocument/2006/relationships/image" Target="../media/image38.png"/><Relationship Id="rId9" Type="http://schemas.openxmlformats.org/officeDocument/2006/relationships/image" Target="../media/image75.png"/><Relationship Id="rId1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18" Type="http://schemas.openxmlformats.org/officeDocument/2006/relationships/image" Target="../media/image80.png"/><Relationship Id="rId3" Type="http://schemas.openxmlformats.org/officeDocument/2006/relationships/image" Target="../media/image37.png"/><Relationship Id="rId7" Type="http://schemas.openxmlformats.org/officeDocument/2006/relationships/image" Target="../media/image76.png"/><Relationship Id="rId12" Type="http://schemas.openxmlformats.org/officeDocument/2006/relationships/image" Target="../media/image70.png"/><Relationship Id="rId17" Type="http://schemas.openxmlformats.org/officeDocument/2006/relationships/image" Target="../media/image79.png"/><Relationship Id="rId2" Type="http://schemas.openxmlformats.org/officeDocument/2006/relationships/image" Target="../media/image36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9.png"/><Relationship Id="rId5" Type="http://schemas.openxmlformats.org/officeDocument/2006/relationships/image" Target="../media/image39.png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19" Type="http://schemas.openxmlformats.org/officeDocument/2006/relationships/image" Target="../media/image81.png"/><Relationship Id="rId4" Type="http://schemas.openxmlformats.org/officeDocument/2006/relationships/image" Target="../media/image38.png"/><Relationship Id="rId9" Type="http://schemas.openxmlformats.org/officeDocument/2006/relationships/image" Target="../media/image75.png"/><Relationship Id="rId1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18" Type="http://schemas.openxmlformats.org/officeDocument/2006/relationships/image" Target="../media/image80.png"/><Relationship Id="rId3" Type="http://schemas.openxmlformats.org/officeDocument/2006/relationships/image" Target="../media/image37.png"/><Relationship Id="rId7" Type="http://schemas.openxmlformats.org/officeDocument/2006/relationships/image" Target="../media/image83.png"/><Relationship Id="rId12" Type="http://schemas.openxmlformats.org/officeDocument/2006/relationships/image" Target="../media/image70.png"/><Relationship Id="rId17" Type="http://schemas.openxmlformats.org/officeDocument/2006/relationships/image" Target="../media/image84.png"/><Relationship Id="rId2" Type="http://schemas.openxmlformats.org/officeDocument/2006/relationships/image" Target="../media/image36.png"/><Relationship Id="rId16" Type="http://schemas.openxmlformats.org/officeDocument/2006/relationships/image" Target="../media/image78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9.png"/><Relationship Id="rId5" Type="http://schemas.openxmlformats.org/officeDocument/2006/relationships/image" Target="../media/image39.png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19" Type="http://schemas.openxmlformats.org/officeDocument/2006/relationships/image" Target="../media/image81.png"/><Relationship Id="rId4" Type="http://schemas.openxmlformats.org/officeDocument/2006/relationships/image" Target="../media/image38.png"/><Relationship Id="rId9" Type="http://schemas.openxmlformats.org/officeDocument/2006/relationships/image" Target="../media/image75.png"/><Relationship Id="rId1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3.png"/><Relationship Id="rId18" Type="http://schemas.openxmlformats.org/officeDocument/2006/relationships/image" Target="../media/image81.png"/><Relationship Id="rId3" Type="http://schemas.openxmlformats.org/officeDocument/2006/relationships/image" Target="../media/image37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17" Type="http://schemas.openxmlformats.org/officeDocument/2006/relationships/image" Target="../media/image80.png"/><Relationship Id="rId2" Type="http://schemas.openxmlformats.org/officeDocument/2006/relationships/image" Target="../media/image36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70.png"/><Relationship Id="rId5" Type="http://schemas.openxmlformats.org/officeDocument/2006/relationships/image" Target="../media/image39.png"/><Relationship Id="rId15" Type="http://schemas.openxmlformats.org/officeDocument/2006/relationships/image" Target="../media/image78.png"/><Relationship Id="rId10" Type="http://schemas.openxmlformats.org/officeDocument/2006/relationships/image" Target="../media/image69.png"/><Relationship Id="rId19" Type="http://schemas.openxmlformats.org/officeDocument/2006/relationships/image" Target="../media/image85.png"/><Relationship Id="rId4" Type="http://schemas.openxmlformats.org/officeDocument/2006/relationships/image" Target="../media/image38.png"/><Relationship Id="rId9" Type="http://schemas.openxmlformats.org/officeDocument/2006/relationships/image" Target="../media/image68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73.png"/><Relationship Id="rId3" Type="http://schemas.openxmlformats.org/officeDocument/2006/relationships/image" Target="../media/image3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40.png"/><Relationship Id="rId10" Type="http://schemas.openxmlformats.org/officeDocument/2006/relationships/image" Target="../media/image92.png"/><Relationship Id="rId4" Type="http://schemas.openxmlformats.org/officeDocument/2006/relationships/image" Target="../media/image39.png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38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2.png"/><Relationship Id="rId5" Type="http://schemas.openxmlformats.org/officeDocument/2006/relationships/image" Target="../media/image40.png"/><Relationship Id="rId10" Type="http://schemas.openxmlformats.org/officeDocument/2006/relationships/image" Target="../media/image91.png"/><Relationship Id="rId4" Type="http://schemas.openxmlformats.org/officeDocument/2006/relationships/image" Target="../media/image39.png"/><Relationship Id="rId9" Type="http://schemas.openxmlformats.org/officeDocument/2006/relationships/image" Target="../media/image90.png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3.png"/><Relationship Id="rId3" Type="http://schemas.openxmlformats.org/officeDocument/2006/relationships/image" Target="../media/image39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73.png"/><Relationship Id="rId4" Type="http://schemas.openxmlformats.org/officeDocument/2006/relationships/image" Target="../media/image40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3.png"/><Relationship Id="rId18" Type="http://schemas.openxmlformats.org/officeDocument/2006/relationships/image" Target="../media/image104.png"/><Relationship Id="rId3" Type="http://schemas.openxmlformats.org/officeDocument/2006/relationships/image" Target="../media/image39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3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7.png"/><Relationship Id="rId5" Type="http://schemas.openxmlformats.org/officeDocument/2006/relationships/image" Target="../media/image99.png"/><Relationship Id="rId15" Type="http://schemas.openxmlformats.org/officeDocument/2006/relationships/image" Target="../media/image101.png"/><Relationship Id="rId10" Type="http://schemas.openxmlformats.org/officeDocument/2006/relationships/image" Target="../media/image73.png"/><Relationship Id="rId19" Type="http://schemas.openxmlformats.org/officeDocument/2006/relationships/image" Target="../media/image105.png"/><Relationship Id="rId4" Type="http://schemas.openxmlformats.org/officeDocument/2006/relationships/image" Target="../media/image40.png"/><Relationship Id="rId9" Type="http://schemas.openxmlformats.org/officeDocument/2006/relationships/image" Target="../media/image94.png"/><Relationship Id="rId1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3.png"/><Relationship Id="rId7" Type="http://schemas.openxmlformats.org/officeDocument/2006/relationships/image" Target="../media/image104.png"/><Relationship Id="rId12" Type="http://schemas.openxmlformats.org/officeDocument/2006/relationships/image" Target="../media/image40.png"/><Relationship Id="rId17" Type="http://schemas.openxmlformats.org/officeDocument/2006/relationships/image" Target="../media/image92.png"/><Relationship Id="rId2" Type="http://schemas.openxmlformats.org/officeDocument/2006/relationships/image" Target="../media/image94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9.png"/><Relationship Id="rId5" Type="http://schemas.openxmlformats.org/officeDocument/2006/relationships/image" Target="../media/image102.png"/><Relationship Id="rId15" Type="http://schemas.openxmlformats.org/officeDocument/2006/relationships/image" Target="../media/image9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6.png"/><Relationship Id="rId1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3.png"/><Relationship Id="rId7" Type="http://schemas.openxmlformats.org/officeDocument/2006/relationships/image" Target="../media/image104.png"/><Relationship Id="rId12" Type="http://schemas.openxmlformats.org/officeDocument/2006/relationships/image" Target="../media/image40.png"/><Relationship Id="rId17" Type="http://schemas.openxmlformats.org/officeDocument/2006/relationships/image" Target="../media/image92.png"/><Relationship Id="rId2" Type="http://schemas.openxmlformats.org/officeDocument/2006/relationships/image" Target="../media/image94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9.png"/><Relationship Id="rId5" Type="http://schemas.openxmlformats.org/officeDocument/2006/relationships/image" Target="../media/image102.png"/><Relationship Id="rId15" Type="http://schemas.openxmlformats.org/officeDocument/2006/relationships/image" Target="../media/image9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6.png"/><Relationship Id="rId1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3.png"/><Relationship Id="rId21" Type="http://schemas.openxmlformats.org/officeDocument/2006/relationships/image" Target="../media/image108.png"/><Relationship Id="rId7" Type="http://schemas.openxmlformats.org/officeDocument/2006/relationships/image" Target="../media/image104.png"/><Relationship Id="rId12" Type="http://schemas.openxmlformats.org/officeDocument/2006/relationships/image" Target="../media/image40.png"/><Relationship Id="rId17" Type="http://schemas.openxmlformats.org/officeDocument/2006/relationships/image" Target="../media/image92.png"/><Relationship Id="rId25" Type="http://schemas.openxmlformats.org/officeDocument/2006/relationships/image" Target="../media/image112.png"/><Relationship Id="rId2" Type="http://schemas.openxmlformats.org/officeDocument/2006/relationships/image" Target="../media/image94.png"/><Relationship Id="rId16" Type="http://schemas.openxmlformats.org/officeDocument/2006/relationships/image" Target="../media/image91.png"/><Relationship Id="rId20" Type="http://schemas.openxmlformats.org/officeDocument/2006/relationships/image" Target="../media/image10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9.png"/><Relationship Id="rId24" Type="http://schemas.openxmlformats.org/officeDocument/2006/relationships/image" Target="../media/image111.png"/><Relationship Id="rId5" Type="http://schemas.openxmlformats.org/officeDocument/2006/relationships/image" Target="../media/image102.png"/><Relationship Id="rId15" Type="http://schemas.openxmlformats.org/officeDocument/2006/relationships/image" Target="../media/image90.png"/><Relationship Id="rId23" Type="http://schemas.openxmlformats.org/officeDocument/2006/relationships/image" Target="../media/image110.png"/><Relationship Id="rId10" Type="http://schemas.openxmlformats.org/officeDocument/2006/relationships/image" Target="../media/image38.png"/><Relationship Id="rId19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36.png"/><Relationship Id="rId14" Type="http://schemas.openxmlformats.org/officeDocument/2006/relationships/image" Target="../media/image89.png"/><Relationship Id="rId22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15.png"/><Relationship Id="rId3" Type="http://schemas.openxmlformats.org/officeDocument/2006/relationships/image" Target="../media/image73.png"/><Relationship Id="rId21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40.png"/><Relationship Id="rId17" Type="http://schemas.openxmlformats.org/officeDocument/2006/relationships/image" Target="../media/image92.png"/><Relationship Id="rId25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91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9.png"/><Relationship Id="rId24" Type="http://schemas.openxmlformats.org/officeDocument/2006/relationships/image" Target="../media/image113.png"/><Relationship Id="rId5" Type="http://schemas.openxmlformats.org/officeDocument/2006/relationships/image" Target="../media/image102.png"/><Relationship Id="rId15" Type="http://schemas.openxmlformats.org/officeDocument/2006/relationships/image" Target="../media/image90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38.png"/><Relationship Id="rId19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36.png"/><Relationship Id="rId14" Type="http://schemas.openxmlformats.org/officeDocument/2006/relationships/image" Target="../media/image89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25.png"/><Relationship Id="rId3" Type="http://schemas.openxmlformats.org/officeDocument/2006/relationships/image" Target="../media/image73.png"/><Relationship Id="rId21" Type="http://schemas.openxmlformats.org/officeDocument/2006/relationships/image" Target="../media/image120.png"/><Relationship Id="rId7" Type="http://schemas.openxmlformats.org/officeDocument/2006/relationships/image" Target="../media/image104.png"/><Relationship Id="rId12" Type="http://schemas.openxmlformats.org/officeDocument/2006/relationships/image" Target="../media/image40.png"/><Relationship Id="rId17" Type="http://schemas.openxmlformats.org/officeDocument/2006/relationships/image" Target="../media/image92.png"/><Relationship Id="rId25" Type="http://schemas.openxmlformats.org/officeDocument/2006/relationships/image" Target="../media/image124.png"/><Relationship Id="rId2" Type="http://schemas.openxmlformats.org/officeDocument/2006/relationships/image" Target="../media/image94.png"/><Relationship Id="rId16" Type="http://schemas.openxmlformats.org/officeDocument/2006/relationships/image" Target="../media/image91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9.png"/><Relationship Id="rId24" Type="http://schemas.openxmlformats.org/officeDocument/2006/relationships/image" Target="../media/image123.png"/><Relationship Id="rId5" Type="http://schemas.openxmlformats.org/officeDocument/2006/relationships/image" Target="../media/image102.png"/><Relationship Id="rId15" Type="http://schemas.openxmlformats.org/officeDocument/2006/relationships/image" Target="../media/image90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38.png"/><Relationship Id="rId19" Type="http://schemas.openxmlformats.org/officeDocument/2006/relationships/image" Target="../media/image118.png"/><Relationship Id="rId4" Type="http://schemas.openxmlformats.org/officeDocument/2006/relationships/image" Target="../media/image100.png"/><Relationship Id="rId9" Type="http://schemas.openxmlformats.org/officeDocument/2006/relationships/image" Target="../media/image36.png"/><Relationship Id="rId14" Type="http://schemas.openxmlformats.org/officeDocument/2006/relationships/image" Target="../media/image89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25.png"/><Relationship Id="rId3" Type="http://schemas.openxmlformats.org/officeDocument/2006/relationships/image" Target="../media/image73.png"/><Relationship Id="rId21" Type="http://schemas.openxmlformats.org/officeDocument/2006/relationships/image" Target="../media/image120.png"/><Relationship Id="rId7" Type="http://schemas.openxmlformats.org/officeDocument/2006/relationships/image" Target="../media/image104.png"/><Relationship Id="rId12" Type="http://schemas.openxmlformats.org/officeDocument/2006/relationships/image" Target="../media/image40.png"/><Relationship Id="rId17" Type="http://schemas.openxmlformats.org/officeDocument/2006/relationships/image" Target="../media/image92.png"/><Relationship Id="rId25" Type="http://schemas.openxmlformats.org/officeDocument/2006/relationships/image" Target="../media/image128.png"/><Relationship Id="rId33" Type="http://schemas.openxmlformats.org/officeDocument/2006/relationships/image" Target="../media/image133.png"/><Relationship Id="rId2" Type="http://schemas.openxmlformats.org/officeDocument/2006/relationships/image" Target="../media/image94.png"/><Relationship Id="rId16" Type="http://schemas.openxmlformats.org/officeDocument/2006/relationships/image" Target="../media/image91.png"/><Relationship Id="rId20" Type="http://schemas.openxmlformats.org/officeDocument/2006/relationships/image" Target="../media/image119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9.png"/><Relationship Id="rId24" Type="http://schemas.openxmlformats.org/officeDocument/2006/relationships/image" Target="../media/image123.png"/><Relationship Id="rId32" Type="http://schemas.openxmlformats.org/officeDocument/2006/relationships/image" Target="../media/image132.png"/><Relationship Id="rId5" Type="http://schemas.openxmlformats.org/officeDocument/2006/relationships/image" Target="../media/image102.png"/><Relationship Id="rId15" Type="http://schemas.openxmlformats.org/officeDocument/2006/relationships/image" Target="../media/image90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38.png"/><Relationship Id="rId19" Type="http://schemas.openxmlformats.org/officeDocument/2006/relationships/image" Target="../media/image118.png"/><Relationship Id="rId31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36.png"/><Relationship Id="rId14" Type="http://schemas.openxmlformats.org/officeDocument/2006/relationships/image" Target="../media/image89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30.png"/><Relationship Id="rId8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40.png"/><Relationship Id="rId10" Type="http://schemas.openxmlformats.org/officeDocument/2006/relationships/image" Target="../media/image92.png"/><Relationship Id="rId4" Type="http://schemas.openxmlformats.org/officeDocument/2006/relationships/image" Target="../media/image39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0.png"/><Relationship Id="rId3" Type="http://schemas.openxmlformats.org/officeDocument/2006/relationships/image" Target="../media/image3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36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40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39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105.png"/><Relationship Id="rId3" Type="http://schemas.openxmlformats.org/officeDocument/2006/relationships/image" Target="../media/image38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104.png"/><Relationship Id="rId2" Type="http://schemas.openxmlformats.org/officeDocument/2006/relationships/image" Target="../media/image36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92.png"/><Relationship Id="rId5" Type="http://schemas.openxmlformats.org/officeDocument/2006/relationships/image" Target="../media/image40.png"/><Relationship Id="rId15" Type="http://schemas.openxmlformats.org/officeDocument/2006/relationships/image" Target="../media/image102.png"/><Relationship Id="rId10" Type="http://schemas.openxmlformats.org/officeDocument/2006/relationships/image" Target="../media/image91.png"/><Relationship Id="rId4" Type="http://schemas.openxmlformats.org/officeDocument/2006/relationships/image" Target="../media/image39.png"/><Relationship Id="rId9" Type="http://schemas.openxmlformats.org/officeDocument/2006/relationships/image" Target="../media/image90.png"/><Relationship Id="rId1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105.png"/><Relationship Id="rId3" Type="http://schemas.openxmlformats.org/officeDocument/2006/relationships/image" Target="../media/image38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104.png"/><Relationship Id="rId2" Type="http://schemas.openxmlformats.org/officeDocument/2006/relationships/image" Target="../media/image36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92.png"/><Relationship Id="rId5" Type="http://schemas.openxmlformats.org/officeDocument/2006/relationships/image" Target="../media/image40.png"/><Relationship Id="rId15" Type="http://schemas.openxmlformats.org/officeDocument/2006/relationships/image" Target="../media/image136.png"/><Relationship Id="rId10" Type="http://schemas.openxmlformats.org/officeDocument/2006/relationships/image" Target="../media/image91.png"/><Relationship Id="rId4" Type="http://schemas.openxmlformats.org/officeDocument/2006/relationships/image" Target="../media/image39.png"/><Relationship Id="rId9" Type="http://schemas.openxmlformats.org/officeDocument/2006/relationships/image" Target="../media/image90.png"/><Relationship Id="rId1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0.png"/><Relationship Id="rId3" Type="http://schemas.openxmlformats.org/officeDocument/2006/relationships/image" Target="../media/image3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36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40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39.png"/><Relationship Id="rId9" Type="http://schemas.openxmlformats.org/officeDocument/2006/relationships/image" Target="../media/image91.png"/><Relationship Id="rId1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0.png"/><Relationship Id="rId3" Type="http://schemas.openxmlformats.org/officeDocument/2006/relationships/image" Target="../media/image3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36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40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39.png"/><Relationship Id="rId9" Type="http://schemas.openxmlformats.org/officeDocument/2006/relationships/image" Target="../media/image91.png"/><Relationship Id="rId14" Type="http://schemas.openxmlformats.org/officeDocument/2006/relationships/image" Target="../media/image1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38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139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139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147.png"/><Relationship Id="rId3" Type="http://schemas.openxmlformats.org/officeDocument/2006/relationships/image" Target="../media/image23.png"/><Relationship Id="rId21" Type="http://schemas.openxmlformats.org/officeDocument/2006/relationships/image" Target="../media/image15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146.png"/><Relationship Id="rId2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153.png"/><Relationship Id="rId5" Type="http://schemas.openxmlformats.org/officeDocument/2006/relationships/image" Target="../media/image25.png"/><Relationship Id="rId15" Type="http://schemas.openxmlformats.org/officeDocument/2006/relationships/image" Target="../media/image145.png"/><Relationship Id="rId23" Type="http://schemas.openxmlformats.org/officeDocument/2006/relationships/image" Target="../media/image152.png"/><Relationship Id="rId10" Type="http://schemas.openxmlformats.org/officeDocument/2006/relationships/image" Target="../media/image30.png"/><Relationship Id="rId19" Type="http://schemas.openxmlformats.org/officeDocument/2006/relationships/image" Target="../media/image14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1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147.png"/><Relationship Id="rId3" Type="http://schemas.openxmlformats.org/officeDocument/2006/relationships/image" Target="../media/image23.png"/><Relationship Id="rId21" Type="http://schemas.openxmlformats.org/officeDocument/2006/relationships/image" Target="../media/image15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146.png"/><Relationship Id="rId25" Type="http://schemas.openxmlformats.org/officeDocument/2006/relationships/image" Target="../media/image156.png"/><Relationship Id="rId2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155.png"/><Relationship Id="rId5" Type="http://schemas.openxmlformats.org/officeDocument/2006/relationships/image" Target="../media/image25.png"/><Relationship Id="rId15" Type="http://schemas.openxmlformats.org/officeDocument/2006/relationships/image" Target="../media/image145.png"/><Relationship Id="rId23" Type="http://schemas.openxmlformats.org/officeDocument/2006/relationships/image" Target="../media/image154.png"/><Relationship Id="rId10" Type="http://schemas.openxmlformats.org/officeDocument/2006/relationships/image" Target="../media/image30.png"/><Relationship Id="rId19" Type="http://schemas.openxmlformats.org/officeDocument/2006/relationships/image" Target="../media/image14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1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147.png"/><Relationship Id="rId3" Type="http://schemas.openxmlformats.org/officeDocument/2006/relationships/image" Target="../media/image23.png"/><Relationship Id="rId21" Type="http://schemas.openxmlformats.org/officeDocument/2006/relationships/image" Target="../media/image15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146.png"/><Relationship Id="rId25" Type="http://schemas.openxmlformats.org/officeDocument/2006/relationships/image" Target="../media/image156.png"/><Relationship Id="rId2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155.png"/><Relationship Id="rId5" Type="http://schemas.openxmlformats.org/officeDocument/2006/relationships/image" Target="../media/image25.png"/><Relationship Id="rId15" Type="http://schemas.openxmlformats.org/officeDocument/2006/relationships/image" Target="../media/image145.png"/><Relationship Id="rId23" Type="http://schemas.openxmlformats.org/officeDocument/2006/relationships/image" Target="../media/image154.png"/><Relationship Id="rId10" Type="http://schemas.openxmlformats.org/officeDocument/2006/relationships/image" Target="../media/image30.png"/><Relationship Id="rId19" Type="http://schemas.openxmlformats.org/officeDocument/2006/relationships/image" Target="../media/image14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1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3.png"/><Relationship Id="rId3" Type="http://schemas.openxmlformats.org/officeDocument/2006/relationships/image" Target="../media/image37.png"/><Relationship Id="rId21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5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9D6D-6577-C7C1-744D-B3F157A53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860" y="312216"/>
            <a:ext cx="10196821" cy="1916183"/>
          </a:xfrm>
        </p:spPr>
        <p:txBody>
          <a:bodyPr anchor="ctr"/>
          <a:lstStyle/>
          <a:p>
            <a:r>
              <a:rPr lang="en-US" b="1" dirty="0"/>
              <a:t>Unique Chain Rule and its Applications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0A6DF87-AE60-B65A-72DF-47B5AB2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90BBB8A-F088-AD29-378E-687F1DC8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</a:t>
            </a:fld>
            <a:endParaRPr lang="en-US"/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6D2E15BE-7B66-208F-7751-07FE5E50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79567F-F774-2D93-CDF4-D5B6E81009C4}"/>
              </a:ext>
            </a:extLst>
          </p:cNvPr>
          <p:cNvGrpSpPr/>
          <p:nvPr/>
        </p:nvGrpSpPr>
        <p:grpSpPr>
          <a:xfrm>
            <a:off x="3084408" y="5403577"/>
            <a:ext cx="6029172" cy="922019"/>
            <a:chOff x="3124393" y="5092325"/>
            <a:chExt cx="6029172" cy="92201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E2DDD0-053D-E656-7533-8B69978AF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4751"/>
            <a:stretch/>
          </p:blipFill>
          <p:spPr>
            <a:xfrm>
              <a:off x="3124393" y="5203040"/>
              <a:ext cx="3655678" cy="700591"/>
            </a:xfrm>
            <a:prstGeom prst="rect">
              <a:avLst/>
            </a:prstGeom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A55243CC-FE0A-B27B-523A-AECF5910B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6093" y="5092325"/>
              <a:ext cx="2107472" cy="9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9EBD3A98-31F1-DC5D-1B0F-6FF123DE6010}"/>
              </a:ext>
            </a:extLst>
          </p:cNvPr>
          <p:cNvGrpSpPr/>
          <p:nvPr/>
        </p:nvGrpSpPr>
        <p:grpSpPr>
          <a:xfrm>
            <a:off x="2106608" y="3394725"/>
            <a:ext cx="7980734" cy="2048834"/>
            <a:chOff x="2103903" y="2564035"/>
            <a:chExt cx="7980734" cy="2048834"/>
          </a:xfrm>
        </p:grpSpPr>
        <p:pic>
          <p:nvPicPr>
            <p:cNvPr id="2050" name="Picture 2" descr="About Me - Akhil S. Bandarupalli">
              <a:extLst>
                <a:ext uri="{FF2B5EF4-FFF2-40B4-BE49-F238E27FC236}">
                  <a16:creationId xmlns:a16="http://schemas.microsoft.com/office/drawing/2014/main" id="{EB149B04-E331-851A-3AD1-4812D346D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62"/>
            <a:stretch/>
          </p:blipFill>
          <p:spPr bwMode="auto">
            <a:xfrm>
              <a:off x="3747926" y="2579754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CE's Bagchi elevated to Fellow of the Institution of Engineering and  Technology - News - College of Engineering - Purdue University">
              <a:extLst>
                <a:ext uri="{FF2B5EF4-FFF2-40B4-BE49-F238E27FC236}">
                  <a16:creationId xmlns:a16="http://schemas.microsoft.com/office/drawing/2014/main" id="{1E70AE94-84B7-F9DB-2C2A-E660B5E38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3704"/>
            <a:stretch/>
          </p:blipFill>
          <p:spPr bwMode="auto">
            <a:xfrm>
              <a:off x="5402963" y="2577423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ate Receives NSF CAREER Award - Department of Computer Science - Purdue  University">
              <a:extLst>
                <a:ext uri="{FF2B5EF4-FFF2-40B4-BE49-F238E27FC236}">
                  <a16:creationId xmlns:a16="http://schemas.microsoft.com/office/drawing/2014/main" id="{80387FFB-3B74-CDE8-9565-6911F7A1C1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77"/>
            <a:stretch/>
          </p:blipFill>
          <p:spPr bwMode="auto">
            <a:xfrm>
              <a:off x="7058000" y="2574529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ichael Reiter's Home Page">
              <a:extLst>
                <a:ext uri="{FF2B5EF4-FFF2-40B4-BE49-F238E27FC236}">
                  <a16:creationId xmlns:a16="http://schemas.microsoft.com/office/drawing/2014/main" id="{752FA5A8-14A4-6B67-8ED2-CDF884E2AFC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037" y="2574529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38A758-A660-9B68-1560-677D7E8EB0D0}"/>
                </a:ext>
              </a:extLst>
            </p:cNvPr>
            <p:cNvSpPr txBox="1"/>
            <p:nvPr/>
          </p:nvSpPr>
          <p:spPr>
            <a:xfrm>
              <a:off x="2103903" y="3946129"/>
              <a:ext cx="1360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Adithya Bhat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858A62-40A0-18CE-95B1-486EC8432C35}"/>
                </a:ext>
              </a:extLst>
            </p:cNvPr>
            <p:cNvSpPr txBox="1"/>
            <p:nvPr/>
          </p:nvSpPr>
          <p:spPr>
            <a:xfrm>
              <a:off x="3677782" y="39665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Akhil </a:t>
              </a:r>
              <a:r>
                <a:rPr lang="en-US" dirty="0" err="1"/>
                <a:t>Bandarupalli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E485A0-6474-42D7-F611-B9A5DE63E9CC}"/>
                </a:ext>
              </a:extLst>
            </p:cNvPr>
            <p:cNvSpPr txBox="1"/>
            <p:nvPr/>
          </p:nvSpPr>
          <p:spPr>
            <a:xfrm>
              <a:off x="5402963" y="3946128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Saurabh </a:t>
              </a:r>
              <a:r>
                <a:rPr lang="en-US" dirty="0" err="1"/>
                <a:t>Bagchi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8797E6-4F29-8D73-4A0E-ED92DC0BD0AD}"/>
                </a:ext>
              </a:extLst>
            </p:cNvPr>
            <p:cNvSpPr txBox="1"/>
            <p:nvPr/>
          </p:nvSpPr>
          <p:spPr>
            <a:xfrm>
              <a:off x="7058000" y="3946031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Aniket Kate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69B575-430B-5D82-5F22-6CC4AB97875E}"/>
                </a:ext>
              </a:extLst>
            </p:cNvPr>
            <p:cNvSpPr txBox="1"/>
            <p:nvPr/>
          </p:nvSpPr>
          <p:spPr>
            <a:xfrm>
              <a:off x="8700926" y="3966538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Michael K Reiter</a:t>
              </a:r>
              <a:endParaRPr lang="en-US" baseline="30000" dirty="0"/>
            </a:p>
          </p:txBody>
        </p:sp>
        <p:pic>
          <p:nvPicPr>
            <p:cNvPr id="8" name="Picture 7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25654004-F61F-2310-CDDC-D5381C4CE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7249" b="13783"/>
            <a:stretch/>
          </p:blipFill>
          <p:spPr>
            <a:xfrm>
              <a:off x="2146726" y="2564035"/>
              <a:ext cx="1323271" cy="1371600"/>
            </a:xfrm>
            <a:prstGeom prst="rect">
              <a:avLst/>
            </a:prstGeom>
          </p:spPr>
        </p:pic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300FC4F9-2FAD-C908-6BFB-181E04FD02CF}"/>
              </a:ext>
            </a:extLst>
          </p:cNvPr>
          <p:cNvGrpSpPr/>
          <p:nvPr/>
        </p:nvGrpSpPr>
        <p:grpSpPr>
          <a:xfrm>
            <a:off x="1524342" y="2378632"/>
            <a:ext cx="9134252" cy="700591"/>
            <a:chOff x="1531941" y="1784563"/>
            <a:chExt cx="9134252" cy="8894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2E561E-8046-6E3E-B2DF-1832A992C7AE}"/>
                    </a:ext>
                  </a:extLst>
                </p:cNvPr>
                <p:cNvSpPr txBox="1"/>
                <p:nvPr/>
              </p:nvSpPr>
              <p:spPr>
                <a:xfrm>
                  <a:off x="1804581" y="2136010"/>
                  <a:ext cx="14077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a:t>Type equation here.</a:t>
                        </a:fld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2E561E-8046-6E3E-B2DF-1832A992C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581" y="2136010"/>
                  <a:ext cx="1407758" cy="261610"/>
                </a:xfrm>
                <a:prstGeom prst="rect">
                  <a:avLst/>
                </a:prstGeom>
                <a:blipFill>
                  <a:blip r:embed="rId9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Alternate Process 10">
                  <a:extLst>
                    <a:ext uri="{FF2B5EF4-FFF2-40B4-BE49-F238E27FC236}">
                      <a16:creationId xmlns:a16="http://schemas.microsoft.com/office/drawing/2014/main" id="{57D5E0AE-81C5-3913-08FD-3496AF6BA79A}"/>
                    </a:ext>
                  </a:extLst>
                </p:cNvPr>
                <p:cNvSpPr/>
                <p:nvPr/>
              </p:nvSpPr>
              <p:spPr>
                <a:xfrm>
                  <a:off x="2021065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" name="Alternate Process 10">
                  <a:extLst>
                    <a:ext uri="{FF2B5EF4-FFF2-40B4-BE49-F238E27FC236}">
                      <a16:creationId xmlns:a16="http://schemas.microsoft.com/office/drawing/2014/main" id="{57D5E0AE-81C5-3913-08FD-3496AF6B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Alternate Process 11">
                  <a:extLst>
                    <a:ext uri="{FF2B5EF4-FFF2-40B4-BE49-F238E27FC236}">
                      <a16:creationId xmlns:a16="http://schemas.microsoft.com/office/drawing/2014/main" id="{6CD7196E-BF73-1505-9270-8E76854A7BC4}"/>
                    </a:ext>
                  </a:extLst>
                </p:cNvPr>
                <p:cNvSpPr/>
                <p:nvPr/>
              </p:nvSpPr>
              <p:spPr>
                <a:xfrm>
                  <a:off x="3126948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" name="Alternate Process 11">
                  <a:extLst>
                    <a:ext uri="{FF2B5EF4-FFF2-40B4-BE49-F238E27FC236}">
                      <a16:creationId xmlns:a16="http://schemas.microsoft.com/office/drawing/2014/main" id="{6CD7196E-BF73-1505-9270-8E76854A7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948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960D8EB-86EC-D56D-A6C2-2D8F282DC2BE}"/>
                    </a:ext>
                  </a:extLst>
                </p:cNvPr>
                <p:cNvSpPr txBox="1"/>
                <p:nvPr/>
              </p:nvSpPr>
              <p:spPr>
                <a:xfrm>
                  <a:off x="3582182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960D8EB-86EC-D56D-A6C2-2D8F282DC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182" y="2126866"/>
                  <a:ext cx="292068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B29B8A-6B65-F499-A2C8-B20966D74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824" y="2046720"/>
              <a:ext cx="489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Alternate Process 14">
                  <a:extLst>
                    <a:ext uri="{FF2B5EF4-FFF2-40B4-BE49-F238E27FC236}">
                      <a16:creationId xmlns:a16="http://schemas.microsoft.com/office/drawing/2014/main" id="{3010D810-8A2E-5129-7624-97949F5EAADF}"/>
                    </a:ext>
                  </a:extLst>
                </p:cNvPr>
                <p:cNvSpPr/>
                <p:nvPr/>
              </p:nvSpPr>
              <p:spPr>
                <a:xfrm>
                  <a:off x="4239455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5" name="Alternate Process 14">
                  <a:extLst>
                    <a:ext uri="{FF2B5EF4-FFF2-40B4-BE49-F238E27FC236}">
                      <a16:creationId xmlns:a16="http://schemas.microsoft.com/office/drawing/2014/main" id="{3010D810-8A2E-5129-7624-97949F5EA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455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9306E9-08C3-1D37-1481-AB35FD584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707" y="2046720"/>
              <a:ext cx="495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Alternate Process 16">
                  <a:extLst>
                    <a:ext uri="{FF2B5EF4-FFF2-40B4-BE49-F238E27FC236}">
                      <a16:creationId xmlns:a16="http://schemas.microsoft.com/office/drawing/2014/main" id="{8DB53EC9-22EF-C677-B0EA-543DC5F9393A}"/>
                    </a:ext>
                  </a:extLst>
                </p:cNvPr>
                <p:cNvSpPr/>
                <p:nvPr/>
              </p:nvSpPr>
              <p:spPr>
                <a:xfrm>
                  <a:off x="5345972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7" name="Alternate Process 16">
                  <a:extLst>
                    <a:ext uri="{FF2B5EF4-FFF2-40B4-BE49-F238E27FC236}">
                      <a16:creationId xmlns:a16="http://schemas.microsoft.com/office/drawing/2014/main" id="{8DB53EC9-22EF-C677-B0EA-543DC5F93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972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1D276C-006E-605F-751A-508B2C7B77B0}"/>
                    </a:ext>
                  </a:extLst>
                </p:cNvPr>
                <p:cNvSpPr txBox="1"/>
                <p:nvPr/>
              </p:nvSpPr>
              <p:spPr>
                <a:xfrm>
                  <a:off x="5801206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1D276C-006E-605F-751A-508B2C7B7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206" y="2126866"/>
                  <a:ext cx="292068" cy="261610"/>
                </a:xfrm>
                <a:prstGeom prst="rect">
                  <a:avLst/>
                </a:prstGeom>
                <a:blipFill>
                  <a:blip r:embed="rId15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7B77ED-55A1-22CA-EF19-20E11444B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214" y="2046720"/>
              <a:ext cx="489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Alternate Process 19">
                  <a:extLst>
                    <a:ext uri="{FF2B5EF4-FFF2-40B4-BE49-F238E27FC236}">
                      <a16:creationId xmlns:a16="http://schemas.microsoft.com/office/drawing/2014/main" id="{B8619F92-2B09-D234-2AA2-2028263D31CE}"/>
                    </a:ext>
                  </a:extLst>
                </p:cNvPr>
                <p:cNvSpPr/>
                <p:nvPr/>
              </p:nvSpPr>
              <p:spPr>
                <a:xfrm>
                  <a:off x="6434101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Alternate Process 19">
                  <a:extLst>
                    <a:ext uri="{FF2B5EF4-FFF2-40B4-BE49-F238E27FC236}">
                      <a16:creationId xmlns:a16="http://schemas.microsoft.com/office/drawing/2014/main" id="{B8619F92-2B09-D234-2AA2-2028263D3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101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CC3D494-5B0B-6F54-0A92-6956D3ADD204}"/>
                    </a:ext>
                  </a:extLst>
                </p:cNvPr>
                <p:cNvSpPr txBox="1"/>
                <p:nvPr/>
              </p:nvSpPr>
              <p:spPr>
                <a:xfrm>
                  <a:off x="6889335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CC3D494-5B0B-6F54-0A92-6956D3ADD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335" y="2126866"/>
                  <a:ext cx="292068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D46E45-2600-E184-AB70-3250B0E88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2731" y="2046720"/>
              <a:ext cx="4713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Alternate Process 24">
                  <a:extLst>
                    <a:ext uri="{FF2B5EF4-FFF2-40B4-BE49-F238E27FC236}">
                      <a16:creationId xmlns:a16="http://schemas.microsoft.com/office/drawing/2014/main" id="{A10CDEE2-2AA1-C58C-E786-EBCFD1678F0B}"/>
                    </a:ext>
                  </a:extLst>
                </p:cNvPr>
                <p:cNvSpPr/>
                <p:nvPr/>
              </p:nvSpPr>
              <p:spPr>
                <a:xfrm>
                  <a:off x="7465461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5" name="Alternate Process 24">
                  <a:extLst>
                    <a:ext uri="{FF2B5EF4-FFF2-40B4-BE49-F238E27FC236}">
                      <a16:creationId xmlns:a16="http://schemas.microsoft.com/office/drawing/2014/main" id="{A10CDEE2-2AA1-C58C-E786-EBCFD1678F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461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Alternate Process 25">
                  <a:extLst>
                    <a:ext uri="{FF2B5EF4-FFF2-40B4-BE49-F238E27FC236}">
                      <a16:creationId xmlns:a16="http://schemas.microsoft.com/office/drawing/2014/main" id="{1ADDD62A-6B86-22C9-2EEB-51B9EAEAC374}"/>
                    </a:ext>
                  </a:extLst>
                </p:cNvPr>
                <p:cNvSpPr/>
                <p:nvPr/>
              </p:nvSpPr>
              <p:spPr>
                <a:xfrm>
                  <a:off x="8496821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6" name="Alternate Process 25">
                  <a:extLst>
                    <a:ext uri="{FF2B5EF4-FFF2-40B4-BE49-F238E27FC236}">
                      <a16:creationId xmlns:a16="http://schemas.microsoft.com/office/drawing/2014/main" id="{1ADDD62A-6B86-22C9-2EEB-51B9EAEAC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821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AE78F96-7A7E-6727-0187-7A507CA9CC32}"/>
                    </a:ext>
                  </a:extLst>
                </p:cNvPr>
                <p:cNvSpPr txBox="1"/>
                <p:nvPr/>
              </p:nvSpPr>
              <p:spPr>
                <a:xfrm>
                  <a:off x="8952055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AE78F96-7A7E-6727-0187-7A507CA9C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055" y="2126866"/>
                  <a:ext cx="292068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Alternate Process 27">
                  <a:extLst>
                    <a:ext uri="{FF2B5EF4-FFF2-40B4-BE49-F238E27FC236}">
                      <a16:creationId xmlns:a16="http://schemas.microsoft.com/office/drawing/2014/main" id="{E8C23336-BCD5-F6EE-512E-F1441E1AC56A}"/>
                    </a:ext>
                  </a:extLst>
                </p:cNvPr>
                <p:cNvSpPr/>
                <p:nvPr/>
              </p:nvSpPr>
              <p:spPr>
                <a:xfrm>
                  <a:off x="9581507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8" name="Alternate Process 27">
                  <a:extLst>
                    <a:ext uri="{FF2B5EF4-FFF2-40B4-BE49-F238E27FC236}">
                      <a16:creationId xmlns:a16="http://schemas.microsoft.com/office/drawing/2014/main" id="{E8C23336-BCD5-F6EE-512E-F1441E1AC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507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DD8B6DD-66D7-A86B-00A9-73656074B64D}"/>
                    </a:ext>
                  </a:extLst>
                </p:cNvPr>
                <p:cNvSpPr txBox="1"/>
                <p:nvPr/>
              </p:nvSpPr>
              <p:spPr>
                <a:xfrm>
                  <a:off x="10036741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DD8B6DD-66D7-A86B-00A9-73656074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41" y="2126866"/>
                  <a:ext cx="292068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CEB477-0824-C088-5BAE-42C455F4F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0860" y="2046720"/>
              <a:ext cx="414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AAC431-3B3F-4EA3-2019-499F2BD11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2220" y="2046720"/>
              <a:ext cx="414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1A2257-59E6-2351-F5F3-87742D664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80" y="2046720"/>
              <a:ext cx="467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CC5799-A802-AE3F-22B3-92C39013A2E0}"/>
                </a:ext>
              </a:extLst>
            </p:cNvPr>
            <p:cNvGrpSpPr/>
            <p:nvPr/>
          </p:nvGrpSpPr>
          <p:grpSpPr>
            <a:xfrm>
              <a:off x="2021065" y="2308876"/>
              <a:ext cx="616759" cy="365124"/>
              <a:chOff x="2021065" y="2693651"/>
              <a:chExt cx="616759" cy="365124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4643A15-C706-452D-AC83-E2C847990707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1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2D1197D-382F-0D9A-2630-1465DE8B9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C921AB-9DCD-952A-E7FF-A9603E597667}"/>
                </a:ext>
              </a:extLst>
            </p:cNvPr>
            <p:cNvGrpSpPr/>
            <p:nvPr/>
          </p:nvGrpSpPr>
          <p:grpSpPr>
            <a:xfrm>
              <a:off x="3126948" y="2308876"/>
              <a:ext cx="616759" cy="365124"/>
              <a:chOff x="2021065" y="2693651"/>
              <a:chExt cx="616759" cy="365124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93C1CE-6240-3D6B-AE5F-B734F68DC30F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2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C0B29674-738B-7FD6-B01D-2A217057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37EC5E-AF23-6973-1F86-90C5E8363B7B}"/>
                </a:ext>
              </a:extLst>
            </p:cNvPr>
            <p:cNvGrpSpPr/>
            <p:nvPr/>
          </p:nvGrpSpPr>
          <p:grpSpPr>
            <a:xfrm>
              <a:off x="4232831" y="2308876"/>
              <a:ext cx="616759" cy="365124"/>
              <a:chOff x="2021065" y="2693651"/>
              <a:chExt cx="616759" cy="365124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FC320F5-233A-88D3-A2A0-FB9BC806E8B7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3</a:t>
                </a: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10F53C7F-02AB-8E69-3E67-0A258E8A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6C2609-7972-A2F3-682D-640D3AFEC3F6}"/>
                </a:ext>
              </a:extLst>
            </p:cNvPr>
            <p:cNvGrpSpPr/>
            <p:nvPr/>
          </p:nvGrpSpPr>
          <p:grpSpPr>
            <a:xfrm>
              <a:off x="5345972" y="2308876"/>
              <a:ext cx="616759" cy="365124"/>
              <a:chOff x="2021065" y="2693651"/>
              <a:chExt cx="616759" cy="365124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2D01F0B9-20ED-5346-D9FD-255D4AA72AE3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4</a:t>
                </a: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78DF5E6-8010-DCF1-7FD9-57F3E1249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E6A3A4-A34E-E216-FDCA-5B48C6F73D91}"/>
                </a:ext>
              </a:extLst>
            </p:cNvPr>
            <p:cNvGrpSpPr/>
            <p:nvPr/>
          </p:nvGrpSpPr>
          <p:grpSpPr>
            <a:xfrm>
              <a:off x="6438927" y="2308876"/>
              <a:ext cx="616759" cy="365124"/>
              <a:chOff x="2021065" y="2693651"/>
              <a:chExt cx="616759" cy="365124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4BC6C007-3283-3F2B-E5A2-7084D06355FF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5</a:t>
                </a: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318C562A-945F-40C6-FA6B-0C78C5B27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D796329-9E97-66EA-15E2-8286FD584BB3}"/>
                </a:ext>
              </a:extLst>
            </p:cNvPr>
            <p:cNvGrpSpPr/>
            <p:nvPr/>
          </p:nvGrpSpPr>
          <p:grpSpPr>
            <a:xfrm>
              <a:off x="7465460" y="2308876"/>
              <a:ext cx="616759" cy="365124"/>
              <a:chOff x="2021065" y="2693651"/>
              <a:chExt cx="616759" cy="365124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EDBFFD1-F275-DFED-2A4A-761C202D2786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1</a:t>
                </a:r>
              </a:p>
            </p:txBody>
          </p:sp>
          <p:pic>
            <p:nvPicPr>
              <p:cNvPr id="2048" name="Picture 2047">
                <a:extLst>
                  <a:ext uri="{FF2B5EF4-FFF2-40B4-BE49-F238E27FC236}">
                    <a16:creationId xmlns:a16="http://schemas.microsoft.com/office/drawing/2014/main" id="{D9992FE4-9932-92E4-C31A-839EE9966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B20ED828-4E00-8AF9-8321-0258FD283B8A}"/>
                </a:ext>
              </a:extLst>
            </p:cNvPr>
            <p:cNvGrpSpPr/>
            <p:nvPr/>
          </p:nvGrpSpPr>
          <p:grpSpPr>
            <a:xfrm>
              <a:off x="8500245" y="2308876"/>
              <a:ext cx="616759" cy="365124"/>
              <a:chOff x="2021065" y="2693651"/>
              <a:chExt cx="616759" cy="365124"/>
            </a:xfrm>
          </p:grpSpPr>
          <p:sp>
            <p:nvSpPr>
              <p:cNvPr id="2051" name="Rounded Rectangle 2050">
                <a:extLst>
                  <a:ext uri="{FF2B5EF4-FFF2-40B4-BE49-F238E27FC236}">
                    <a16:creationId xmlns:a16="http://schemas.microsoft.com/office/drawing/2014/main" id="{C0107E8A-4140-8B1D-2680-FF01E310BA81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2</a:t>
                </a:r>
              </a:p>
            </p:txBody>
          </p:sp>
          <p:pic>
            <p:nvPicPr>
              <p:cNvPr id="2053" name="Picture 2052">
                <a:extLst>
                  <a:ext uri="{FF2B5EF4-FFF2-40B4-BE49-F238E27FC236}">
                    <a16:creationId xmlns:a16="http://schemas.microsoft.com/office/drawing/2014/main" id="{5BCBA405-3369-4AFE-3729-A11B96B30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EAB6D47B-8024-00CC-AAA5-710100CA1322}"/>
                </a:ext>
              </a:extLst>
            </p:cNvPr>
            <p:cNvGrpSpPr/>
            <p:nvPr/>
          </p:nvGrpSpPr>
          <p:grpSpPr>
            <a:xfrm>
              <a:off x="9581615" y="2308876"/>
              <a:ext cx="616759" cy="365124"/>
              <a:chOff x="2021065" y="2693651"/>
              <a:chExt cx="616759" cy="365124"/>
            </a:xfrm>
          </p:grpSpPr>
          <p:sp>
            <p:nvSpPr>
              <p:cNvPr id="2057" name="Rounded Rectangle 2056">
                <a:extLst>
                  <a:ext uri="{FF2B5EF4-FFF2-40B4-BE49-F238E27FC236}">
                    <a16:creationId xmlns:a16="http://schemas.microsoft.com/office/drawing/2014/main" id="{A7AB3A1F-9668-D532-5785-B942BB912C26}"/>
                  </a:ext>
                </a:extLst>
              </p:cNvPr>
              <p:cNvSpPr/>
              <p:nvPr/>
            </p:nvSpPr>
            <p:spPr>
              <a:xfrm>
                <a:off x="2021065" y="2693651"/>
                <a:ext cx="616759" cy="3651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/>
                  <a:t>3</a:t>
                </a:r>
              </a:p>
            </p:txBody>
          </p:sp>
          <p:pic>
            <p:nvPicPr>
              <p:cNvPr id="2059" name="Picture 2058">
                <a:extLst>
                  <a:ext uri="{FF2B5EF4-FFF2-40B4-BE49-F238E27FC236}">
                    <a16:creationId xmlns:a16="http://schemas.microsoft.com/office/drawing/2014/main" id="{497954BF-3C67-13D5-94CB-5207C59FE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6721" y="2749067"/>
                <a:ext cx="285329" cy="285329"/>
              </a:xfrm>
              <a:prstGeom prst="rect">
                <a:avLst/>
              </a:prstGeom>
            </p:spPr>
          </p:pic>
        </p:grpSp>
        <p:cxnSp>
          <p:nvCxnSpPr>
            <p:cNvPr id="2060" name="Straight Arrow Connector 2059">
              <a:extLst>
                <a:ext uri="{FF2B5EF4-FFF2-40B4-BE49-F238E27FC236}">
                  <a16:creationId xmlns:a16="http://schemas.microsoft.com/office/drawing/2014/main" id="{412A4D5F-BC6F-01C0-3635-BCB3E0927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1941" y="2074140"/>
              <a:ext cx="489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Arrow Connector 2060">
              <a:extLst>
                <a:ext uri="{FF2B5EF4-FFF2-40B4-BE49-F238E27FC236}">
                  <a16:creationId xmlns:a16="http://schemas.microsoft.com/office/drawing/2014/main" id="{CE887980-0010-2AC8-75C4-FA185C5B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8266" y="2047763"/>
              <a:ext cx="467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86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57AB-75B0-80E9-5EB6-0549E2BB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CBCB-B8A0-4F73-F62F-74948DF3E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thought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2BF5-D2DE-390B-F0D9-18139057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D48A-CEE3-25FC-606D-9458BA56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7BD0-9D70-A5CC-07DA-6366205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ADA4-CBD6-17DC-7EE5-E11C630B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BC059-FD84-1E72-5B7D-9C28C2598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Observation: Bitcoin has no feedback mechanism!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What will Bitcoin look like if it were in a permissioned setting?</a:t>
                </a:r>
              </a:p>
              <a:p>
                <a:r>
                  <a:rPr lang="en-US" dirty="0"/>
                  <a:t>Consider a system of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servers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Byzantine faults</a:t>
                </a:r>
              </a:p>
              <a:p>
                <a:r>
                  <a:rPr lang="en-US" dirty="0"/>
                  <a:t>Servers propose in a round-robin order</a:t>
                </a:r>
              </a:p>
              <a:p>
                <a:r>
                  <a:rPr lang="en-US" dirty="0"/>
                  <a:t>Synchronous network with upper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us attempt constructing one with a thought experiment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BC059-FD84-1E72-5B7D-9C28C2598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6C96-297B-F1DC-7D96-1EDBC296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F042-F16C-F014-B116-713D68FF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A386-E4D8-32BE-6E59-A5A61ED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3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chemeClr val="accent2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leader for 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55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chemeClr val="accent2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proposes a block in its turn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AB5DBF-2C6F-0F65-623D-F7102495EE6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351788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C1DB6-8877-B8E2-85AD-4711E0064CF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351788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4E906-FA59-21A6-3509-F979CA5727B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351788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4F6EE-81A0-6C6C-B61B-E6D9497FE6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351788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773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chemeClr val="accent2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This proposal reaches all the servers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AB5DBF-2C6F-0F65-623D-F7102495EE6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351788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C1DB6-8877-B8E2-85AD-4711E0064CF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351788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4E906-FA59-21A6-3509-F979CA5727B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351788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4F6EE-81A0-6C6C-B61B-E6D9497FE6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351788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/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now becomes the leader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AB5DBF-2C6F-0F65-623D-F7102495EE6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351788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C1DB6-8877-B8E2-85AD-4711E0064CF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351788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4E906-FA59-21A6-3509-F979CA5727B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351788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4F6EE-81A0-6C6C-B61B-E6D9497FE6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351788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/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046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proposes a block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AB5DBF-2C6F-0F65-623D-F7102495EE6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351788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C1DB6-8877-B8E2-85AD-4711E0064CF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351788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4E906-FA59-21A6-3509-F979CA5727B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351788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4F6EE-81A0-6C6C-B61B-E6D9497FE6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351788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/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3895A-29B8-22ED-825D-9510AE05CC5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388301" y="3048339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8344A-4391-E714-A90D-D032C93CB57E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388301" y="3048339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966680-DD6A-0B9E-AF97-15039B062D3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3048339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EAD3E-D437-B758-7A6A-6E26D01059C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388301" y="2419797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2C935F2-4D6C-2D81-EF9E-C0BE1EF50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2C935F2-4D6C-2D81-EF9E-C0BE1EF5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167121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433CB59-A964-B914-12FB-DD454AC28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79566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2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433CB59-A964-B914-12FB-DD454AC28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795663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C546FE9-7B48-7660-A8CA-5B00CBE3A4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C546FE9-7B48-7660-A8CA-5B00CBE3A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424205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5C0A8111-5591-1363-1CDD-972DE53F4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5C0A8111-5591-1363-1CDD-972DE53F4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052747"/>
                <a:ext cx="504437" cy="50535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5885DCC-D66E-C3A0-5EBC-A438E6363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5885DCC-D66E-C3A0-5EBC-A438E6363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681288"/>
                <a:ext cx="504437" cy="50535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9B0C1-5E23-9B96-BB3D-8DD045737B1B}"/>
                  </a:ext>
                </a:extLst>
              </p:cNvPr>
              <p:cNvSpPr txBox="1"/>
              <p:nvPr/>
            </p:nvSpPr>
            <p:spPr>
              <a:xfrm>
                <a:off x="4400605" y="5257909"/>
                <a:ext cx="890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9B0C1-5E23-9B96-BB3D-8DD04573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05" y="5257909"/>
                <a:ext cx="8902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99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becomes a leader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AB5DBF-2C6F-0F65-623D-F7102495EE6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351788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C1DB6-8877-B8E2-85AD-4711E0064CF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351788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4E906-FA59-21A6-3509-F979CA5727B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351788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4F6EE-81A0-6C6C-B61B-E6D9497FE6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351788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/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3895A-29B8-22ED-825D-9510AE05CC5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388301" y="3048339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8344A-4391-E714-A90D-D032C93CB57E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388301" y="3048339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966680-DD6A-0B9E-AF97-15039B062D3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3048339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EAD3E-D437-B758-7A6A-6E26D01059C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388301" y="2419797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2C935F2-4D6C-2D81-EF9E-C0BE1EF50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2C935F2-4D6C-2D81-EF9E-C0BE1EF5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167121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433CB59-A964-B914-12FB-DD454AC28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79566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2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433CB59-A964-B914-12FB-DD454AC28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795663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C546FE9-7B48-7660-A8CA-5B00CBE3A4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424205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C546FE9-7B48-7660-A8CA-5B00CBE3A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424205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5C0A8111-5591-1363-1CDD-972DE53F4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5C0A8111-5591-1363-1CDD-972DE53F4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052747"/>
                <a:ext cx="504437" cy="50535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5885DCC-D66E-C3A0-5EBC-A438E6363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5885DCC-D66E-C3A0-5EBC-A438E6363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681288"/>
                <a:ext cx="504437" cy="50535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9B0C1-5E23-9B96-BB3D-8DD045737B1B}"/>
                  </a:ext>
                </a:extLst>
              </p:cNvPr>
              <p:cNvSpPr txBox="1"/>
              <p:nvPr/>
            </p:nvSpPr>
            <p:spPr>
              <a:xfrm>
                <a:off x="4400605" y="525790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9B0C1-5E23-9B96-BB3D-8DD04573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05" y="5257909"/>
                <a:ext cx="936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081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Bitcoin Protocol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The protocol continues …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AB5DBF-2C6F-0F65-623D-F7102495EE6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351788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4C1DB6-8877-B8E2-85AD-4711E0064CF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351788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4E906-FA59-21A6-3509-F979CA5727B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351788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4F6EE-81A0-6C6C-B61B-E6D9497FE6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351788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CD65D44-C4A2-BC4B-527A-2FE3CE8F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167121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35E41660-F13F-24A0-9DEF-6EF57AE41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95663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CBFD64F0-471E-7C20-4D65-A0BFE43F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424205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C5F38B-F078-8F7C-C234-5693F9E6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052747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A575CA83-86B4-F117-4AB8-DC0C6AF18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8128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/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855EA7-17E8-2CCD-E06C-F2E776D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96" y="5257909"/>
                <a:ext cx="81432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1BA80-2AA3-2EF3-052E-6E799560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3895A-29B8-22ED-825D-9510AE05CC5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388301" y="3048339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8344A-4391-E714-A90D-D032C93CB57E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388301" y="3048339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966680-DD6A-0B9E-AF97-15039B062D3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3048339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EAD3E-D437-B758-7A6A-6E26D01059C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388301" y="2419797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2C935F2-4D6C-2D81-EF9E-C0BE1EF50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167121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2C935F2-4D6C-2D81-EF9E-C0BE1EF5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167121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433CB59-A964-B914-12FB-DD454AC28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79566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2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433CB59-A964-B914-12FB-DD454AC28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795663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C546FE9-7B48-7660-A8CA-5B00CBE3A4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424205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C546FE9-7B48-7660-A8CA-5B00CBE3A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424205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5C0A8111-5591-1363-1CDD-972DE53F4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05274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5C0A8111-5591-1363-1CDD-972DE53F4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052747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5885DCC-D66E-C3A0-5EBC-A438E6363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68128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5885DCC-D66E-C3A0-5EBC-A438E6363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681288"/>
                <a:ext cx="504437" cy="50535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9B0C1-5E23-9B96-BB3D-8DD045737B1B}"/>
                  </a:ext>
                </a:extLst>
              </p:cNvPr>
              <p:cNvSpPr txBox="1"/>
              <p:nvPr/>
            </p:nvSpPr>
            <p:spPr>
              <a:xfrm>
                <a:off x="4400605" y="525790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29B0C1-5E23-9B96-BB3D-8DD04573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05" y="5257909"/>
                <a:ext cx="93615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A68302-3166-9DFA-D624-1E69464F7B13}"/>
              </a:ext>
            </a:extLst>
          </p:cNvPr>
          <p:cNvCxnSpPr>
            <a:cxnSpLocks/>
          </p:cNvCxnSpPr>
          <p:nvPr/>
        </p:nvCxnSpPr>
        <p:spPr>
          <a:xfrm>
            <a:off x="5035904" y="3687442"/>
            <a:ext cx="475663" cy="17410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F0A18A-D501-8F21-6E57-6CAD51847E17}"/>
              </a:ext>
            </a:extLst>
          </p:cNvPr>
          <p:cNvCxnSpPr>
            <a:cxnSpLocks/>
          </p:cNvCxnSpPr>
          <p:nvPr/>
        </p:nvCxnSpPr>
        <p:spPr>
          <a:xfrm flipV="1">
            <a:off x="5035904" y="3489820"/>
            <a:ext cx="475663" cy="19762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097517-5674-2BF3-5095-82059F761BDB}"/>
              </a:ext>
            </a:extLst>
          </p:cNvPr>
          <p:cNvCxnSpPr>
            <a:cxnSpLocks/>
          </p:cNvCxnSpPr>
          <p:nvPr/>
        </p:nvCxnSpPr>
        <p:spPr>
          <a:xfrm>
            <a:off x="5035904" y="3687442"/>
            <a:ext cx="366606" cy="4074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F4CC1B-E93B-FF35-E2B0-FEC2CD68E16D}"/>
              </a:ext>
            </a:extLst>
          </p:cNvPr>
          <p:cNvCxnSpPr>
            <a:cxnSpLocks/>
          </p:cNvCxnSpPr>
          <p:nvPr/>
        </p:nvCxnSpPr>
        <p:spPr>
          <a:xfrm flipV="1">
            <a:off x="5035904" y="3233005"/>
            <a:ext cx="400162" cy="45443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89E2957-C656-1C51-E251-6EEAFDE139F8}"/>
              </a:ext>
            </a:extLst>
          </p:cNvPr>
          <p:cNvSpPr txBox="1"/>
          <p:nvPr/>
        </p:nvSpPr>
        <p:spPr>
          <a:xfrm>
            <a:off x="7341577" y="315643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fault-tolerance yet. 😢</a:t>
            </a:r>
          </a:p>
        </p:txBody>
      </p:sp>
    </p:spTree>
    <p:extLst>
      <p:ext uri="{BB962C8B-B14F-4D97-AF65-F5344CB8AC3E}">
        <p14:creationId xmlns:p14="http://schemas.microsoft.com/office/powerpoint/2010/main" val="226153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B689-5334-6501-21DA-6D0B6818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 (SMR)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AE07-A05E-B929-80A5-0A04F1F3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4845"/>
            <a:ext cx="10515600" cy="2572117"/>
          </a:xfrm>
        </p:spPr>
        <p:txBody>
          <a:bodyPr/>
          <a:lstStyle/>
          <a:p>
            <a:r>
              <a:rPr lang="en-US" dirty="0"/>
              <a:t>Roughly, SMR is a distributed protocol with interfaces implementing a single trusted state machine</a:t>
            </a:r>
          </a:p>
          <a:p>
            <a:r>
              <a:rPr lang="en-US" dirty="0"/>
              <a:t>Generally constructed by ordering blocks of client requests</a:t>
            </a:r>
          </a:p>
          <a:p>
            <a:r>
              <a:rPr lang="en-US" dirty="0"/>
              <a:t>Let’s understand some typical SMR </a:t>
            </a:r>
            <a:r>
              <a:rPr lang="en-US" dirty="0" err="1"/>
              <a:t>protcols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8807-9635-DAA8-2663-EBF58AF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DA06-C5ED-3D91-F978-12D1AC61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21C7-A0FD-C3B6-DE73-81C34570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E24FF6-A9C6-5428-145C-9C8663806B99}"/>
              </a:ext>
            </a:extLst>
          </p:cNvPr>
          <p:cNvGrpSpPr/>
          <p:nvPr/>
        </p:nvGrpSpPr>
        <p:grpSpPr>
          <a:xfrm>
            <a:off x="1531941" y="1784563"/>
            <a:ext cx="9134252" cy="613057"/>
            <a:chOff x="1531941" y="1784563"/>
            <a:chExt cx="9134252" cy="6130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417D47C-F758-0E8F-ECC4-24BA7E61BD8E}"/>
                    </a:ext>
                  </a:extLst>
                </p:cNvPr>
                <p:cNvSpPr txBox="1"/>
                <p:nvPr/>
              </p:nvSpPr>
              <p:spPr>
                <a:xfrm>
                  <a:off x="1804581" y="2136010"/>
                  <a:ext cx="14077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a:t>Type equation here.</a:t>
                        </a:fld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417D47C-F758-0E8F-ECC4-24BA7E61B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581" y="2136010"/>
                  <a:ext cx="1407758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Alternate Process 7">
                  <a:extLst>
                    <a:ext uri="{FF2B5EF4-FFF2-40B4-BE49-F238E27FC236}">
                      <a16:creationId xmlns:a16="http://schemas.microsoft.com/office/drawing/2014/main" id="{9E12CA36-07C4-53D5-ADB3-E43EAF5FB0CE}"/>
                    </a:ext>
                  </a:extLst>
                </p:cNvPr>
                <p:cNvSpPr/>
                <p:nvPr/>
              </p:nvSpPr>
              <p:spPr>
                <a:xfrm>
                  <a:off x="2021065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" name="Alternate Process 7">
                  <a:extLst>
                    <a:ext uri="{FF2B5EF4-FFF2-40B4-BE49-F238E27FC236}">
                      <a16:creationId xmlns:a16="http://schemas.microsoft.com/office/drawing/2014/main" id="{9E12CA36-07C4-53D5-ADB3-E43EAF5FB0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Alternate Process 8">
                  <a:extLst>
                    <a:ext uri="{FF2B5EF4-FFF2-40B4-BE49-F238E27FC236}">
                      <a16:creationId xmlns:a16="http://schemas.microsoft.com/office/drawing/2014/main" id="{6F62CC6D-5757-B400-2D6C-0D94AC6782AB}"/>
                    </a:ext>
                  </a:extLst>
                </p:cNvPr>
                <p:cNvSpPr/>
                <p:nvPr/>
              </p:nvSpPr>
              <p:spPr>
                <a:xfrm>
                  <a:off x="3126948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Alternate Process 8">
                  <a:extLst>
                    <a:ext uri="{FF2B5EF4-FFF2-40B4-BE49-F238E27FC236}">
                      <a16:creationId xmlns:a16="http://schemas.microsoft.com/office/drawing/2014/main" id="{6F62CC6D-5757-B400-2D6C-0D94AC678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948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6C43B-078C-D3A7-C213-E1471EF87E10}"/>
                    </a:ext>
                  </a:extLst>
                </p:cNvPr>
                <p:cNvSpPr txBox="1"/>
                <p:nvPr/>
              </p:nvSpPr>
              <p:spPr>
                <a:xfrm>
                  <a:off x="3582182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6C43B-078C-D3A7-C213-E1471EF87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182" y="2126866"/>
                  <a:ext cx="292068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E62EF7-1CEF-9141-6CC4-30E241545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824" y="2046720"/>
              <a:ext cx="489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Alternate Process 11">
                  <a:extLst>
                    <a:ext uri="{FF2B5EF4-FFF2-40B4-BE49-F238E27FC236}">
                      <a16:creationId xmlns:a16="http://schemas.microsoft.com/office/drawing/2014/main" id="{47854611-A552-28BB-0297-CA37D1929E8E}"/>
                    </a:ext>
                  </a:extLst>
                </p:cNvPr>
                <p:cNvSpPr/>
                <p:nvPr/>
              </p:nvSpPr>
              <p:spPr>
                <a:xfrm>
                  <a:off x="4239455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" name="Alternate Process 11">
                  <a:extLst>
                    <a:ext uri="{FF2B5EF4-FFF2-40B4-BE49-F238E27FC236}">
                      <a16:creationId xmlns:a16="http://schemas.microsoft.com/office/drawing/2014/main" id="{47854611-A552-28BB-0297-CA37D1929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455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15E077-20B5-0F4C-4C66-6727F8F99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707" y="2046720"/>
              <a:ext cx="495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Alternate Process 13">
                  <a:extLst>
                    <a:ext uri="{FF2B5EF4-FFF2-40B4-BE49-F238E27FC236}">
                      <a16:creationId xmlns:a16="http://schemas.microsoft.com/office/drawing/2014/main" id="{8E6C320F-0B29-F070-8018-5C030871C22D}"/>
                    </a:ext>
                  </a:extLst>
                </p:cNvPr>
                <p:cNvSpPr/>
                <p:nvPr/>
              </p:nvSpPr>
              <p:spPr>
                <a:xfrm>
                  <a:off x="5345972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4" name="Alternate Process 13">
                  <a:extLst>
                    <a:ext uri="{FF2B5EF4-FFF2-40B4-BE49-F238E27FC236}">
                      <a16:creationId xmlns:a16="http://schemas.microsoft.com/office/drawing/2014/main" id="{8E6C320F-0B29-F070-8018-5C030871C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972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433530-3E89-A6CD-1FEB-DE958889C372}"/>
                    </a:ext>
                  </a:extLst>
                </p:cNvPr>
                <p:cNvSpPr txBox="1"/>
                <p:nvPr/>
              </p:nvSpPr>
              <p:spPr>
                <a:xfrm>
                  <a:off x="5801206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433530-3E89-A6CD-1FEB-DE958889C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206" y="2126866"/>
                  <a:ext cx="292068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2F306F-7B93-C190-878D-C05201388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214" y="2046720"/>
              <a:ext cx="489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Alternate Process 16">
                  <a:extLst>
                    <a:ext uri="{FF2B5EF4-FFF2-40B4-BE49-F238E27FC236}">
                      <a16:creationId xmlns:a16="http://schemas.microsoft.com/office/drawing/2014/main" id="{03F9FF0D-AABB-3137-C7F1-FC37201C97E9}"/>
                    </a:ext>
                  </a:extLst>
                </p:cNvPr>
                <p:cNvSpPr/>
                <p:nvPr/>
              </p:nvSpPr>
              <p:spPr>
                <a:xfrm>
                  <a:off x="6434101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7" name="Alternate Process 16">
                  <a:extLst>
                    <a:ext uri="{FF2B5EF4-FFF2-40B4-BE49-F238E27FC236}">
                      <a16:creationId xmlns:a16="http://schemas.microsoft.com/office/drawing/2014/main" id="{03F9FF0D-AABB-3137-C7F1-FC37201C9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101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B4737B-EA8D-5EEE-2D57-920E3DAF3108}"/>
                    </a:ext>
                  </a:extLst>
                </p:cNvPr>
                <p:cNvSpPr txBox="1"/>
                <p:nvPr/>
              </p:nvSpPr>
              <p:spPr>
                <a:xfrm>
                  <a:off x="6889335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B4737B-EA8D-5EEE-2D57-920E3DAF3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335" y="2126866"/>
                  <a:ext cx="292068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3BF35E-547A-BF80-2919-02AAD3AB9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2731" y="2046720"/>
              <a:ext cx="4713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Alternate Process 19">
                  <a:extLst>
                    <a:ext uri="{FF2B5EF4-FFF2-40B4-BE49-F238E27FC236}">
                      <a16:creationId xmlns:a16="http://schemas.microsoft.com/office/drawing/2014/main" id="{ADF64B68-5350-2072-67E4-0AB1C8EEDBC9}"/>
                    </a:ext>
                  </a:extLst>
                </p:cNvPr>
                <p:cNvSpPr/>
                <p:nvPr/>
              </p:nvSpPr>
              <p:spPr>
                <a:xfrm>
                  <a:off x="7465461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Alternate Process 19">
                  <a:extLst>
                    <a:ext uri="{FF2B5EF4-FFF2-40B4-BE49-F238E27FC236}">
                      <a16:creationId xmlns:a16="http://schemas.microsoft.com/office/drawing/2014/main" id="{ADF64B68-5350-2072-67E4-0AB1C8EEDB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461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Alternate Process 20">
                  <a:extLst>
                    <a:ext uri="{FF2B5EF4-FFF2-40B4-BE49-F238E27FC236}">
                      <a16:creationId xmlns:a16="http://schemas.microsoft.com/office/drawing/2014/main" id="{A19D99E7-FD06-F700-53E1-E9A6A63BFE44}"/>
                    </a:ext>
                  </a:extLst>
                </p:cNvPr>
                <p:cNvSpPr/>
                <p:nvPr/>
              </p:nvSpPr>
              <p:spPr>
                <a:xfrm>
                  <a:off x="8496821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1" name="Alternate Process 20">
                  <a:extLst>
                    <a:ext uri="{FF2B5EF4-FFF2-40B4-BE49-F238E27FC236}">
                      <a16:creationId xmlns:a16="http://schemas.microsoft.com/office/drawing/2014/main" id="{A19D99E7-FD06-F700-53E1-E9A6A63BF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821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76978F-F291-6D64-26F7-7C7C1546DBB7}"/>
                    </a:ext>
                  </a:extLst>
                </p:cNvPr>
                <p:cNvSpPr txBox="1"/>
                <p:nvPr/>
              </p:nvSpPr>
              <p:spPr>
                <a:xfrm>
                  <a:off x="8952055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76978F-F291-6D64-26F7-7C7C1546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055" y="2126866"/>
                  <a:ext cx="292068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lternate Process 22">
                  <a:extLst>
                    <a:ext uri="{FF2B5EF4-FFF2-40B4-BE49-F238E27FC236}">
                      <a16:creationId xmlns:a16="http://schemas.microsoft.com/office/drawing/2014/main" id="{DBA8F3F3-F7BE-9963-2A08-52B2608D86F0}"/>
                    </a:ext>
                  </a:extLst>
                </p:cNvPr>
                <p:cNvSpPr/>
                <p:nvPr/>
              </p:nvSpPr>
              <p:spPr>
                <a:xfrm>
                  <a:off x="9581507" y="1784563"/>
                  <a:ext cx="616759" cy="524313"/>
                </a:xfrm>
                <a:prstGeom prst="flowChartAlternate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3" name="Alternate Process 22">
                  <a:extLst>
                    <a:ext uri="{FF2B5EF4-FFF2-40B4-BE49-F238E27FC236}">
                      <a16:creationId xmlns:a16="http://schemas.microsoft.com/office/drawing/2014/main" id="{DBA8F3F3-F7BE-9963-2A08-52B2608D8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507" y="1784563"/>
                  <a:ext cx="616759" cy="524313"/>
                </a:xfrm>
                <a:prstGeom prst="flowChartAlternateProcess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303612-51F7-E133-781E-C2FB5BE0D62D}"/>
                    </a:ext>
                  </a:extLst>
                </p:cNvPr>
                <p:cNvSpPr txBox="1"/>
                <p:nvPr/>
              </p:nvSpPr>
              <p:spPr>
                <a:xfrm>
                  <a:off x="10036741" y="2126866"/>
                  <a:ext cx="2920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he Hand Bold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303612-51F7-E133-781E-C2FB5BE0D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41" y="2126866"/>
                  <a:ext cx="292068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83F8AB-FDDD-6E72-947F-4F644DAE6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0860" y="2046720"/>
              <a:ext cx="414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C850B-C8F1-003A-18AE-3E10A0AE7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2220" y="2046720"/>
              <a:ext cx="414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98CC61-081C-5445-2E74-EFE55883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80" y="2046720"/>
              <a:ext cx="467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DE6D658-EF24-7BD9-5FB7-1A7A68EC2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1941" y="2074140"/>
              <a:ext cx="489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62DCDB3-417D-8912-F538-F68D420AD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8266" y="2047763"/>
              <a:ext cx="467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BC6EAB2-2FC5-6618-D213-FEEEA9E444B8}"/>
              </a:ext>
            </a:extLst>
          </p:cNvPr>
          <p:cNvSpPr txBox="1"/>
          <p:nvPr/>
        </p:nvSpPr>
        <p:spPr>
          <a:xfrm>
            <a:off x="10374125" y="2019144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links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FC5384-6A33-7256-FBC6-EE1DC1F96D66}"/>
              </a:ext>
            </a:extLst>
          </p:cNvPr>
          <p:cNvSpPr txBox="1"/>
          <p:nvPr/>
        </p:nvSpPr>
        <p:spPr>
          <a:xfrm>
            <a:off x="4050445" y="2314637"/>
            <a:ext cx="101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Blocks with client requests</a:t>
            </a:r>
          </a:p>
        </p:txBody>
      </p:sp>
    </p:spTree>
    <p:extLst>
      <p:ext uri="{BB962C8B-B14F-4D97-AF65-F5344CB8AC3E}">
        <p14:creationId xmlns:p14="http://schemas.microsoft.com/office/powerpoint/2010/main" val="38236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9B56C-08FC-F15B-60A0-AAAE5955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3A04E2-C05D-DDA6-8FE4-E201FF7BB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Crash Fault-tolerance to our candidate protocol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9C1C-3DF5-FB77-E51D-C6DBA80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6D91-D4C9-F77A-84ED-A9493A0C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1249-7E47-2DB7-E235-84489F72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20FD-A1E6-81B3-BD27-3B64CD7E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6F69-E054-3032-2C4D-829DC3A4F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Server can crash </a:t>
                </a:r>
              </a:p>
              <a:p>
                <a:pPr lvl="1"/>
                <a:r>
                  <a:rPr lang="en-US" dirty="0"/>
                  <a:t>By sending blocks to some servers and not others</a:t>
                </a:r>
              </a:p>
              <a:p>
                <a:pPr lvl="1"/>
                <a:r>
                  <a:rPr lang="en-US" dirty="0"/>
                  <a:t>By not sending blocks to any server</a:t>
                </a:r>
              </a:p>
              <a:p>
                <a:r>
                  <a:rPr lang="en-US" dirty="0"/>
                  <a:t>Technique: Construct blame quorum certificates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if crash is detected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6F69-E054-3032-2C4D-829DC3A4F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E868-CBCD-B12F-AF96-DE7F8CAD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8754-517F-3C94-30DB-46D48C1D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A2CE-401A-EC96-93AF-AD76061F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faulty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8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First round proceeds normally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6C39FC-89D2-5CD9-1DD0-33485B374ACC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56945-4839-D026-3648-C641B983D80B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ACDE0-0D94-BC8F-DFAA-48847580FD75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65094-EA2E-680C-1F5D-79FDB1687D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E19FFB80-9E23-3E4A-C06F-889FD5F379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E19FFB80-9E23-3E4A-C06F-889FD5F37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C96328D-1239-B7BC-B29F-F3AEAF20A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40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Let us consider the view of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6C39FC-89D2-5CD9-1DD0-33485B374ACC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56945-4839-D026-3648-C641B983D80B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ACDE0-0D94-BC8F-DFAA-48847580FD75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65094-EA2E-680C-1F5D-79FDB1687D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E19FFB80-9E23-3E4A-C06F-889FD5F379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E19FFB80-9E23-3E4A-C06F-889FD5F37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C96328D-1239-B7BC-B29F-F3AEAF20A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BCB14B-1CCD-79B3-3C8D-E38EA89823C4}"/>
              </a:ext>
            </a:extLst>
          </p:cNvPr>
          <p:cNvCxnSpPr>
            <a:cxnSpLocks/>
          </p:cNvCxnSpPr>
          <p:nvPr/>
        </p:nvCxnSpPr>
        <p:spPr>
          <a:xfrm flipH="1">
            <a:off x="3468613" y="4222015"/>
            <a:ext cx="569987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41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According to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could have crashed and not sent the dotted messages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5"/>
                <a:stretch>
                  <a:fillRect t="-1316" r="-37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6C39FC-89D2-5CD9-1DD0-33485B374ACC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56945-4839-D026-3648-C641B983D80B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ACDE0-0D94-BC8F-DFAA-48847580FD75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65094-EA2E-680C-1F5D-79FDB1687DE9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BCB14B-1CCD-79B3-3C8D-E38EA89823C4}"/>
              </a:ext>
            </a:extLst>
          </p:cNvPr>
          <p:cNvCxnSpPr>
            <a:cxnSpLocks/>
          </p:cNvCxnSpPr>
          <p:nvPr/>
        </p:nvCxnSpPr>
        <p:spPr>
          <a:xfrm flipH="1">
            <a:off x="3468613" y="4222015"/>
            <a:ext cx="569987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BFEF3B1B-FB1A-5C1F-3EB9-F0485F002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68711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BFEF3B1B-FB1A-5C1F-3EB9-F0485F002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68711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44546E4-AA4B-761E-510B-8BE75E036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687118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44546E4-AA4B-761E-510B-8BE75E03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68711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E42085A-BD2F-F6D8-FC8E-4B604FDAA2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1961" y="20112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3BD3030-CDC9-D5A0-41D4-0532E366B8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0455" y="2026017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482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So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forwards the received block to the next leader (</a:t>
                </a:r>
                <a:r>
                  <a:rPr lang="en-US" b="1" dirty="0"/>
                  <a:t>just like Bitcoin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5"/>
                <a:stretch>
                  <a:fillRect t="-1316" r="-112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6C39FC-89D2-5CD9-1DD0-33485B374ACC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56945-4839-D026-3648-C641B983D80B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ACDE0-0D94-BC8F-DFAA-48847580FD75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65094-EA2E-680C-1F5D-79FDB1687DE9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9D90BCFC-7350-1FCB-1CBF-2488A5DF6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5029677A-2342-B70C-C328-D0B779E3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8AB61F89-1AA1-6B5C-B219-191883B12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BCB14B-1CCD-79B3-3C8D-E38EA89823C4}"/>
              </a:ext>
            </a:extLst>
          </p:cNvPr>
          <p:cNvCxnSpPr>
            <a:cxnSpLocks/>
          </p:cNvCxnSpPr>
          <p:nvPr/>
        </p:nvCxnSpPr>
        <p:spPr>
          <a:xfrm flipH="1">
            <a:off x="3468613" y="4222015"/>
            <a:ext cx="569987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BFEF3B1B-FB1A-5C1F-3EB9-F0485F002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68711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BFEF3B1B-FB1A-5C1F-3EB9-F0485F002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687117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44546E4-AA4B-761E-510B-8BE75E036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687118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44546E4-AA4B-761E-510B-8BE75E03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687118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E42085A-BD2F-F6D8-FC8E-4B604FDAA2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1961" y="20112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3BD3030-CDC9-D5A0-41D4-0532E366B8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0455" y="2026017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BD017EB2-4C8E-DEC9-EBDF-96EA0D99AC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669325"/>
                <a:ext cx="504437" cy="505351"/>
              </a:xfrm>
              <a:prstGeom prst="ellipse">
                <a:avLst/>
              </a:prstGeom>
              <a:solidFill>
                <a:schemeClr val="accent2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2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BD017EB2-4C8E-DEC9-EBDF-96EA0D99A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669325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39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27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In general, in </a:t>
            </a:r>
            <a:r>
              <a:rPr lang="en-US" dirty="0"/>
              <a:t>every round, a</a:t>
            </a:r>
            <a:r>
              <a:rPr lang="en-US" b="0" dirty="0"/>
              <a:t>ll servers forward their blocks to the next leader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7D8FBEF-2CBC-E3C3-CD27-A1ADB5001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C5F7C-7EED-5247-010D-2824BA9EA8BF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06536-2736-3986-FC08-612FEB2DA2E7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4ED0BF-DC00-CD97-0A97-7FC6012F8390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5BC468-8506-2A32-0084-3742E7D009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9D8C20-B21D-197B-B37B-C950394E6F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7DEE7-67CF-3FAA-B6A6-BE7A34E971B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AB2D46-439B-7E08-65A3-845F5FCC4E1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869902-C087-E705-1005-046E069CD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023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28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On forwardin</a:t>
            </a:r>
            <a:r>
              <a:rPr lang="en-US" dirty="0"/>
              <a:t>g the blocks, all servers start a timer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7D8FBEF-2CBC-E3C3-CD27-A1ADB5001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C5F7C-7EED-5247-010D-2824BA9EA8BF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06536-2736-3986-FC08-612FEB2DA2E7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4ED0BF-DC00-CD97-0A97-7FC6012F8390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5BC468-8506-2A32-0084-3742E7D009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9D8C20-B21D-197B-B37B-C950394E6F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7DEE7-67CF-3FAA-B6A6-BE7A34E971B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AB2D46-439B-7E08-65A3-845F5FCC4E1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869902-C087-E705-1005-046E069CD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D1C1DCB-429C-FA69-0ECC-DFBCFC2F0E6F}"/>
              </a:ext>
            </a:extLst>
          </p:cNvPr>
          <p:cNvSpPr txBox="1"/>
          <p:nvPr/>
        </p:nvSpPr>
        <p:spPr>
          <a:xfrm>
            <a:off x="8498048" y="3414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Graphic 12" descr="Hourglass Full with solid fill">
            <a:extLst>
              <a:ext uri="{FF2B5EF4-FFF2-40B4-BE49-F238E27FC236}">
                <a16:creationId xmlns:a16="http://schemas.microsoft.com/office/drawing/2014/main" id="{711C4D7F-4090-ED8A-E0F5-75FBB2188A7A}"/>
              </a:ext>
            </a:extLst>
          </p:cNvPr>
          <p:cNvSpPr>
            <a:spLocks noChangeAspect="1"/>
          </p:cNvSpPr>
          <p:nvPr/>
        </p:nvSpPr>
        <p:spPr>
          <a:xfrm>
            <a:off x="3366058" y="3254455"/>
            <a:ext cx="133279" cy="190410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7" name="Graphic 12" descr="Hourglass Full with solid fill">
            <a:extLst>
              <a:ext uri="{FF2B5EF4-FFF2-40B4-BE49-F238E27FC236}">
                <a16:creationId xmlns:a16="http://schemas.microsoft.com/office/drawing/2014/main" id="{629C350B-6AC8-50DD-10FA-B136AB46C550}"/>
              </a:ext>
            </a:extLst>
          </p:cNvPr>
          <p:cNvSpPr>
            <a:spLocks noChangeAspect="1"/>
          </p:cNvSpPr>
          <p:nvPr/>
        </p:nvSpPr>
        <p:spPr>
          <a:xfrm>
            <a:off x="3365493" y="3882190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8" name="Graphic 12" descr="Hourglass Full with solid fill">
            <a:extLst>
              <a:ext uri="{FF2B5EF4-FFF2-40B4-BE49-F238E27FC236}">
                <a16:creationId xmlns:a16="http://schemas.microsoft.com/office/drawing/2014/main" id="{DD6AB480-C08B-A229-72F1-B40E88EFA356}"/>
              </a:ext>
            </a:extLst>
          </p:cNvPr>
          <p:cNvSpPr>
            <a:spLocks noChangeAspect="1"/>
          </p:cNvSpPr>
          <p:nvPr/>
        </p:nvSpPr>
        <p:spPr>
          <a:xfrm>
            <a:off x="1714552" y="2020485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9" name="Graphic 12" descr="Hourglass Full with solid fill">
            <a:extLst>
              <a:ext uri="{FF2B5EF4-FFF2-40B4-BE49-F238E27FC236}">
                <a16:creationId xmlns:a16="http://schemas.microsoft.com/office/drawing/2014/main" id="{A15B9393-60B1-BB11-05C4-BD7634311296}"/>
              </a:ext>
            </a:extLst>
          </p:cNvPr>
          <p:cNvSpPr>
            <a:spLocks noChangeAspect="1"/>
          </p:cNvSpPr>
          <p:nvPr/>
        </p:nvSpPr>
        <p:spPr>
          <a:xfrm>
            <a:off x="3365493" y="4511539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3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29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After some time, servers times out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7D8FBEF-2CBC-E3C3-CD27-A1ADB5001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C5F7C-7EED-5247-010D-2824BA9EA8BF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06536-2736-3986-FC08-612FEB2DA2E7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4ED0BF-DC00-CD97-0A97-7FC6012F8390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5BC468-8506-2A32-0084-3742E7D009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9D8C20-B21D-197B-B37B-C950394E6F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7DEE7-67CF-3FAA-B6A6-BE7A34E971B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AB2D46-439B-7E08-65A3-845F5FCC4E1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869902-C087-E705-1005-046E069CD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D1C1DCB-429C-FA69-0ECC-DFBCFC2F0E6F}"/>
              </a:ext>
            </a:extLst>
          </p:cNvPr>
          <p:cNvSpPr txBox="1"/>
          <p:nvPr/>
        </p:nvSpPr>
        <p:spPr>
          <a:xfrm>
            <a:off x="8498048" y="3414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Graphic 12" descr="Hourglass Full with solid fill">
            <a:extLst>
              <a:ext uri="{FF2B5EF4-FFF2-40B4-BE49-F238E27FC236}">
                <a16:creationId xmlns:a16="http://schemas.microsoft.com/office/drawing/2014/main" id="{711C4D7F-4090-ED8A-E0F5-75FBB2188A7A}"/>
              </a:ext>
            </a:extLst>
          </p:cNvPr>
          <p:cNvSpPr>
            <a:spLocks noChangeAspect="1"/>
          </p:cNvSpPr>
          <p:nvPr/>
        </p:nvSpPr>
        <p:spPr>
          <a:xfrm>
            <a:off x="3366058" y="3254455"/>
            <a:ext cx="133279" cy="190410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7" name="Graphic 12" descr="Hourglass Full with solid fill">
            <a:extLst>
              <a:ext uri="{FF2B5EF4-FFF2-40B4-BE49-F238E27FC236}">
                <a16:creationId xmlns:a16="http://schemas.microsoft.com/office/drawing/2014/main" id="{629C350B-6AC8-50DD-10FA-B136AB46C550}"/>
              </a:ext>
            </a:extLst>
          </p:cNvPr>
          <p:cNvSpPr>
            <a:spLocks noChangeAspect="1"/>
          </p:cNvSpPr>
          <p:nvPr/>
        </p:nvSpPr>
        <p:spPr>
          <a:xfrm>
            <a:off x="3365493" y="3882190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8" name="Graphic 12" descr="Hourglass Full with solid fill">
            <a:extLst>
              <a:ext uri="{FF2B5EF4-FFF2-40B4-BE49-F238E27FC236}">
                <a16:creationId xmlns:a16="http://schemas.microsoft.com/office/drawing/2014/main" id="{DD6AB480-C08B-A229-72F1-B40E88EFA356}"/>
              </a:ext>
            </a:extLst>
          </p:cNvPr>
          <p:cNvSpPr>
            <a:spLocks noChangeAspect="1"/>
          </p:cNvSpPr>
          <p:nvPr/>
        </p:nvSpPr>
        <p:spPr>
          <a:xfrm>
            <a:off x="1714552" y="2020485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9" name="Graphic 12" descr="Hourglass Full with solid fill">
            <a:extLst>
              <a:ext uri="{FF2B5EF4-FFF2-40B4-BE49-F238E27FC236}">
                <a16:creationId xmlns:a16="http://schemas.microsoft.com/office/drawing/2014/main" id="{A15B9393-60B1-BB11-05C4-BD7634311296}"/>
              </a:ext>
            </a:extLst>
          </p:cNvPr>
          <p:cNvSpPr>
            <a:spLocks noChangeAspect="1"/>
          </p:cNvSpPr>
          <p:nvPr/>
        </p:nvSpPr>
        <p:spPr>
          <a:xfrm>
            <a:off x="3365493" y="4511539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pic>
        <p:nvPicPr>
          <p:cNvPr id="7" name="Graphic 6" descr="Alarm clock with solid fill">
            <a:extLst>
              <a:ext uri="{FF2B5EF4-FFF2-40B4-BE49-F238E27FC236}">
                <a16:creationId xmlns:a16="http://schemas.microsoft.com/office/drawing/2014/main" id="{B6B05A26-7297-1689-8432-64127F0D20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9659" y="3674656"/>
            <a:ext cx="505352" cy="505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2020485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2020485"/>
                <a:ext cx="504437" cy="5053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324677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3246772"/>
                <a:ext cx="504437" cy="5053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38907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3890712"/>
                <a:ext cx="504437" cy="50535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453465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4534652"/>
                <a:ext cx="504437" cy="50535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/>
              <p:nvPr/>
            </p:nvSpPr>
            <p:spPr>
              <a:xfrm>
                <a:off x="6404980" y="5221217"/>
                <a:ext cx="134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80" y="5221217"/>
                <a:ext cx="134972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3C9DB5-9B1A-636B-39BA-8001E1754F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95561" y="2664425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phic 13" descr="Alarm clock with solid fill">
            <a:extLst>
              <a:ext uri="{FF2B5EF4-FFF2-40B4-BE49-F238E27FC236}">
                <a16:creationId xmlns:a16="http://schemas.microsoft.com/office/drawing/2014/main" id="{CA33F5AF-BCB7-2BB2-73E4-50B65E6898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9659" y="4319397"/>
            <a:ext cx="505352" cy="505352"/>
          </a:xfrm>
          <a:prstGeom prst="rect">
            <a:avLst/>
          </a:prstGeom>
        </p:spPr>
      </p:pic>
      <p:pic>
        <p:nvPicPr>
          <p:cNvPr id="16" name="Graphic 15" descr="Alarm clock with solid fill">
            <a:extLst>
              <a:ext uri="{FF2B5EF4-FFF2-40B4-BE49-F238E27FC236}">
                <a16:creationId xmlns:a16="http://schemas.microsoft.com/office/drawing/2014/main" id="{673AB109-836A-96B7-CD16-81D49CD245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3861" y="3001229"/>
            <a:ext cx="505352" cy="505352"/>
          </a:xfrm>
          <a:prstGeom prst="rect">
            <a:avLst/>
          </a:prstGeom>
        </p:spPr>
      </p:pic>
      <p:pic>
        <p:nvPicPr>
          <p:cNvPr id="17" name="Graphic 16" descr="Alarm clock with solid fill">
            <a:extLst>
              <a:ext uri="{FF2B5EF4-FFF2-40B4-BE49-F238E27FC236}">
                <a16:creationId xmlns:a16="http://schemas.microsoft.com/office/drawing/2014/main" id="{C53C895C-99F3-C406-3C97-F17D1B61FB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9659" y="1817218"/>
            <a:ext cx="505352" cy="5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40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SMR Protocols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0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30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They send a signed blame message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7D8FBEF-2CBC-E3C3-CD27-A1ADB5001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C5F7C-7EED-5247-010D-2824BA9EA8BF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06536-2736-3986-FC08-612FEB2DA2E7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4ED0BF-DC00-CD97-0A97-7FC6012F8390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5BC468-8506-2A32-0084-3742E7D009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9D8C20-B21D-197B-B37B-C950394E6F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7DEE7-67CF-3FAA-B6A6-BE7A34E971B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AB2D46-439B-7E08-65A3-845F5FCC4E1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869902-C087-E705-1005-046E069CD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D1C1DCB-429C-FA69-0ECC-DFBCFC2F0E6F}"/>
              </a:ext>
            </a:extLst>
          </p:cNvPr>
          <p:cNvSpPr txBox="1"/>
          <p:nvPr/>
        </p:nvSpPr>
        <p:spPr>
          <a:xfrm>
            <a:off x="8498048" y="3414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Graphic 12" descr="Hourglass Full with solid fill">
            <a:extLst>
              <a:ext uri="{FF2B5EF4-FFF2-40B4-BE49-F238E27FC236}">
                <a16:creationId xmlns:a16="http://schemas.microsoft.com/office/drawing/2014/main" id="{711C4D7F-4090-ED8A-E0F5-75FBB2188A7A}"/>
              </a:ext>
            </a:extLst>
          </p:cNvPr>
          <p:cNvSpPr>
            <a:spLocks noChangeAspect="1"/>
          </p:cNvSpPr>
          <p:nvPr/>
        </p:nvSpPr>
        <p:spPr>
          <a:xfrm>
            <a:off x="3366058" y="3254455"/>
            <a:ext cx="133279" cy="190410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7" name="Graphic 12" descr="Hourglass Full with solid fill">
            <a:extLst>
              <a:ext uri="{FF2B5EF4-FFF2-40B4-BE49-F238E27FC236}">
                <a16:creationId xmlns:a16="http://schemas.microsoft.com/office/drawing/2014/main" id="{629C350B-6AC8-50DD-10FA-B136AB46C550}"/>
              </a:ext>
            </a:extLst>
          </p:cNvPr>
          <p:cNvSpPr>
            <a:spLocks noChangeAspect="1"/>
          </p:cNvSpPr>
          <p:nvPr/>
        </p:nvSpPr>
        <p:spPr>
          <a:xfrm>
            <a:off x="3365493" y="3882190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8" name="Graphic 12" descr="Hourglass Full with solid fill">
            <a:extLst>
              <a:ext uri="{FF2B5EF4-FFF2-40B4-BE49-F238E27FC236}">
                <a16:creationId xmlns:a16="http://schemas.microsoft.com/office/drawing/2014/main" id="{DD6AB480-C08B-A229-72F1-B40E88EFA356}"/>
              </a:ext>
            </a:extLst>
          </p:cNvPr>
          <p:cNvSpPr>
            <a:spLocks noChangeAspect="1"/>
          </p:cNvSpPr>
          <p:nvPr/>
        </p:nvSpPr>
        <p:spPr>
          <a:xfrm>
            <a:off x="1714552" y="2020485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9" name="Graphic 12" descr="Hourglass Full with solid fill">
            <a:extLst>
              <a:ext uri="{FF2B5EF4-FFF2-40B4-BE49-F238E27FC236}">
                <a16:creationId xmlns:a16="http://schemas.microsoft.com/office/drawing/2014/main" id="{A15B9393-60B1-BB11-05C4-BD7634311296}"/>
              </a:ext>
            </a:extLst>
          </p:cNvPr>
          <p:cNvSpPr>
            <a:spLocks noChangeAspect="1"/>
          </p:cNvSpPr>
          <p:nvPr/>
        </p:nvSpPr>
        <p:spPr>
          <a:xfrm>
            <a:off x="3365493" y="4511539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2020485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2020485"/>
                <a:ext cx="504437" cy="50535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324677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3246772"/>
                <a:ext cx="504437" cy="50535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38907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3890712"/>
                <a:ext cx="504437" cy="5053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5222" y="453465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2" y="4534652"/>
                <a:ext cx="504437" cy="5053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/>
              <p:nvPr/>
            </p:nvSpPr>
            <p:spPr>
              <a:xfrm>
                <a:off x="6404980" y="5221217"/>
                <a:ext cx="134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80" y="5221217"/>
                <a:ext cx="13497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3C9DB5-9B1A-636B-39BA-8001E1754F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95561" y="2664425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3452AA-88FA-FE31-9B0E-3AEFED12A60A}"/>
              </a:ext>
            </a:extLst>
          </p:cNvPr>
          <p:cNvSpPr txBox="1"/>
          <p:nvPr/>
        </p:nvSpPr>
        <p:spPr>
          <a:xfrm>
            <a:off x="8498393" y="3338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31D2DA5-A65F-3F5B-EF82-24E0D5FAF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7647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31D2DA5-A65F-3F5B-EF82-24E0D5FAF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47" y="2040783"/>
                <a:ext cx="504437" cy="50535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649B6D99-66D2-343A-B711-194FA0C6A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7647" y="326707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649B6D99-66D2-343A-B711-194FA0C6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47" y="3267070"/>
                <a:ext cx="504437" cy="50535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141F7794-D49C-8FC8-EFB2-688B438AFC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7647" y="391101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141F7794-D49C-8FC8-EFB2-688B438AF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47" y="3911010"/>
                <a:ext cx="504437" cy="50535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7C0D31E-D0CC-B3A1-C2F3-E3080D5B7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7647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7C0D31E-D0CC-B3A1-C2F3-E3080D5B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47" y="4554950"/>
                <a:ext cx="504437" cy="50535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004C0-7D11-E406-2DC8-5C9CB29F5991}"/>
                  </a:ext>
                </a:extLst>
              </p:cNvPr>
              <p:cNvSpPr txBox="1"/>
              <p:nvPr/>
            </p:nvSpPr>
            <p:spPr>
              <a:xfrm>
                <a:off x="8043688" y="5218544"/>
                <a:ext cx="1477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004C0-7D11-E406-2DC8-5C9CB29F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688" y="5218544"/>
                <a:ext cx="14779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3D83DDB-C7E3-B7F8-89FA-77B5073B0B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57986" y="2684723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88BF99-4563-1DC3-25EF-C48816C2E4C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266966" y="2293459"/>
            <a:ext cx="1260681" cy="1226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D42D3D-C202-46A2-0BE6-EC4308415C1E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266966" y="2293459"/>
            <a:ext cx="1260681" cy="1870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DA56DA-3A1F-8C9F-4BD3-05EDAF89E7F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66966" y="2293459"/>
            <a:ext cx="1260681" cy="2514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4C33D8-20E4-A965-8D69-CA226767B8A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266966" y="2293459"/>
            <a:ext cx="1291020" cy="6131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1E3E34-2993-93F7-DF9A-D79E11225A8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266966" y="351974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218873-9550-95A3-CD86-8347A5D5618F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266966" y="2906602"/>
            <a:ext cx="1291020" cy="613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B8E74A-66E1-F921-4139-55D85014F88F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66966" y="3519746"/>
            <a:ext cx="1260681" cy="1287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B5E381-3AF0-69CE-4AB3-4BBDEA08A4D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266966" y="2293459"/>
            <a:ext cx="1260681" cy="1226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C8D09B-37F4-9383-E35D-A376E6EC108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66966" y="416368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694FA2-DEDD-F8E7-B5D7-993A700D80B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266966" y="351974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60049-F139-EE10-79CC-CDF15BCE052F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266966" y="2906602"/>
            <a:ext cx="1291020" cy="12570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716CA7-69A6-53FA-CAB8-2E5ADE6C068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266966" y="2293459"/>
            <a:ext cx="1260681" cy="1870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1790BE-3A6A-D11A-F0B3-0617B48F4E7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266966" y="2906602"/>
            <a:ext cx="1291020" cy="1901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243DA9-771D-A464-F215-38CE504D90A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266966" y="3519746"/>
            <a:ext cx="1260681" cy="1270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76A1B1-063E-27C5-1C91-4958918761F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266966" y="416368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B6FAF7-2799-77D5-A8D1-36B2F4691C8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266966" y="2293459"/>
            <a:ext cx="1260681" cy="2514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31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Blame certificates for a round are treated as normal blocks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7D8FBEF-2CBC-E3C3-CD27-A1ADB5001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C5F7C-7EED-5247-010D-2824BA9EA8BF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06536-2736-3986-FC08-612FEB2DA2E7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4ED0BF-DC00-CD97-0A97-7FC6012F8390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5BC468-8506-2A32-0084-3742E7D009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9D8C20-B21D-197B-B37B-C950394E6F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7DEE7-67CF-3FAA-B6A6-BE7A34E971B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AB2D46-439B-7E08-65A3-845F5FCC4E1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869902-C087-E705-1005-046E069CD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D1C1DCB-429C-FA69-0ECC-DFBCFC2F0E6F}"/>
              </a:ext>
            </a:extLst>
          </p:cNvPr>
          <p:cNvSpPr txBox="1"/>
          <p:nvPr/>
        </p:nvSpPr>
        <p:spPr>
          <a:xfrm>
            <a:off x="7548889" y="3414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Graphic 12" descr="Hourglass Full with solid fill">
            <a:extLst>
              <a:ext uri="{FF2B5EF4-FFF2-40B4-BE49-F238E27FC236}">
                <a16:creationId xmlns:a16="http://schemas.microsoft.com/office/drawing/2014/main" id="{711C4D7F-4090-ED8A-E0F5-75FBB2188A7A}"/>
              </a:ext>
            </a:extLst>
          </p:cNvPr>
          <p:cNvSpPr>
            <a:spLocks noChangeAspect="1"/>
          </p:cNvSpPr>
          <p:nvPr/>
        </p:nvSpPr>
        <p:spPr>
          <a:xfrm>
            <a:off x="3366058" y="3254455"/>
            <a:ext cx="133279" cy="190410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7" name="Graphic 12" descr="Hourglass Full with solid fill">
            <a:extLst>
              <a:ext uri="{FF2B5EF4-FFF2-40B4-BE49-F238E27FC236}">
                <a16:creationId xmlns:a16="http://schemas.microsoft.com/office/drawing/2014/main" id="{629C350B-6AC8-50DD-10FA-B136AB46C550}"/>
              </a:ext>
            </a:extLst>
          </p:cNvPr>
          <p:cNvSpPr>
            <a:spLocks noChangeAspect="1"/>
          </p:cNvSpPr>
          <p:nvPr/>
        </p:nvSpPr>
        <p:spPr>
          <a:xfrm>
            <a:off x="3365493" y="3882190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8" name="Graphic 12" descr="Hourglass Full with solid fill">
            <a:extLst>
              <a:ext uri="{FF2B5EF4-FFF2-40B4-BE49-F238E27FC236}">
                <a16:creationId xmlns:a16="http://schemas.microsoft.com/office/drawing/2014/main" id="{DD6AB480-C08B-A229-72F1-B40E88EFA356}"/>
              </a:ext>
            </a:extLst>
          </p:cNvPr>
          <p:cNvSpPr>
            <a:spLocks noChangeAspect="1"/>
          </p:cNvSpPr>
          <p:nvPr/>
        </p:nvSpPr>
        <p:spPr>
          <a:xfrm>
            <a:off x="1714552" y="2020485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9" name="Graphic 12" descr="Hourglass Full with solid fill">
            <a:extLst>
              <a:ext uri="{FF2B5EF4-FFF2-40B4-BE49-F238E27FC236}">
                <a16:creationId xmlns:a16="http://schemas.microsoft.com/office/drawing/2014/main" id="{A15B9393-60B1-BB11-05C4-BD7634311296}"/>
              </a:ext>
            </a:extLst>
          </p:cNvPr>
          <p:cNvSpPr>
            <a:spLocks noChangeAspect="1"/>
          </p:cNvSpPr>
          <p:nvPr/>
        </p:nvSpPr>
        <p:spPr>
          <a:xfrm>
            <a:off x="3365493" y="4511539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2020485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2020485"/>
                <a:ext cx="504437" cy="50535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324677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3246772"/>
                <a:ext cx="504437" cy="50535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38907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3890712"/>
                <a:ext cx="504437" cy="5053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453465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4534652"/>
                <a:ext cx="504437" cy="5053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/>
              <p:nvPr/>
            </p:nvSpPr>
            <p:spPr>
              <a:xfrm>
                <a:off x="5455821" y="5221217"/>
                <a:ext cx="134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21" y="5221217"/>
                <a:ext cx="13497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3C9DB5-9B1A-636B-39BA-8001E1754F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46402" y="2664425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3452AA-88FA-FE31-9B0E-3AEFED12A60A}"/>
              </a:ext>
            </a:extLst>
          </p:cNvPr>
          <p:cNvSpPr txBox="1"/>
          <p:nvPr/>
        </p:nvSpPr>
        <p:spPr>
          <a:xfrm>
            <a:off x="7549234" y="3338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31D2DA5-A65F-3F5B-EF82-24E0D5FAF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31D2DA5-A65F-3F5B-EF82-24E0D5FAF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2040783"/>
                <a:ext cx="504437" cy="50535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649B6D99-66D2-343A-B711-194FA0C6A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326707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649B6D99-66D2-343A-B711-194FA0C6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3267070"/>
                <a:ext cx="504437" cy="50535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141F7794-D49C-8FC8-EFB2-688B438AFC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391101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141F7794-D49C-8FC8-EFB2-688B438AF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3911010"/>
                <a:ext cx="504437" cy="50535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7C0D31E-D0CC-B3A1-C2F3-E3080D5B7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7C0D31E-D0CC-B3A1-C2F3-E3080D5B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4554950"/>
                <a:ext cx="504437" cy="50535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004C0-7D11-E406-2DC8-5C9CB29F5991}"/>
                  </a:ext>
                </a:extLst>
              </p:cNvPr>
              <p:cNvSpPr txBox="1"/>
              <p:nvPr/>
            </p:nvSpPr>
            <p:spPr>
              <a:xfrm>
                <a:off x="7094529" y="5218544"/>
                <a:ext cx="1477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004C0-7D11-E406-2DC8-5C9CB29F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29" y="5218544"/>
                <a:ext cx="14779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3D83DDB-C7E3-B7F8-89FA-77B5073B0B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08827" y="2684723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88BF99-4563-1DC3-25EF-C48816C2E4C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317807" y="2293459"/>
            <a:ext cx="1260681" cy="1226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D42D3D-C202-46A2-0BE6-EC4308415C1E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317807" y="2293459"/>
            <a:ext cx="1260681" cy="1870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DA56DA-3A1F-8C9F-4BD3-05EDAF89E7F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317807" y="2293459"/>
            <a:ext cx="1260681" cy="2514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4C33D8-20E4-A965-8D69-CA226767B8A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317807" y="2293459"/>
            <a:ext cx="1291020" cy="6131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1E3E34-2993-93F7-DF9A-D79E11225A8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317807" y="351974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218873-9550-95A3-CD86-8347A5D5618F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317807" y="2906602"/>
            <a:ext cx="1291020" cy="613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B8E74A-66E1-F921-4139-55D85014F88F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317807" y="3519746"/>
            <a:ext cx="1260681" cy="1287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B5E381-3AF0-69CE-4AB3-4BBDEA08A4D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317807" y="2293459"/>
            <a:ext cx="1260681" cy="1226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C8D09B-37F4-9383-E35D-A376E6EC108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317807" y="416368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694FA2-DEDD-F8E7-B5D7-993A700D80B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17807" y="351974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60049-F139-EE10-79CC-CDF15BCE052F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317807" y="2906602"/>
            <a:ext cx="1291020" cy="12570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716CA7-69A6-53FA-CAB8-2E5ADE6C068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317807" y="2293459"/>
            <a:ext cx="1260681" cy="1870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1790BE-3A6A-D11A-F0B3-0617B48F4E7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317807" y="2906602"/>
            <a:ext cx="1291020" cy="1901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243DA9-771D-A464-F215-38CE504D90A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17807" y="3519746"/>
            <a:ext cx="1260681" cy="1270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76A1B1-063E-27C5-1C91-4958918761F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317807" y="416368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B6FAF7-2799-77D5-A8D1-36B2F4691C8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317807" y="2293459"/>
            <a:ext cx="1260681" cy="2514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Crash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32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Normal protocol resumes 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BAD7BA-1656-3648-28A7-C2A76068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/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2CEA9-F6D6-1FB8-A698-E8BEB53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87" y="5257909"/>
                <a:ext cx="803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" name="Circle">
                <a:extLst>
                  <a:ext uri="{FF2B5EF4-FFF2-40B4-BE49-F238E27FC236}">
                    <a16:creationId xmlns:a16="http://schemas.microsoft.com/office/drawing/2014/main" id="{83417D9E-BFC6-7304-37C7-F5EA45607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D817BBC-AA87-EBB8-6202-A982A3C6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ECF2140B-1609-D94C-EB66-4E3E45096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0968008-7668-CD53-9F02-56DCEE2C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3D39-5D04-99DA-4F6F-36965C50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BDC1A-59A6-3393-EA39-C6E9FD0151DE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23B14530-431F-FB3C-0F35-5E73B2D12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FCF7E05-8B9B-7425-53D2-BCE5F8B74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E8F50904-B264-C6D7-B46D-779825A4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FA39B36F-302D-DE0A-5016-2921DFD66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7D8FBEF-2CBC-E3C3-CD27-A1ADB5001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C5F7C-7EED-5247-010D-2824BA9EA8BF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06536-2736-3986-FC08-612FEB2DA2E7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4ED0BF-DC00-CD97-0A97-7FC6012F8390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5BC468-8506-2A32-0084-3742E7D009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BD27BDD8-9522-B17F-9E45-B24004C8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8B50216-C5F4-C2B1-5577-E41BB27F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8A4AC6ED-B589-EE3F-610D-7824D723D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12992520-8622-E846-41CA-2922FC0E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9D8C20-B21D-197B-B37B-C950394E6F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7DEE7-67CF-3FAA-B6A6-BE7A34E971B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AB2D46-439B-7E08-65A3-845F5FCC4E1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869902-C087-E705-1005-046E069CD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D1C1DCB-429C-FA69-0ECC-DFBCFC2F0E6F}"/>
              </a:ext>
            </a:extLst>
          </p:cNvPr>
          <p:cNvSpPr txBox="1"/>
          <p:nvPr/>
        </p:nvSpPr>
        <p:spPr>
          <a:xfrm>
            <a:off x="7548889" y="3414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Graphic 12" descr="Hourglass Full with solid fill">
            <a:extLst>
              <a:ext uri="{FF2B5EF4-FFF2-40B4-BE49-F238E27FC236}">
                <a16:creationId xmlns:a16="http://schemas.microsoft.com/office/drawing/2014/main" id="{711C4D7F-4090-ED8A-E0F5-75FBB2188A7A}"/>
              </a:ext>
            </a:extLst>
          </p:cNvPr>
          <p:cNvSpPr>
            <a:spLocks noChangeAspect="1"/>
          </p:cNvSpPr>
          <p:nvPr/>
        </p:nvSpPr>
        <p:spPr>
          <a:xfrm>
            <a:off x="3366058" y="3254455"/>
            <a:ext cx="133279" cy="190410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7" name="Graphic 12" descr="Hourglass Full with solid fill">
            <a:extLst>
              <a:ext uri="{FF2B5EF4-FFF2-40B4-BE49-F238E27FC236}">
                <a16:creationId xmlns:a16="http://schemas.microsoft.com/office/drawing/2014/main" id="{629C350B-6AC8-50DD-10FA-B136AB46C550}"/>
              </a:ext>
            </a:extLst>
          </p:cNvPr>
          <p:cNvSpPr>
            <a:spLocks noChangeAspect="1"/>
          </p:cNvSpPr>
          <p:nvPr/>
        </p:nvSpPr>
        <p:spPr>
          <a:xfrm>
            <a:off x="3365493" y="3882190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8" name="Graphic 12" descr="Hourglass Full with solid fill">
            <a:extLst>
              <a:ext uri="{FF2B5EF4-FFF2-40B4-BE49-F238E27FC236}">
                <a16:creationId xmlns:a16="http://schemas.microsoft.com/office/drawing/2014/main" id="{DD6AB480-C08B-A229-72F1-B40E88EFA356}"/>
              </a:ext>
            </a:extLst>
          </p:cNvPr>
          <p:cNvSpPr>
            <a:spLocks noChangeAspect="1"/>
          </p:cNvSpPr>
          <p:nvPr/>
        </p:nvSpPr>
        <p:spPr>
          <a:xfrm>
            <a:off x="1714552" y="2020485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p:sp>
        <p:nvSpPr>
          <p:cNvPr id="59" name="Graphic 12" descr="Hourglass Full with solid fill">
            <a:extLst>
              <a:ext uri="{FF2B5EF4-FFF2-40B4-BE49-F238E27FC236}">
                <a16:creationId xmlns:a16="http://schemas.microsoft.com/office/drawing/2014/main" id="{A15B9393-60B1-BB11-05C4-BD7634311296}"/>
              </a:ext>
            </a:extLst>
          </p:cNvPr>
          <p:cNvSpPr>
            <a:spLocks noChangeAspect="1"/>
          </p:cNvSpPr>
          <p:nvPr/>
        </p:nvSpPr>
        <p:spPr>
          <a:xfrm>
            <a:off x="3365493" y="4511539"/>
            <a:ext cx="134409" cy="192024"/>
          </a:xfrm>
          <a:custGeom>
            <a:avLst/>
            <a:gdLst>
              <a:gd name="connsiteX0" fmla="*/ 253698 w 266557"/>
              <a:gd name="connsiteY0" fmla="*/ 28546 h 380819"/>
              <a:gd name="connsiteX1" fmla="*/ 266557 w 266557"/>
              <a:gd name="connsiteY1" fmla="*/ 28546 h 380819"/>
              <a:gd name="connsiteX2" fmla="*/ 266557 w 266557"/>
              <a:gd name="connsiteY2" fmla="*/ 0 h 380819"/>
              <a:gd name="connsiteX3" fmla="*/ 0 w 266557"/>
              <a:gd name="connsiteY3" fmla="*/ 0 h 380819"/>
              <a:gd name="connsiteX4" fmla="*/ 0 w 266557"/>
              <a:gd name="connsiteY4" fmla="*/ 28575 h 380819"/>
              <a:gd name="connsiteX5" fmla="*/ 12382 w 266557"/>
              <a:gd name="connsiteY5" fmla="*/ 28575 h 380819"/>
              <a:gd name="connsiteX6" fmla="*/ 92350 w 266557"/>
              <a:gd name="connsiteY6" fmla="*/ 190410 h 380819"/>
              <a:gd name="connsiteX7" fmla="*/ 12382 w 266557"/>
              <a:gd name="connsiteY7" fmla="*/ 352244 h 380819"/>
              <a:gd name="connsiteX8" fmla="*/ 0 w 266557"/>
              <a:gd name="connsiteY8" fmla="*/ 352244 h 380819"/>
              <a:gd name="connsiteX9" fmla="*/ 0 w 266557"/>
              <a:gd name="connsiteY9" fmla="*/ 380819 h 380819"/>
              <a:gd name="connsiteX10" fmla="*/ 266557 w 266557"/>
              <a:gd name="connsiteY10" fmla="*/ 380819 h 380819"/>
              <a:gd name="connsiteX11" fmla="*/ 266557 w 266557"/>
              <a:gd name="connsiteY11" fmla="*/ 352244 h 380819"/>
              <a:gd name="connsiteX12" fmla="*/ 253698 w 266557"/>
              <a:gd name="connsiteY12" fmla="*/ 352244 h 380819"/>
              <a:gd name="connsiteX13" fmla="*/ 173731 w 266557"/>
              <a:gd name="connsiteY13" fmla="*/ 190410 h 380819"/>
              <a:gd name="connsiteX14" fmla="*/ 253698 w 266557"/>
              <a:gd name="connsiteY14" fmla="*/ 28546 h 380819"/>
              <a:gd name="connsiteX15" fmla="*/ 224980 w 266557"/>
              <a:gd name="connsiteY15" fmla="*/ 352201 h 380819"/>
              <a:gd name="connsiteX16" fmla="*/ 41086 w 266557"/>
              <a:gd name="connsiteY16" fmla="*/ 352201 h 380819"/>
              <a:gd name="connsiteX17" fmla="*/ 100951 w 266557"/>
              <a:gd name="connsiteY17" fmla="*/ 220223 h 380819"/>
              <a:gd name="connsiteX18" fmla="*/ 107318 w 266557"/>
              <a:gd name="connsiteY18" fmla="*/ 214565 h 380819"/>
              <a:gd name="connsiteX19" fmla="*/ 133017 w 266557"/>
              <a:gd name="connsiteY19" fmla="*/ 204788 h 380819"/>
              <a:gd name="connsiteX20" fmla="*/ 133017 w 266557"/>
              <a:gd name="connsiteY20" fmla="*/ 204788 h 380819"/>
              <a:gd name="connsiteX21" fmla="*/ 158701 w 266557"/>
              <a:gd name="connsiteY21" fmla="*/ 214546 h 380819"/>
              <a:gd name="connsiteX22" fmla="*/ 165683 w 266557"/>
              <a:gd name="connsiteY22" fmla="*/ 220737 h 380819"/>
              <a:gd name="connsiteX23" fmla="*/ 224985 w 266557"/>
              <a:gd name="connsiteY23" fmla="*/ 352201 h 380819"/>
              <a:gd name="connsiteX24" fmla="*/ 50697 w 266557"/>
              <a:gd name="connsiteY24" fmla="*/ 71438 h 380819"/>
              <a:gd name="connsiteX25" fmla="*/ 41115 w 266557"/>
              <a:gd name="connsiteY25" fmla="*/ 28575 h 380819"/>
              <a:gd name="connsiteX26" fmla="*/ 224985 w 266557"/>
              <a:gd name="connsiteY26" fmla="*/ 28575 h 380819"/>
              <a:gd name="connsiteX27" fmla="*/ 215646 w 266557"/>
              <a:gd name="connsiteY27" fmla="*/ 71438 h 3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557" h="380819">
                <a:moveTo>
                  <a:pt x="253698" y="28546"/>
                </a:moveTo>
                <a:lnTo>
                  <a:pt x="266557" y="28546"/>
                </a:lnTo>
                <a:lnTo>
                  <a:pt x="266557" y="0"/>
                </a:lnTo>
                <a:lnTo>
                  <a:pt x="0" y="0"/>
                </a:lnTo>
                <a:lnTo>
                  <a:pt x="0" y="28575"/>
                </a:lnTo>
                <a:lnTo>
                  <a:pt x="12382" y="28575"/>
                </a:lnTo>
                <a:cubicBezTo>
                  <a:pt x="17621" y="81405"/>
                  <a:pt x="48101" y="158520"/>
                  <a:pt x="92350" y="190410"/>
                </a:cubicBezTo>
                <a:cubicBezTo>
                  <a:pt x="48082" y="222318"/>
                  <a:pt x="17145" y="299409"/>
                  <a:pt x="12382" y="352244"/>
                </a:cubicBezTo>
                <a:lnTo>
                  <a:pt x="0" y="352244"/>
                </a:lnTo>
                <a:lnTo>
                  <a:pt x="0" y="380819"/>
                </a:lnTo>
                <a:lnTo>
                  <a:pt x="266557" y="380819"/>
                </a:lnTo>
                <a:lnTo>
                  <a:pt x="266557" y="352244"/>
                </a:lnTo>
                <a:lnTo>
                  <a:pt x="253698" y="352244"/>
                </a:lnTo>
                <a:cubicBezTo>
                  <a:pt x="248936" y="299409"/>
                  <a:pt x="217980" y="222299"/>
                  <a:pt x="173731" y="190410"/>
                </a:cubicBezTo>
                <a:cubicBezTo>
                  <a:pt x="218003" y="158491"/>
                  <a:pt x="248936" y="81377"/>
                  <a:pt x="253698" y="28546"/>
                </a:cubicBezTo>
                <a:close/>
                <a:moveTo>
                  <a:pt x="224980" y="352201"/>
                </a:moveTo>
                <a:lnTo>
                  <a:pt x="41086" y="352201"/>
                </a:lnTo>
                <a:cubicBezTo>
                  <a:pt x="45744" y="308529"/>
                  <a:pt x="69918" y="248964"/>
                  <a:pt x="100951" y="220223"/>
                </a:cubicBezTo>
                <a:lnTo>
                  <a:pt x="107318" y="214565"/>
                </a:lnTo>
                <a:cubicBezTo>
                  <a:pt x="114397" y="208267"/>
                  <a:pt x="123542" y="204787"/>
                  <a:pt x="133017" y="204788"/>
                </a:cubicBezTo>
                <a:lnTo>
                  <a:pt x="133017" y="204788"/>
                </a:lnTo>
                <a:cubicBezTo>
                  <a:pt x="142484" y="204787"/>
                  <a:pt x="151622" y="208259"/>
                  <a:pt x="158701" y="214546"/>
                </a:cubicBezTo>
                <a:lnTo>
                  <a:pt x="165683" y="220737"/>
                </a:lnTo>
                <a:cubicBezTo>
                  <a:pt x="196448" y="249684"/>
                  <a:pt x="220361" y="308791"/>
                  <a:pt x="224985" y="352201"/>
                </a:cubicBezTo>
                <a:close/>
                <a:moveTo>
                  <a:pt x="50697" y="71438"/>
                </a:moveTo>
                <a:cubicBezTo>
                  <a:pt x="46181" y="57478"/>
                  <a:pt x="42973" y="43129"/>
                  <a:pt x="41115" y="28575"/>
                </a:cubicBezTo>
                <a:lnTo>
                  <a:pt x="224985" y="28575"/>
                </a:lnTo>
                <a:cubicBezTo>
                  <a:pt x="223262" y="43130"/>
                  <a:pt x="220134" y="57485"/>
                  <a:pt x="215646" y="7143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 anchorCtr="0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2020485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CBE50F9-26FB-1A26-CAC2-394072270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2020485"/>
                <a:ext cx="504437" cy="50535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324677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150D51EE-2CEE-A342-857E-BB79C02B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3246772"/>
                <a:ext cx="504437" cy="50535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38907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4720097F-FAF1-04C2-F32A-367E3E2BF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3890712"/>
                <a:ext cx="504437" cy="5053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6063" y="453465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6F915CD-AFB3-FF88-2FDA-E37AC33D2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63" y="4534652"/>
                <a:ext cx="504437" cy="5053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/>
              <p:nvPr/>
            </p:nvSpPr>
            <p:spPr>
              <a:xfrm>
                <a:off x="5455821" y="5221217"/>
                <a:ext cx="134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49F73-1B39-FD11-7C38-A7F23AF2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21" y="5221217"/>
                <a:ext cx="13497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3C9DB5-9B1A-636B-39BA-8001E1754F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46402" y="2664425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3452AA-88FA-FE31-9B0E-3AEFED12A60A}"/>
              </a:ext>
            </a:extLst>
          </p:cNvPr>
          <p:cNvSpPr txBox="1"/>
          <p:nvPr/>
        </p:nvSpPr>
        <p:spPr>
          <a:xfrm>
            <a:off x="7549234" y="3338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31D2DA5-A65F-3F5B-EF82-24E0D5FAF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31D2DA5-A65F-3F5B-EF82-24E0D5FAF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2040783"/>
                <a:ext cx="504437" cy="50535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649B6D99-66D2-343A-B711-194FA0C6A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3267070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649B6D99-66D2-343A-B711-194FA0C6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3267070"/>
                <a:ext cx="504437" cy="50535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141F7794-D49C-8FC8-EFB2-688B438AFC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391101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141F7794-D49C-8FC8-EFB2-688B438AF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3911010"/>
                <a:ext cx="504437" cy="50535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7C0D31E-D0CC-B3A1-C2F3-E3080D5B7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8488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7C0D31E-D0CC-B3A1-C2F3-E3080D5B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88" y="4554950"/>
                <a:ext cx="504437" cy="50535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004C0-7D11-E406-2DC8-5C9CB29F5991}"/>
                  </a:ext>
                </a:extLst>
              </p:cNvPr>
              <p:cNvSpPr txBox="1"/>
              <p:nvPr/>
            </p:nvSpPr>
            <p:spPr>
              <a:xfrm>
                <a:off x="7094529" y="5218544"/>
                <a:ext cx="1477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004C0-7D11-E406-2DC8-5C9CB29F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29" y="5218544"/>
                <a:ext cx="14779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3D83DDB-C7E3-B7F8-89FA-77B5073B0B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08827" y="2684723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88BF99-4563-1DC3-25EF-C48816C2E4C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317807" y="2293459"/>
            <a:ext cx="1260681" cy="1226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D42D3D-C202-46A2-0BE6-EC4308415C1E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317807" y="2293459"/>
            <a:ext cx="1260681" cy="1870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DA56DA-3A1F-8C9F-4BD3-05EDAF89E7F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317807" y="2293459"/>
            <a:ext cx="1260681" cy="2514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4C33D8-20E4-A965-8D69-CA226767B8A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317807" y="2293459"/>
            <a:ext cx="1291020" cy="6131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1E3E34-2993-93F7-DF9A-D79E11225A8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317807" y="351974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218873-9550-95A3-CD86-8347A5D5618F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317807" y="2906602"/>
            <a:ext cx="1291020" cy="613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B8E74A-66E1-F921-4139-55D85014F88F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317807" y="3519746"/>
            <a:ext cx="1260681" cy="1287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B5E381-3AF0-69CE-4AB3-4BBDEA08A4D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317807" y="2293459"/>
            <a:ext cx="1260681" cy="12262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C8D09B-37F4-9383-E35D-A376E6EC108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317807" y="416368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694FA2-DEDD-F8E7-B5D7-993A700D80B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17807" y="351974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60049-F139-EE10-79CC-CDF15BCE052F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317807" y="2906602"/>
            <a:ext cx="1291020" cy="12570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716CA7-69A6-53FA-CAB8-2E5ADE6C068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317807" y="2293459"/>
            <a:ext cx="1260681" cy="1870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1790BE-3A6A-D11A-F0B3-0617B48F4E7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317807" y="2906602"/>
            <a:ext cx="1291020" cy="1901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243DA9-771D-A464-F215-38CE504D90A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17807" y="3519746"/>
            <a:ext cx="1260681" cy="1270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76A1B1-063E-27C5-1C91-4958918761F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317807" y="4163686"/>
            <a:ext cx="1260681" cy="643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B6FAF7-2799-77D5-A8D1-36B2F4691C8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317807" y="2293459"/>
            <a:ext cx="1260681" cy="2514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43DC25-B6BA-1AA0-CFB3-225D0CD8C267}"/>
              </a:ext>
            </a:extLst>
          </p:cNvPr>
          <p:cNvSpPr txBox="1"/>
          <p:nvPr/>
        </p:nvSpPr>
        <p:spPr>
          <a:xfrm>
            <a:off x="8909108" y="5813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949E6B-F0C6-FC59-BD00-36645A54D439}"/>
              </a:ext>
            </a:extLst>
          </p:cNvPr>
          <p:cNvSpPr txBox="1"/>
          <p:nvPr/>
        </p:nvSpPr>
        <p:spPr>
          <a:xfrm>
            <a:off x="9316218" y="3412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29B400-725C-793F-36E3-0F800D8F65C7}"/>
              </a:ext>
            </a:extLst>
          </p:cNvPr>
          <p:cNvSpPr txBox="1"/>
          <p:nvPr/>
        </p:nvSpPr>
        <p:spPr>
          <a:xfrm>
            <a:off x="9316563" y="3337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ircle">
                <a:extLst>
                  <a:ext uri="{FF2B5EF4-FFF2-40B4-BE49-F238E27FC236}">
                    <a16:creationId xmlns:a16="http://schemas.microsoft.com/office/drawing/2014/main" id="{946A3201-91E9-9105-A721-BE439DF9AF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45817" y="2039376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1" name="Circle">
                <a:extLst>
                  <a:ext uri="{FF2B5EF4-FFF2-40B4-BE49-F238E27FC236}">
                    <a16:creationId xmlns:a16="http://schemas.microsoft.com/office/drawing/2014/main" id="{946A3201-91E9-9105-A721-BE439DF9A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17" y="2039376"/>
                <a:ext cx="504437" cy="50535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ircle">
                <a:extLst>
                  <a:ext uri="{FF2B5EF4-FFF2-40B4-BE49-F238E27FC236}">
                    <a16:creationId xmlns:a16="http://schemas.microsoft.com/office/drawing/2014/main" id="{42F22DCC-2B17-5129-E37B-427301965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45817" y="3265663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2" name="Circle">
                <a:extLst>
                  <a:ext uri="{FF2B5EF4-FFF2-40B4-BE49-F238E27FC236}">
                    <a16:creationId xmlns:a16="http://schemas.microsoft.com/office/drawing/2014/main" id="{42F22DCC-2B17-5129-E37B-427301965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17" y="3265663"/>
                <a:ext cx="504437" cy="50535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ircle">
                <a:extLst>
                  <a:ext uri="{FF2B5EF4-FFF2-40B4-BE49-F238E27FC236}">
                    <a16:creationId xmlns:a16="http://schemas.microsoft.com/office/drawing/2014/main" id="{E4FCAB86-0C6A-B4C4-A024-1458EA1DA4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45817" y="3909603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3" name="Circle">
                <a:extLst>
                  <a:ext uri="{FF2B5EF4-FFF2-40B4-BE49-F238E27FC236}">
                    <a16:creationId xmlns:a16="http://schemas.microsoft.com/office/drawing/2014/main" id="{E4FCAB86-0C6A-B4C4-A024-1458EA1D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17" y="3909603"/>
                <a:ext cx="504437" cy="50535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ircle">
                <a:extLst>
                  <a:ext uri="{FF2B5EF4-FFF2-40B4-BE49-F238E27FC236}">
                    <a16:creationId xmlns:a16="http://schemas.microsoft.com/office/drawing/2014/main" id="{B816C8B3-2F86-B9C9-306B-684A9F4F72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45817" y="4553543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04" name="Circle">
                <a:extLst>
                  <a:ext uri="{FF2B5EF4-FFF2-40B4-BE49-F238E27FC236}">
                    <a16:creationId xmlns:a16="http://schemas.microsoft.com/office/drawing/2014/main" id="{B816C8B3-2F86-B9C9-306B-684A9F4F7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17" y="4553543"/>
                <a:ext cx="504437" cy="50535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8472942-A77B-2301-D354-ADDC1B05FD20}"/>
                  </a:ext>
                </a:extLst>
              </p:cNvPr>
              <p:cNvSpPr txBox="1"/>
              <p:nvPr/>
            </p:nvSpPr>
            <p:spPr>
              <a:xfrm>
                <a:off x="8861858" y="5217137"/>
                <a:ext cx="1477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8472942-A77B-2301-D354-ADDC1B05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858" y="5217137"/>
                <a:ext cx="14779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54F0097-A5D8-910B-B861-E74A2B0C68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76156" y="2683316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60D7E2-85BF-6325-C07F-C98D27A5DD49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8085136" y="2905195"/>
            <a:ext cx="1291020" cy="613144"/>
          </a:xfrm>
          <a:prstGeom prst="straightConnector1">
            <a:avLst/>
          </a:prstGeom>
          <a:ln w="25400">
            <a:solidFill>
              <a:srgbClr val="0E6F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867119-0D38-0F5E-422B-B14E2D052645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8085136" y="2292052"/>
            <a:ext cx="1260681" cy="1226287"/>
          </a:xfrm>
          <a:prstGeom prst="straightConnector1">
            <a:avLst/>
          </a:prstGeom>
          <a:ln w="25400">
            <a:solidFill>
              <a:srgbClr val="0E6F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885DB7-14BD-0AFC-36A6-0722596AEF8A}"/>
              </a:ext>
            </a:extLst>
          </p:cNvPr>
          <p:cNvCxnSpPr>
            <a:cxnSpLocks/>
          </p:cNvCxnSpPr>
          <p:nvPr/>
        </p:nvCxnSpPr>
        <p:spPr>
          <a:xfrm>
            <a:off x="8087347" y="3516853"/>
            <a:ext cx="1260681" cy="643940"/>
          </a:xfrm>
          <a:prstGeom prst="straightConnector1">
            <a:avLst/>
          </a:prstGeom>
          <a:ln w="25400">
            <a:solidFill>
              <a:srgbClr val="0E6F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F8CCB3-3C26-D825-5E12-1D02A592533E}"/>
              </a:ext>
            </a:extLst>
          </p:cNvPr>
          <p:cNvCxnSpPr>
            <a:cxnSpLocks/>
          </p:cNvCxnSpPr>
          <p:nvPr/>
        </p:nvCxnSpPr>
        <p:spPr>
          <a:xfrm>
            <a:off x="8087347" y="3516853"/>
            <a:ext cx="1260681" cy="1287880"/>
          </a:xfrm>
          <a:prstGeom prst="straightConnector1">
            <a:avLst/>
          </a:prstGeom>
          <a:ln w="25400">
            <a:solidFill>
              <a:srgbClr val="0E6F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3953DE-70A4-CA05-FF1A-E7EE9CE52F4D}"/>
              </a:ext>
            </a:extLst>
          </p:cNvPr>
          <p:cNvCxnSpPr>
            <a:cxnSpLocks/>
            <a:stCxn id="25" idx="6"/>
            <a:endCxn id="100" idx="1"/>
          </p:cNvCxnSpPr>
          <p:nvPr/>
        </p:nvCxnSpPr>
        <p:spPr>
          <a:xfrm flipV="1">
            <a:off x="8082925" y="3521689"/>
            <a:ext cx="1233638" cy="641997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AB23AE7-A1D8-55C0-8CBB-4F75E9C54FB4}"/>
              </a:ext>
            </a:extLst>
          </p:cNvPr>
          <p:cNvCxnSpPr>
            <a:cxnSpLocks/>
            <a:stCxn id="26" idx="6"/>
            <a:endCxn id="102" idx="2"/>
          </p:cNvCxnSpPr>
          <p:nvPr/>
        </p:nvCxnSpPr>
        <p:spPr>
          <a:xfrm flipV="1">
            <a:off x="8082925" y="3518339"/>
            <a:ext cx="1262892" cy="1289287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FC7800-8D5E-B4E2-A227-55FDA5333EA2}"/>
              </a:ext>
            </a:extLst>
          </p:cNvPr>
          <p:cNvCxnSpPr>
            <a:cxnSpLocks/>
            <a:stCxn id="22" idx="6"/>
            <a:endCxn id="100" idx="1"/>
          </p:cNvCxnSpPr>
          <p:nvPr/>
        </p:nvCxnSpPr>
        <p:spPr>
          <a:xfrm>
            <a:off x="8082925" y="2293459"/>
            <a:ext cx="1233638" cy="1228230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0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9B56C-08FC-F15B-60A0-AAAE5955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3A04E2-C05D-DDA6-8FE4-E201FF7BB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Byzantine Fault-tolerance to our candidate protocol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9C1C-3DF5-FB77-E51D-C6DBA80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6D91-D4C9-F77A-84ED-A9493A0C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1249-7E47-2DB7-E235-84489F72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 xmlns="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faulty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Normal protocol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6FB9-8712-CD7B-695E-4DC83F42F00A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F91BD-FBD0-91CB-2DAA-0D36D7624301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EF7B6-5A46-ACD2-100F-7CFD6345CB82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AA09E-5574-83EF-9E34-078CE71897A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8CD899-EA02-5D06-6338-95CC16800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39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Normal protocol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6FB9-8712-CD7B-695E-4DC83F42F00A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F91BD-FBD0-91CB-2DAA-0D36D7624301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EF7B6-5A46-ACD2-100F-7CFD6345CB82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AA09E-5574-83EF-9E34-078CE71897A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8CD899-EA02-5D06-6338-95CC16800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A5814-61FD-224A-9CAB-F204A030598C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2E4DD-29F6-0831-3868-9EEF5BB4A319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2CEEB0-775A-3737-ADBF-F2288EA832B3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E3DF9FC-4EF2-0B20-65F3-50FABDF6D1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509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equivocates with different blocks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6FB9-8712-CD7B-695E-4DC83F42F00A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F91BD-FBD0-91CB-2DAA-0D36D7624301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EF7B6-5A46-ACD2-100F-7CFD6345CB82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AA09E-5574-83EF-9E34-078CE71897A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8CD899-EA02-5D06-6338-95CC16800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A5814-61FD-224A-9CAB-F204A030598C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2E4DD-29F6-0831-3868-9EEF5BB4A319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2CEEB0-775A-3737-ADBF-F2288EA832B3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E3DF9FC-4EF2-0B20-65F3-50FABDF6D1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FEFBB2-61D7-022F-1F6F-16A1C4D7AA3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381227" y="2993278"/>
            <a:ext cx="1036679" cy="1814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30026-13A9-266B-DAB4-CA1B8230ECA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381227" y="2993278"/>
            <a:ext cx="1036679" cy="1185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DFCA-3774-8EA5-2F71-3EF3F1AFF71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81227" y="2993278"/>
            <a:ext cx="1036679" cy="557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0D283E-07AC-3F99-5160-138C3005B64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81227" y="2293459"/>
            <a:ext cx="1036679" cy="699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77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/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What should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do?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68EFD1-1240-7AA3-10A3-AEED38DA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731520"/>
                <a:ext cx="3371996" cy="9492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6FB9-8712-CD7B-695E-4DC83F42F00A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F91BD-FBD0-91CB-2DAA-0D36D7624301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EF7B6-5A46-ACD2-100F-7CFD6345CB82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AA09E-5574-83EF-9E34-078CE71897A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8CD899-EA02-5D06-6338-95CC16800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A5814-61FD-224A-9CAB-F204A030598C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2E4DD-29F6-0831-3868-9EEF5BB4A319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2CEEB0-775A-3737-ADBF-F2288EA832B3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E3DF9FC-4EF2-0B20-65F3-50FABDF6D1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FEFBB2-61D7-022F-1F6F-16A1C4D7AA3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381227" y="2993278"/>
            <a:ext cx="1036679" cy="1814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30026-13A9-266B-DAB4-CA1B8230ECA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381227" y="2993278"/>
            <a:ext cx="1036679" cy="1185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DFCA-3774-8EA5-2F71-3EF3F1AFF71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81227" y="2993278"/>
            <a:ext cx="1036679" cy="557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0D283E-07AC-3F99-5160-138C3005B64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81227" y="2293459"/>
            <a:ext cx="1036679" cy="699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78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NOTHING! Pick a block and move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6FB9-8712-CD7B-695E-4DC83F42F00A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F91BD-FBD0-91CB-2DAA-0D36D7624301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EF7B6-5A46-ACD2-100F-7CFD6345CB82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AA09E-5574-83EF-9E34-078CE71897A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8CD899-EA02-5D06-6338-95CC16800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A5814-61FD-224A-9CAB-F204A030598C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2E4DD-29F6-0831-3868-9EEF5BB4A319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2CEEB0-775A-3737-ADBF-F2288EA832B3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E3DF9FC-4EF2-0B20-65F3-50FABDF6D1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FEFBB2-61D7-022F-1F6F-16A1C4D7AA3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381227" y="2993278"/>
            <a:ext cx="1036679" cy="1814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30026-13A9-266B-DAB4-CA1B8230ECA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381227" y="2993278"/>
            <a:ext cx="1036679" cy="1185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DFCA-3774-8EA5-2F71-3EF3F1AFF71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81227" y="2993278"/>
            <a:ext cx="1036679" cy="557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0D283E-07AC-3F99-5160-138C3005B64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81227" y="2293459"/>
            <a:ext cx="1036679" cy="699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2F9C9D-10AB-ADD2-7044-D1F1687EB0B0}"/>
              </a:ext>
            </a:extLst>
          </p:cNvPr>
          <p:cNvCxnSpPr>
            <a:cxnSpLocks/>
          </p:cNvCxnSpPr>
          <p:nvPr/>
        </p:nvCxnSpPr>
        <p:spPr>
          <a:xfrm>
            <a:off x="4935032" y="3550543"/>
            <a:ext cx="475663" cy="17410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7DE4CC-7C2C-91B6-1786-091234FA8951}"/>
              </a:ext>
            </a:extLst>
          </p:cNvPr>
          <p:cNvCxnSpPr>
            <a:cxnSpLocks/>
          </p:cNvCxnSpPr>
          <p:nvPr/>
        </p:nvCxnSpPr>
        <p:spPr>
          <a:xfrm flipV="1">
            <a:off x="4935032" y="3352921"/>
            <a:ext cx="475663" cy="19762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4369EE-815E-C27C-2120-FD0714E5648D}"/>
              </a:ext>
            </a:extLst>
          </p:cNvPr>
          <p:cNvCxnSpPr>
            <a:cxnSpLocks/>
          </p:cNvCxnSpPr>
          <p:nvPr/>
        </p:nvCxnSpPr>
        <p:spPr>
          <a:xfrm>
            <a:off x="4935032" y="3550543"/>
            <a:ext cx="366606" cy="4074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BE50CE-E24D-324B-8B5F-BB79C813AEEE}"/>
              </a:ext>
            </a:extLst>
          </p:cNvPr>
          <p:cNvCxnSpPr>
            <a:cxnSpLocks/>
          </p:cNvCxnSpPr>
          <p:nvPr/>
        </p:nvCxnSpPr>
        <p:spPr>
          <a:xfrm flipV="1">
            <a:off x="4935032" y="3096106"/>
            <a:ext cx="400162" cy="45443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86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SMR Protocols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One or more servers act as a leader and </a:t>
            </a:r>
            <a:r>
              <a:rPr lang="en-US" b="0" i="1" dirty="0"/>
              <a:t>propose </a:t>
            </a:r>
            <a:r>
              <a:rPr lang="en-US" b="0" dirty="0"/>
              <a:t>blocks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F5E77B-6860-859E-3079-92BC6BB8C27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283779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179CE-CDF2-C327-6D71-20C6ED945D9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283779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4AFE3A-A09D-2485-92D7-073DC920ED9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283779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38909-AE00-78CF-BB86-BB894AF3BBD6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283779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FA48D6F-B2C7-C9FE-6C40-FCE3540B1B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FA48D6F-B2C7-C9FE-6C40-FCE3540B1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B8A5E009-2CED-AD89-6225-1C787B5E9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B8A5E009-2CED-AD89-6225-1C787B5E9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27654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7E8B5302-B1C3-AE22-CABE-BE4D188A9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7E8B5302-B1C3-AE22-CABE-BE4D188A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356196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1BE7B1E1-744C-038D-E8EA-9340D2FC5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1BE7B1E1-744C-038D-E8EA-9340D2FC5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984738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C610F6D7-9852-258D-90BF-9C06487C4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C610F6D7-9852-258D-90BF-9C06487C4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13279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F7F53E-0F32-E67F-2B29-407C3EFA8F91}"/>
              </a:ext>
            </a:extLst>
          </p:cNvPr>
          <p:cNvSpPr txBox="1"/>
          <p:nvPr/>
        </p:nvSpPr>
        <p:spPr>
          <a:xfrm>
            <a:off x="1758462" y="5301762"/>
            <a:ext cx="101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or more leaders</a:t>
            </a:r>
          </a:p>
        </p:txBody>
      </p:sp>
    </p:spTree>
    <p:extLst>
      <p:ext uri="{BB962C8B-B14F-4D97-AF65-F5344CB8AC3E}">
        <p14:creationId xmlns:p14="http://schemas.microsoft.com/office/powerpoint/2010/main" val="135221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Byzantine Faults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Zero cost Byzantine Fault-tolerance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14F51-1C76-573B-9C43-339C38728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34" y="2553978"/>
            <a:ext cx="1041400" cy="1041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6FB9-8712-CD7B-695E-4DC83F42F00A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F91BD-FBD0-91CB-2DAA-0D36D7624301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87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EF7B6-5A46-ACD2-100F-7CFD6345CB82}"/>
              </a:ext>
            </a:extLst>
          </p:cNvPr>
          <p:cNvCxnSpPr>
            <a:cxnSpLocks/>
          </p:cNvCxnSpPr>
          <p:nvPr/>
        </p:nvCxnSpPr>
        <p:spPr>
          <a:xfrm>
            <a:off x="1744892" y="2351788"/>
            <a:ext cx="1131899" cy="122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AA09E-5574-83EF-9E34-078CE71897A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4892" y="2351788"/>
            <a:ext cx="1162238" cy="61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C32AEB4F-5585-A300-EFE1-2ABD18AA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73BA3C0-F822-8CEC-698B-8C641D1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325399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DB1BA583-162A-67F2-1D87-61DC45F14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3969339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7291329B-9E9D-8C4E-1306-399EC4D1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1" y="4613279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8CD899-EA02-5D06-6338-95CC16800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130" y="2743052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/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D7A085-73BD-4589-2B52-F4E8C6E4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07" y="5257219"/>
                <a:ext cx="8079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638A9215-9DD6-53A0-EB74-12A40285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2040783"/>
                <a:ext cx="504437" cy="5053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04EBF625-B665-F547-0BEA-B002C54C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297867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A0898050-C3A6-89A1-B5CF-34354F03E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3926409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609E7B6C-7AB5-468A-6A0D-132941FA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6" y="4554950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/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D22F7-B680-B3CD-D2AD-DFA1D9CF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59" y="5257219"/>
                <a:ext cx="93615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A5814-61FD-224A-9CAB-F204A030598C}"/>
              </a:ext>
            </a:extLst>
          </p:cNvPr>
          <p:cNvCxnSpPr>
            <a:cxnSpLocks/>
          </p:cNvCxnSpPr>
          <p:nvPr/>
        </p:nvCxnSpPr>
        <p:spPr>
          <a:xfrm flipV="1">
            <a:off x="3381228" y="2964931"/>
            <a:ext cx="1038801" cy="125708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2E4DD-29F6-0831-3868-9EEF5BB4A319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656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2CEEB0-775A-3737-ADBF-F2288EA832B3}"/>
              </a:ext>
            </a:extLst>
          </p:cNvPr>
          <p:cNvCxnSpPr>
            <a:cxnSpLocks/>
          </p:cNvCxnSpPr>
          <p:nvPr/>
        </p:nvCxnSpPr>
        <p:spPr>
          <a:xfrm flipV="1">
            <a:off x="3381228" y="2922001"/>
            <a:ext cx="1036678" cy="194395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E3DF9FC-4EF2-0B20-65F3-50FABDF6D1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7906" y="2659370"/>
            <a:ext cx="443758" cy="4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FEFBB2-61D7-022F-1F6F-16A1C4D7AA3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381227" y="2993278"/>
            <a:ext cx="1036679" cy="1814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30026-13A9-266B-DAB4-CA1B8230ECA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381227" y="2993278"/>
            <a:ext cx="1036679" cy="1185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DFCA-3774-8EA5-2F71-3EF3F1AFF71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81227" y="2993278"/>
            <a:ext cx="1036679" cy="557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0D283E-07AC-3F99-5160-138C3005B64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81227" y="2293459"/>
            <a:ext cx="1036679" cy="699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2F9C9D-10AB-ADD2-7044-D1F1687EB0B0}"/>
              </a:ext>
            </a:extLst>
          </p:cNvPr>
          <p:cNvCxnSpPr>
            <a:cxnSpLocks/>
          </p:cNvCxnSpPr>
          <p:nvPr/>
        </p:nvCxnSpPr>
        <p:spPr>
          <a:xfrm>
            <a:off x="4935032" y="3550543"/>
            <a:ext cx="475663" cy="17410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7DE4CC-7C2C-91B6-1786-091234FA8951}"/>
              </a:ext>
            </a:extLst>
          </p:cNvPr>
          <p:cNvCxnSpPr>
            <a:cxnSpLocks/>
          </p:cNvCxnSpPr>
          <p:nvPr/>
        </p:nvCxnSpPr>
        <p:spPr>
          <a:xfrm flipV="1">
            <a:off x="4935032" y="3352921"/>
            <a:ext cx="475663" cy="19762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4369EE-815E-C27C-2120-FD0714E5648D}"/>
              </a:ext>
            </a:extLst>
          </p:cNvPr>
          <p:cNvCxnSpPr>
            <a:cxnSpLocks/>
          </p:cNvCxnSpPr>
          <p:nvPr/>
        </p:nvCxnSpPr>
        <p:spPr>
          <a:xfrm>
            <a:off x="4935032" y="3550543"/>
            <a:ext cx="366606" cy="4074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BE50CE-E24D-324B-8B5F-BB79C813AEEE}"/>
              </a:ext>
            </a:extLst>
          </p:cNvPr>
          <p:cNvCxnSpPr>
            <a:cxnSpLocks/>
          </p:cNvCxnSpPr>
          <p:nvPr/>
        </p:nvCxnSpPr>
        <p:spPr>
          <a:xfrm flipV="1">
            <a:off x="4935032" y="3096106"/>
            <a:ext cx="400162" cy="45443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8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9F26-22D8-7495-F4B8-B997402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commit blocks?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0BB9-263A-81BB-4A41-0D41D80F6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Chain Rule to the rescue!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27C0-515E-D3D8-CBC3-2FAE7AC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8281-2F3F-E4C5-2E26-4A51B175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8BB6-EE92-7B66-3833-A89D9F70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A0073F-2F91-47AD-9554-2B5DD1FDE353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294F2D-9BE4-78FC-9494-5BB2D10EF01A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13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EDB46E-6D56-2C37-5D0F-073F3CE46025}"/>
              </a:ext>
            </a:extLst>
          </p:cNvPr>
          <p:cNvCxnSpPr>
            <a:cxnSpLocks/>
          </p:cNvCxnSpPr>
          <p:nvPr/>
        </p:nvCxnSpPr>
        <p:spPr>
          <a:xfrm flipV="1">
            <a:off x="922796" y="2397620"/>
            <a:ext cx="620688" cy="384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AD9630-028C-2791-1F38-135B12E4059A}"/>
              </a:ext>
            </a:extLst>
          </p:cNvPr>
          <p:cNvSpPr/>
          <p:nvPr/>
        </p:nvSpPr>
        <p:spPr>
          <a:xfrm>
            <a:off x="1574575" y="1421704"/>
            <a:ext cx="1459283" cy="1540702"/>
          </a:xfrm>
          <a:prstGeom prst="ellipse">
            <a:avLst/>
          </a:prstGeom>
          <a:solidFill>
            <a:schemeClr val="accent1">
              <a:alpha val="157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AD73EB-C063-35A1-DB8D-9ACD94643502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every round, we either have a blame certificate or a proposed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EB10B2-6FEE-CDDD-ED62-6C22B431DF48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409392-4435-C24E-2519-65B7CA6CF681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09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EDB46E-6D56-2C37-5D0F-073F3CE46025}"/>
              </a:ext>
            </a:extLst>
          </p:cNvPr>
          <p:cNvCxnSpPr>
            <a:cxnSpLocks/>
          </p:cNvCxnSpPr>
          <p:nvPr/>
        </p:nvCxnSpPr>
        <p:spPr>
          <a:xfrm flipV="1">
            <a:off x="922796" y="2397620"/>
            <a:ext cx="620688" cy="384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AD73EB-C063-35A1-DB8D-9ACD94643502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the leader of a round is honest, its block can never obtain a blame certificate, i.e., its block is permanent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EB10B2-6FEE-CDDD-ED62-6C22B431DF48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409392-4435-C24E-2519-65B7CA6CF681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AD9630-028C-2791-1F38-135B12E4059A}"/>
              </a:ext>
            </a:extLst>
          </p:cNvPr>
          <p:cNvSpPr/>
          <p:nvPr/>
        </p:nvSpPr>
        <p:spPr>
          <a:xfrm>
            <a:off x="1574575" y="1421704"/>
            <a:ext cx="1459283" cy="1540702"/>
          </a:xfrm>
          <a:prstGeom prst="ellipse">
            <a:avLst/>
          </a:prstGeom>
          <a:solidFill>
            <a:schemeClr val="accent1">
              <a:alpha val="157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8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BAD73EB-C063-35A1-DB8D-9ACD94643502}"/>
                  </a:ext>
                </a:extLst>
              </p:cNvPr>
              <p:cNvSpPr/>
              <p:nvPr/>
            </p:nvSpPr>
            <p:spPr>
              <a:xfrm>
                <a:off x="8296202" y="5263548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Consider a window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rounds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BAD73EB-C063-35A1-DB8D-9ACD94643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02" y="5263548"/>
                <a:ext cx="3371996" cy="949227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0EBF5D-EDE5-F134-4667-812DEC727B62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7317EC-F0B5-F947-8DBF-5BC230911CA6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3BFA9-553B-56C9-445E-DDA14B883EBB}"/>
              </a:ext>
            </a:extLst>
          </p:cNvPr>
          <p:cNvSpPr/>
          <p:nvPr/>
        </p:nvSpPr>
        <p:spPr>
          <a:xfrm>
            <a:off x="4027764" y="1512277"/>
            <a:ext cx="3252267" cy="1441938"/>
          </a:xfrm>
          <a:prstGeom prst="rect">
            <a:avLst/>
          </a:prstGeom>
          <a:solidFill>
            <a:schemeClr val="accent1">
              <a:alpha val="1976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5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AD73EB-C063-35A1-DB8D-9ACD94643502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 of these blocks come from an honest leader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0EBF5D-EDE5-F134-4667-812DEC727B62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7317EC-F0B5-F947-8DBF-5BC230911CA6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3BFA9-553B-56C9-445E-DDA14B883EBB}"/>
              </a:ext>
            </a:extLst>
          </p:cNvPr>
          <p:cNvSpPr/>
          <p:nvPr/>
        </p:nvSpPr>
        <p:spPr>
          <a:xfrm>
            <a:off x="4027764" y="1512277"/>
            <a:ext cx="3252267" cy="1441938"/>
          </a:xfrm>
          <a:prstGeom prst="rect">
            <a:avLst/>
          </a:prstGeom>
          <a:solidFill>
            <a:schemeClr val="accent1">
              <a:alpha val="1976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3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3BFA9-553B-56C9-445E-DDA14B883EBB}"/>
              </a:ext>
            </a:extLst>
          </p:cNvPr>
          <p:cNvSpPr/>
          <p:nvPr/>
        </p:nvSpPr>
        <p:spPr>
          <a:xfrm>
            <a:off x="4027764" y="1512277"/>
            <a:ext cx="3252267" cy="1441938"/>
          </a:xfrm>
          <a:prstGeom prst="rect">
            <a:avLst/>
          </a:prstGeom>
          <a:solidFill>
            <a:schemeClr val="accent1">
              <a:alpha val="1976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AD73EB-C063-35A1-DB8D-9ACD94643502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prefix becomes unique, i.e., all valid chains in the future must extend this chain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0EBF5D-EDE5-F134-4667-812DEC727B62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7317EC-F0B5-F947-8DBF-5BC230911CA6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82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88C12A-E4A5-C1D5-084F-9AAAE47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1404-32B3-0C94-074E-61DFC8C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9B04-1341-EEB2-42A3-D836686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3BFA9-553B-56C9-445E-DDA14B883EBB}"/>
              </a:ext>
            </a:extLst>
          </p:cNvPr>
          <p:cNvSpPr/>
          <p:nvPr/>
        </p:nvSpPr>
        <p:spPr>
          <a:xfrm>
            <a:off x="5116346" y="1492228"/>
            <a:ext cx="3252267" cy="1441938"/>
          </a:xfrm>
          <a:prstGeom prst="rect">
            <a:avLst/>
          </a:prstGeom>
          <a:solidFill>
            <a:schemeClr val="accent1">
              <a:alpha val="1976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9DA3-407C-2EB9-2A4F-9D19F02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F24D3-0076-5756-6D37-2A1977A3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Alternate Process 12">
                <a:extLst>
                  <a:ext uri="{FF2B5EF4-FFF2-40B4-BE49-F238E27FC236}">
                    <a16:creationId xmlns:a16="http://schemas.microsoft.com/office/drawing/2014/main" id="{40F9DBD2-FE80-9E25-501F-544D661DA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80203D1A-E7ED-D515-967C-719647D5B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010705-8563-B86A-0E7B-D7BBD05C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3C9B6C-3A34-D0A0-F1EB-0F5A2E0EF23B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0A43763F-62FE-274C-4973-361A5815C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418A2-A482-CF5D-5616-663608BC4214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Alternate Process 27">
                <a:extLst>
                  <a:ext uri="{FF2B5EF4-FFF2-40B4-BE49-F238E27FC236}">
                    <a16:creationId xmlns:a16="http://schemas.microsoft.com/office/drawing/2014/main" id="{F3463703-CC24-DD2B-23DA-7572A222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703F92-8D5A-7B8A-95FC-69FFC961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5C255-0F3A-E25E-49AA-EF9B5BFACD46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Alternate Process 32">
                <a:extLst>
                  <a:ext uri="{FF2B5EF4-FFF2-40B4-BE49-F238E27FC236}">
                    <a16:creationId xmlns:a16="http://schemas.microsoft.com/office/drawing/2014/main" id="{E2ED185E-4F8A-1B80-56DD-643066949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175276-9176-C94E-E2A7-4A888C8B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C1C2B-E22C-7406-D4C5-6C832CFB211A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Alternate Process 37">
                <a:extLst>
                  <a:ext uri="{FF2B5EF4-FFF2-40B4-BE49-F238E27FC236}">
                    <a16:creationId xmlns:a16="http://schemas.microsoft.com/office/drawing/2014/main" id="{A92BF0B7-07AF-81D9-5D4B-23653112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Alternate Process 41">
                <a:extLst>
                  <a:ext uri="{FF2B5EF4-FFF2-40B4-BE49-F238E27FC236}">
                    <a16:creationId xmlns:a16="http://schemas.microsoft.com/office/drawing/2014/main" id="{4CE5116A-5972-9C24-32C8-3D5A5019C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C01F26-A965-D8D2-1BB5-627EF0B1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Alternate Process 45">
                <a:extLst>
                  <a:ext uri="{FF2B5EF4-FFF2-40B4-BE49-F238E27FC236}">
                    <a16:creationId xmlns:a16="http://schemas.microsoft.com/office/drawing/2014/main" id="{CA952CD3-1AA3-083F-BEB9-BAD9A3DDC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399170-E21B-47F7-E2B9-C8EAC3C2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8A344-03C2-9E32-B77D-4C130C28F891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AEABCC-0A1C-AB75-AF45-7FA28DF7F9BB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4BFD1-52C2-D71E-6317-2EB48DBD53D3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7D37A-B051-6717-DDCD-EE34D4CAC0D8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A011CEE-220F-FB53-792F-9DF52738A56A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DC7B4FE-D099-9A66-5937-A290BD94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A23B3A-5ADB-454D-6923-958C852094FC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13E20B8-27DA-DAB9-F57B-4B80F02B75F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B569FDF-8F93-64C5-3135-D68C2CBF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640C10-7004-7A0C-DC5C-CFFCF5C87DDF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51A8337-9384-A3F6-8409-23C1E4B68C39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042CE9-8636-DE08-6319-5B6B125A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BFCC6B-00C9-1A8A-7CF3-54D78E9903D2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1980DB4-F885-A009-D5EE-8F8878806E33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7913D4-6624-A6F8-F22F-D7B7B1A8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45083E-F800-50B8-5188-74C50B24A07B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1DEFD3D-4D4B-F6BC-4169-541ECB6977B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EF8E15B-DFBF-1D31-98EB-1EE5693F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FF8E3-B929-33CF-AD2D-1DCD9329AD6E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93BE3FF-CE22-60B3-D814-BD696661B0FC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FE2AA1-50CC-54D4-4C9A-94EA6CE1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030A27-6936-D5CC-8A69-00680A7FA6A0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9775C44-3595-BF97-7361-171A1F9BF57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8B08FEA-D5AE-087F-8685-24F6C812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027626-BDE0-0F33-3097-D05B41F3923C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B44DE18-7380-5236-A5A8-3E1CB612845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70E89B8-3A30-6D4C-E47E-544B3FE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BAD73EB-C063-35A1-DB8D-9ACD94643502}"/>
                  </a:ext>
                </a:extLst>
              </p:cNvPr>
              <p:cNvSpPr/>
              <p:nvPr/>
            </p:nvSpPr>
            <p:spPr>
              <a:xfrm>
                <a:off x="8296202" y="5263548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Repeat for every window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BAD73EB-C063-35A1-DB8D-9ACD94643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02" y="5263548"/>
                <a:ext cx="3371996" cy="949227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0EBF5D-EDE5-F134-4667-812DEC727B62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7317EC-F0B5-F947-8DBF-5BC230911CA6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F9B031-06EE-0D21-57F6-A66B287CCD99}"/>
              </a:ext>
            </a:extLst>
          </p:cNvPr>
          <p:cNvSpPr txBox="1"/>
          <p:nvPr/>
        </p:nvSpPr>
        <p:spPr>
          <a:xfrm>
            <a:off x="3899388" y="3510052"/>
            <a:ext cx="447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This is the unique chain rule!</a:t>
            </a:r>
          </a:p>
        </p:txBody>
      </p:sp>
    </p:spTree>
    <p:extLst>
      <p:ext uri="{BB962C8B-B14F-4D97-AF65-F5344CB8AC3E}">
        <p14:creationId xmlns:p14="http://schemas.microsoft.com/office/powerpoint/2010/main" val="9170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8D06-DEA6-08E6-29FA-021A29F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8999F-D284-FF92-3D12-A244D7EC0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Every block proposal is an implicit vote for its parents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children form an implicit QC for the parent (aka implicit feedback)</a:t>
                </a:r>
              </a:p>
              <a:p>
                <a:r>
                  <a:rPr lang="en-US" dirty="0"/>
                  <a:t>UCR: Wait until the chain becomes unique, i.e., no other alternate chain can exist</a:t>
                </a:r>
              </a:p>
              <a:p>
                <a:pPr lvl="1"/>
                <a:r>
                  <a:rPr lang="en-US" dirty="0"/>
                  <a:t>Purely a chain property (can be combined with other commit rules/DAG protocols)</a:t>
                </a:r>
              </a:p>
              <a:p>
                <a:pPr lvl="1"/>
                <a:r>
                  <a:rPr lang="en-US" dirty="0"/>
                  <a:t>Analogous to Bitcoin where we wait for a chain to be irreversible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8999F-D284-FF92-3D12-A244D7EC0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BED0-033E-7B0E-FD0A-08EC7D48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025A-6ED1-55CE-E183-C59DF47A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49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16925-0611-A3ED-AF4C-D56874C3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</p:spTree>
    <p:extLst>
      <p:ext uri="{BB962C8B-B14F-4D97-AF65-F5344CB8AC3E}">
        <p14:creationId xmlns:p14="http://schemas.microsoft.com/office/powerpoint/2010/main" val="29528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SMR Protocols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Collect feedback </a:t>
            </a:r>
          </a:p>
          <a:p>
            <a:pPr algn="ctr"/>
            <a:r>
              <a:rPr lang="en-US" b="0" dirty="0"/>
              <a:t>(DAG or a quorum certificate of signatures)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F5E77B-6860-859E-3079-92BC6BB8C27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283779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179CE-CDF2-C327-6D71-20C6ED945D9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283779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4AFE3A-A09D-2485-92D7-073DC920ED9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283779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38909-AE00-78CF-BB86-BB894AF3BBD6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283779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FA48D6F-B2C7-C9FE-6C40-FCE3540B1B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FA48D6F-B2C7-C9FE-6C40-FCE3540B1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B8A5E009-2CED-AD89-6225-1C787B5E9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B8A5E009-2CED-AD89-6225-1C787B5E9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27654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7E8B5302-B1C3-AE22-CABE-BE4D188A9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7E8B5302-B1C3-AE22-CABE-BE4D188A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356196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1BE7B1E1-744C-038D-E8EA-9340D2FC5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1BE7B1E1-744C-038D-E8EA-9340D2FC5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984738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C610F6D7-9852-258D-90BF-9C06487C4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C610F6D7-9852-258D-90BF-9C06487C4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13279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FDBD9-FF7C-9FC7-2F29-E687CF0207E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2980330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925F3-D705-49E4-EC95-EBAAA7A9C06C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88301" y="2980330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CA2FC5-8121-4B80-D379-0B283F6BE4D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88301" y="2980330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302FDE-BB25-0684-9B50-75639BC236A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88301" y="235178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0C071379-C243-517A-14F4-0A0E6D078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0C071379-C243-517A-14F4-0A0E6D078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099112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4628F20-B75D-4F9A-240D-E6E74D0B6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727654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2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4628F20-B75D-4F9A-240D-E6E74D0B6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727654"/>
                <a:ext cx="504437" cy="5053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91750D4D-B62A-9ABB-E496-18C0C075B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91750D4D-B62A-9ABB-E496-18C0C075B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356196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C549E726-A346-A11D-BDA6-0B726A7E7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C549E726-A346-A11D-BDA6-0B726A7E7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984738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D362B35C-3465-66DE-6BB9-EAB88EE865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D362B35C-3465-66DE-6BB9-EAB88EE86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61327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B67595-6A77-3ED5-432B-C610ED1C13C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2351788"/>
            <a:ext cx="1138972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47B3B-D044-2E32-72EB-B1BBBB1E12F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88301" y="2351788"/>
            <a:ext cx="1138972" cy="1885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2202-7913-C9AF-F645-E2E3A8E8098B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88301" y="2351788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AE182F-EB04-E2D4-956C-3D06E9BB5396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388301" y="235178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F99BA1-B21B-5750-C62F-FBAC6E0B641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88301" y="2351788"/>
            <a:ext cx="1138972" cy="1851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B4CF8-FE4B-5BF2-524B-D9D9EA329B7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388301" y="2980330"/>
            <a:ext cx="1138972" cy="1223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6AB804-CB2F-FA6A-0E3C-E0DD585735EF}"/>
              </a:ext>
            </a:extLst>
          </p:cNvPr>
          <p:cNvCxnSpPr>
            <a:cxnSpLocks/>
          </p:cNvCxnSpPr>
          <p:nvPr/>
        </p:nvCxnSpPr>
        <p:spPr>
          <a:xfrm>
            <a:off x="3388301" y="420340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E2A34-14AC-72A7-9A61-3609C2445B05}"/>
              </a:ext>
            </a:extLst>
          </p:cNvPr>
          <p:cNvCxnSpPr>
            <a:cxnSpLocks/>
          </p:cNvCxnSpPr>
          <p:nvPr/>
        </p:nvCxnSpPr>
        <p:spPr>
          <a:xfrm flipV="1">
            <a:off x="3388301" y="3574866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895C63-BF3E-DB73-16D3-184ED7C6A17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88301" y="2351788"/>
            <a:ext cx="1138972" cy="1223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BCFAE3-950C-AAAA-AE13-52BBC1A00AF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388301" y="2980330"/>
            <a:ext cx="1138972" cy="594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CAD56C-67E2-37C9-F2BA-7260FF5C7D77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3574866"/>
            <a:ext cx="1138972" cy="1291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9AD420-A3D6-36E7-58D4-59963D0DDAC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88301" y="3574866"/>
            <a:ext cx="1138972" cy="662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489EE3-F7AB-8166-4425-5AA7EDEDDAF6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3388301" y="2980330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33C000-1EA5-2E76-DF8E-A733ABEDF25F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3388301" y="3608872"/>
            <a:ext cx="1138972" cy="1257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B70282-BFBB-D3D3-AADA-D75D7CCA85FF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3388301" y="2351788"/>
            <a:ext cx="1138972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A103B5-5929-FDF3-B2FA-EA5C4AA8427F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388301" y="4237414"/>
            <a:ext cx="1138972" cy="628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D7BBD5-25F9-E115-00EA-9E087FA1E662}"/>
              </a:ext>
            </a:extLst>
          </p:cNvPr>
          <p:cNvSpPr txBox="1"/>
          <p:nvPr/>
        </p:nvSpPr>
        <p:spPr>
          <a:xfrm>
            <a:off x="1758462" y="5301762"/>
            <a:ext cx="101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or more leaders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2EB701-9D20-DDCD-9E98-30C9FD78EB7B}"/>
              </a:ext>
            </a:extLst>
          </p:cNvPr>
          <p:cNvSpPr txBox="1"/>
          <p:nvPr/>
        </p:nvSpPr>
        <p:spPr>
          <a:xfrm>
            <a:off x="3248850" y="5301762"/>
            <a:ext cx="142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All-to-all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all-to-one</a:t>
            </a:r>
          </a:p>
        </p:txBody>
      </p:sp>
    </p:spTree>
    <p:extLst>
      <p:ext uri="{BB962C8B-B14F-4D97-AF65-F5344CB8AC3E}">
        <p14:creationId xmlns:p14="http://schemas.microsoft.com/office/powerpoint/2010/main" val="30487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87664-752E-29EF-7BC2-64671FAB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Unique Chain Rule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B4C434-8B6F-1273-3BC4-D6C05DB0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Apollo, Artemis, Publicly Verifiable SMR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7C32-CE3B-91D1-76F2-CBB5B55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0CE1-D2E3-1B38-9551-64CA30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69CA-DCA5-E911-D115-0FF00A7C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6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E56571-CA3C-5981-2C65-1C0AF5F9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never-ending debate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46498A-E19A-4F66-DBF2-71FA4B59D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Round-robin protocols</a:t>
            </a:r>
          </a:p>
          <a:p>
            <a:r>
              <a:rPr lang="en-US" dirty="0"/>
              <a:t>Fair</a:t>
            </a:r>
          </a:p>
          <a:p>
            <a:r>
              <a:rPr lang="en-US" dirty="0"/>
              <a:t>One slow server in the round-robin can slow everybody</a:t>
            </a:r>
          </a:p>
          <a:p>
            <a:r>
              <a:rPr lang="en-US" dirty="0"/>
              <a:t>Not efficient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73AF2B-B999-10E1-AEDF-DC90C21C6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Stable leader protocols</a:t>
            </a:r>
          </a:p>
          <a:p>
            <a:r>
              <a:rPr lang="en-US" dirty="0"/>
              <a:t>Leader does the heavy-lifting</a:t>
            </a:r>
          </a:p>
          <a:p>
            <a:r>
              <a:rPr lang="en-US" dirty="0"/>
              <a:t>Slow leader can slow everybody</a:t>
            </a:r>
          </a:p>
          <a:p>
            <a:r>
              <a:rPr lang="en-US" dirty="0"/>
              <a:t>A fast leader can be extremely efficient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2622-8277-7540-BF07-24BAB588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CE06-5FBE-3AED-1F2D-435EBFCA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7CD6-1A49-827B-527C-468C0EF6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1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700C-90B3-D1BA-9D76-05F5E9F6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6DA641B-51A8-3790-2C61-00128E989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(Spoiler) Bitcoin Thought experiment protocol is Apollo</a:t>
                </a:r>
              </a:p>
              <a:p>
                <a:r>
                  <a:rPr lang="en-US" dirty="0"/>
                  <a:t>Use leader randomization for constant latency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Block production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commit rate is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we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for block period?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6DA641B-51A8-3790-2C61-00128E989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9A8E-04E5-EF3A-B9D9-7A8672A8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F973E-62AC-DF31-5E00-ACF7B0EA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6B43-3F0C-2F0A-680C-13CA384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AEE-697D-E2D4-4443-58592CA9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Artemis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5A15-7935-96E7-64D5-4B1178A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2B84-EA8A-30B5-872F-09D2242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51FA-2B48-612E-10C4-190A4DF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96C7B-4E16-0EDC-5EBC-875D17991143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F01C9-4D8D-18AA-4DA3-C6322EAA5D3D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1513F-28C5-9975-CE26-A57A679223ED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3438F-1F1A-3672-2CD8-769C8FB27136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D946F-556E-C497-C87D-FB0CA6DAFE9E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E5979-6CA6-3AAC-F3FB-B64AD08087A8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BE4EB-5CC0-38C1-9315-1424814F235F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CA3CE1-A3F5-595A-9F5D-E12331CFA4AF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4B5C13B-BB9D-0FF3-54F1-87713D02E42B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769A83-5DAF-AABB-1BC5-0EC19C53E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01884-39C8-C537-2DE1-0AF02D90638B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04414E0D-2EE0-D1F4-0C63-F412E355C111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ECFC59-AC75-9329-0072-7448A126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EEAEBC-58A3-9228-C102-E037E435C65D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045ADA6-4E92-DA97-ABCF-3565C1B261FE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E58356-5190-CBD6-1A8D-51102A5D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A2C77-B46F-F5E8-4ABC-E63BE81801EF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5B96957-AD01-809D-FACC-4DE331865F6F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4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AA2D47-C7B4-15CE-FFBC-97473AC1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B7CB8B-4A55-0E38-E322-D2D1C336CDD4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9397755-49B0-94D9-C966-477E4E163E97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5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C1503EC-0061-D288-9171-6EAAD258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A720B7-8A62-D03C-100C-F3FC62E25A59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8744B1F-8511-9676-7B64-9A144630A0D5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6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BAC15F-DF7A-7BFE-0AB4-EBED881A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2C3ABB-6EA4-1005-CD96-0C2029A42475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B96A80C-0899-3C1A-C2DC-62DE9BA261FE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7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4E06F-0B75-E128-9C14-18010345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07A27-8467-7749-1AE4-464C6A809D72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EF03DE9-D576-2199-D56A-E612BE5E1532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8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73ADA81-6043-7114-E9B2-07CEF7AF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DC065C-4148-8064-5816-C81B31FD8218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993B91-0AEE-2318-5E67-605CDE66A37A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8C1880F-79A0-8117-1C47-865FA59479C5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Consider the Apollo blockchain</a:t>
            </a:r>
          </a:p>
        </p:txBody>
      </p:sp>
    </p:spTree>
    <p:extLst>
      <p:ext uri="{BB962C8B-B14F-4D97-AF65-F5344CB8AC3E}">
        <p14:creationId xmlns:p14="http://schemas.microsoft.com/office/powerpoint/2010/main" val="2805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AEE-697D-E2D4-4443-58592CA9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Artemis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5A15-7935-96E7-64D5-4B1178A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2B84-EA8A-30B5-872F-09D2242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51FA-2B48-612E-10C4-190A4DF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96C7B-4E16-0EDC-5EBC-875D17991143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F01C9-4D8D-18AA-4DA3-C6322EAA5D3D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1513F-28C5-9975-CE26-A57A679223ED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3438F-1F1A-3672-2CD8-769C8FB27136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D946F-556E-C497-C87D-FB0CA6DAFE9E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E5979-6CA6-3AAC-F3FB-B64AD08087A8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BE4EB-5CC0-38C1-9315-1424814F235F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CA3CE1-A3F5-595A-9F5D-E12331CFA4AF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4B5C13B-BB9D-0FF3-54F1-87713D02E42B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4B5C13B-BB9D-0FF3-54F1-87713D02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769A83-5DAF-AABB-1BC5-0EC19C53E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01884-39C8-C537-2DE1-0AF02D90638B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4414E0D-2EE0-D1F4-0C63-F412E355C111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4414E0D-2EE0-D1F4-0C63-F412E355C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ECFC59-AC75-9329-0072-7448A126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EEAEBC-58A3-9228-C102-E037E435C65D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D045ADA6-4E92-DA97-ABCF-3565C1B261FE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D045ADA6-4E92-DA97-ABCF-3565C1B2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E58356-5190-CBD6-1A8D-51102A5D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A2C77-B46F-F5E8-4ABC-E63BE81801EF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5B96957-AD01-809D-FACC-4DE331865F6F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5B96957-AD01-809D-FACC-4DE331865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AA2D47-C7B4-15CE-FFBC-97473AC1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B7CB8B-4A55-0E38-E322-D2D1C336CDD4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A9397755-49B0-94D9-C966-477E4E163E97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A9397755-49B0-94D9-C966-477E4E163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C1503EC-0061-D288-9171-6EAAD258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A720B7-8A62-D03C-100C-F3FC62E25A59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744B1F-8511-9676-7B64-9A144630A0D5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744B1F-8511-9676-7B64-9A144630A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BAC15F-DF7A-7BFE-0AB4-EBED881A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2C3ABB-6EA4-1005-CD96-0C2029A42475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DB96A80C-0899-3C1A-C2DC-62DE9BA261FE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DB96A80C-0899-3C1A-C2DC-62DE9BA2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4E06F-0B75-E128-9C14-18010345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07A27-8467-7749-1AE4-464C6A809D72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EF03DE9-D576-2199-D56A-E612BE5E1532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EF03DE9-D576-2199-D56A-E612BE5E1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73ADA81-6043-7114-E9B2-07CEF7AF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DC065C-4148-8064-5816-C81B31FD8218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993B91-0AEE-2318-5E67-605CDE66A37A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7E3CF9-E4D2-1FD9-2E60-50672EE27595}"/>
                  </a:ext>
                </a:extLst>
              </p:cNvPr>
              <p:cNvSpPr/>
              <p:nvPr/>
            </p:nvSpPr>
            <p:spPr>
              <a:xfrm>
                <a:off x="8296202" y="5263548"/>
                <a:ext cx="3371996" cy="9492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a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propose blocks instead of all the servers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7E3CF9-E4D2-1FD9-2E60-50672EE27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02" y="5263548"/>
                <a:ext cx="3371996" cy="949227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BEE72B-407F-3193-05FD-B304637FFB2B}"/>
                  </a:ext>
                </a:extLst>
              </p:cNvPr>
              <p:cNvSpPr txBox="1"/>
              <p:nvPr/>
            </p:nvSpPr>
            <p:spPr>
              <a:xfrm>
                <a:off x="3562117" y="2802324"/>
                <a:ext cx="527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between the production of successive blocks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BEE72B-407F-3193-05FD-B304637F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17" y="2802324"/>
                <a:ext cx="5272597" cy="369332"/>
              </a:xfrm>
              <a:prstGeom prst="rect">
                <a:avLst/>
              </a:prstGeom>
              <a:blipFill>
                <a:blip r:embed="rId24"/>
                <a:stretch>
                  <a:fillRect l="-96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71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AEE-697D-E2D4-4443-58592CA9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Artemis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5A15-7935-96E7-64D5-4B1178A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2B84-EA8A-30B5-872F-09D2242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51FA-2B48-612E-10C4-190A4DF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96C7B-4E16-0EDC-5EBC-875D17991143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F01C9-4D8D-18AA-4DA3-C6322EAA5D3D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1513F-28C5-9975-CE26-A57A679223ED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3438F-1F1A-3672-2CD8-769C8FB27136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D946F-556E-C497-C87D-FB0CA6DAFE9E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E5979-6CA6-3AAC-F3FB-B64AD08087A8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BE4EB-5CC0-38C1-9315-1424814F235F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CA3CE1-A3F5-595A-9F5D-E12331CFA4AF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4B5C13B-BB9D-0FF3-54F1-87713D02E42B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4B5C13B-BB9D-0FF3-54F1-87713D02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769A83-5DAF-AABB-1BC5-0EC19C53E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01884-39C8-C537-2DE1-0AF02D90638B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4414E0D-2EE0-D1F4-0C63-F412E355C111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4414E0D-2EE0-D1F4-0C63-F412E355C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ECFC59-AC75-9329-0072-7448A126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EEAEBC-58A3-9228-C102-E037E435C65D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D045ADA6-4E92-DA97-ABCF-3565C1B261FE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D045ADA6-4E92-DA97-ABCF-3565C1B2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E58356-5190-CBD6-1A8D-51102A5D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A2C77-B46F-F5E8-4ABC-E63BE81801EF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5B96957-AD01-809D-FACC-4DE331865F6F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5B96957-AD01-809D-FACC-4DE331865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AA2D47-C7B4-15CE-FFBC-97473AC1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B7CB8B-4A55-0E38-E322-D2D1C336CDD4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A9397755-49B0-94D9-C966-477E4E163E97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A9397755-49B0-94D9-C966-477E4E163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C1503EC-0061-D288-9171-6EAAD258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A720B7-8A62-D03C-100C-F3FC62E25A59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744B1F-8511-9676-7B64-9A144630A0D5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744B1F-8511-9676-7B64-9A144630A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BAC15F-DF7A-7BFE-0AB4-EBED881A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2C3ABB-6EA4-1005-CD96-0C2029A42475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DB96A80C-0899-3C1A-C2DC-62DE9BA261FE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DB96A80C-0899-3C1A-C2DC-62DE9BA2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4E06F-0B75-E128-9C14-18010345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07A27-8467-7749-1AE4-464C6A809D72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EF03DE9-D576-2199-D56A-E612BE5E1532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EF03DE9-D576-2199-D56A-E612BE5E1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73ADA81-6043-7114-E9B2-07CEF7AF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DC065C-4148-8064-5816-C81B31FD8218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993B91-0AEE-2318-5E67-605CDE66A37A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Alternate Process 2">
                <a:extLst>
                  <a:ext uri="{FF2B5EF4-FFF2-40B4-BE49-F238E27FC236}">
                    <a16:creationId xmlns:a16="http://schemas.microsoft.com/office/drawing/2014/main" id="{89841134-1DFB-8194-7DFA-8265C3C73635}"/>
                  </a:ext>
                </a:extLst>
              </p:cNvPr>
              <p:cNvSpPr/>
              <p:nvPr/>
            </p:nvSpPr>
            <p:spPr>
              <a:xfrm>
                <a:off x="2021065" y="340795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Vote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Alternate Process 2">
                <a:extLst>
                  <a:ext uri="{FF2B5EF4-FFF2-40B4-BE49-F238E27FC236}">
                    <a16:creationId xmlns:a16="http://schemas.microsoft.com/office/drawing/2014/main" id="{89841134-1DFB-8194-7DFA-8265C3C73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3407953"/>
                <a:ext cx="616759" cy="524313"/>
              </a:xfrm>
              <a:prstGeom prst="flowChartAlternateProcess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647B946-7805-DE67-180F-7A2B4BB63E8D}"/>
              </a:ext>
            </a:extLst>
          </p:cNvPr>
          <p:cNvGrpSpPr/>
          <p:nvPr/>
        </p:nvGrpSpPr>
        <p:grpSpPr>
          <a:xfrm>
            <a:off x="2021065" y="3932266"/>
            <a:ext cx="616759" cy="365124"/>
            <a:chOff x="2021065" y="2693651"/>
            <a:chExt cx="616759" cy="36512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CDF8723-238E-70F9-036A-7E97776CAA6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037448A-2CAA-232E-BF04-FC3FFEF8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B510D0-396A-B968-E57A-C4582F7DD24D}"/>
              </a:ext>
            </a:extLst>
          </p:cNvPr>
          <p:cNvCxnSpPr>
            <a:stCxn id="3" idx="0"/>
            <a:endCxn id="29" idx="2"/>
          </p:cNvCxnSpPr>
          <p:nvPr/>
        </p:nvCxnSpPr>
        <p:spPr>
          <a:xfrm flipV="1">
            <a:off x="2329445" y="2674000"/>
            <a:ext cx="0" cy="7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Alternate Process 58">
                <a:extLst>
                  <a:ext uri="{FF2B5EF4-FFF2-40B4-BE49-F238E27FC236}">
                    <a16:creationId xmlns:a16="http://schemas.microsoft.com/office/drawing/2014/main" id="{DFF9FFA1-FC73-9D1A-3CD6-43E4DC2708AF}"/>
                  </a:ext>
                </a:extLst>
              </p:cNvPr>
              <p:cNvSpPr/>
              <p:nvPr/>
            </p:nvSpPr>
            <p:spPr>
              <a:xfrm>
                <a:off x="4239455" y="340939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Vote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+3</m:t>
                    </m:r>
                  </m:oMath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9" name="Alternate Process 58">
                <a:extLst>
                  <a:ext uri="{FF2B5EF4-FFF2-40B4-BE49-F238E27FC236}">
                    <a16:creationId xmlns:a16="http://schemas.microsoft.com/office/drawing/2014/main" id="{DFF9FFA1-FC73-9D1A-3CD6-43E4DC270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3409393"/>
                <a:ext cx="616759" cy="524313"/>
              </a:xfrm>
              <a:prstGeom prst="flowChartAlternateProcess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A5018FE-3D9C-D715-6DAB-0BE4E87C5AA7}"/>
              </a:ext>
            </a:extLst>
          </p:cNvPr>
          <p:cNvGrpSpPr/>
          <p:nvPr/>
        </p:nvGrpSpPr>
        <p:grpSpPr>
          <a:xfrm>
            <a:off x="4232830" y="3932265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8459D58-1DDC-8473-90A8-511CE7CBF801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27C4AF-5FB2-141B-EBB6-E381F9DE7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225164-9395-9A28-FD80-E177E3F8C033}"/>
              </a:ext>
            </a:extLst>
          </p:cNvPr>
          <p:cNvCxnSpPr>
            <a:stCxn id="59" idx="0"/>
          </p:cNvCxnSpPr>
          <p:nvPr/>
        </p:nvCxnSpPr>
        <p:spPr>
          <a:xfrm flipV="1">
            <a:off x="4547835" y="2675440"/>
            <a:ext cx="0" cy="7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Alternate Process 68">
                <a:extLst>
                  <a:ext uri="{FF2B5EF4-FFF2-40B4-BE49-F238E27FC236}">
                    <a16:creationId xmlns:a16="http://schemas.microsoft.com/office/drawing/2014/main" id="{5AFFCA9B-2484-260D-C20F-FAFEE4B28889}"/>
                  </a:ext>
                </a:extLst>
              </p:cNvPr>
              <p:cNvSpPr/>
              <p:nvPr/>
            </p:nvSpPr>
            <p:spPr>
              <a:xfrm>
                <a:off x="8496821" y="340795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Vote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+7</m:t>
                    </m:r>
                  </m:oMath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9" name="Alternate Process 68">
                <a:extLst>
                  <a:ext uri="{FF2B5EF4-FFF2-40B4-BE49-F238E27FC236}">
                    <a16:creationId xmlns:a16="http://schemas.microsoft.com/office/drawing/2014/main" id="{5AFFCA9B-2484-260D-C20F-FAFEE4B28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3407953"/>
                <a:ext cx="616759" cy="524313"/>
              </a:xfrm>
              <a:prstGeom prst="flowChartAlternateProcess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FC7DFA3-B62A-4E82-80A2-9CE05D428D8F}"/>
              </a:ext>
            </a:extLst>
          </p:cNvPr>
          <p:cNvGrpSpPr/>
          <p:nvPr/>
        </p:nvGrpSpPr>
        <p:grpSpPr>
          <a:xfrm>
            <a:off x="8496821" y="3932265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A90F2D84-0527-3B10-B9A2-70F8325C7570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8AA9C08-2718-2CC4-FB47-C2EBAB5D6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789280-ACDE-3038-7CBD-00B1E0B64B97}"/>
              </a:ext>
            </a:extLst>
          </p:cNvPr>
          <p:cNvCxnSpPr>
            <a:stCxn id="69" idx="0"/>
          </p:cNvCxnSpPr>
          <p:nvPr/>
        </p:nvCxnSpPr>
        <p:spPr>
          <a:xfrm flipV="1">
            <a:off x="8805201" y="2674000"/>
            <a:ext cx="0" cy="7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4C9232-2B01-207E-0B6C-3B69231232F3}"/>
              </a:ext>
            </a:extLst>
          </p:cNvPr>
          <p:cNvCxnSpPr>
            <a:cxnSpLocks/>
            <a:stCxn id="59" idx="1"/>
            <a:endCxn id="3" idx="3"/>
          </p:cNvCxnSpPr>
          <p:nvPr/>
        </p:nvCxnSpPr>
        <p:spPr>
          <a:xfrm flipH="1" flipV="1">
            <a:off x="2637824" y="3670110"/>
            <a:ext cx="1601631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6DDF24-CB6E-5EDF-18EC-9B8BFD3E8E25}"/>
              </a:ext>
            </a:extLst>
          </p:cNvPr>
          <p:cNvCxnSpPr>
            <a:cxnSpLocks/>
            <a:stCxn id="69" idx="1"/>
            <a:endCxn id="59" idx="3"/>
          </p:cNvCxnSpPr>
          <p:nvPr/>
        </p:nvCxnSpPr>
        <p:spPr>
          <a:xfrm flipH="1">
            <a:off x="4856214" y="3670110"/>
            <a:ext cx="3640607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4BF9B46-8D12-9F33-552E-AA75234238A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601346" y="3670109"/>
            <a:ext cx="419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F2DCD90-CB1D-D69A-9159-90C224DE5DFC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a second chain to apply unique chain rule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CDC327-AA39-6596-BDB0-6F497665FD07}"/>
              </a:ext>
            </a:extLst>
          </p:cNvPr>
          <p:cNvSpPr txBox="1"/>
          <p:nvPr/>
        </p:nvSpPr>
        <p:spPr>
          <a:xfrm>
            <a:off x="1601346" y="4393511"/>
            <a:ext cx="145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Servers propose the head of their local chain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48F793-3121-2B27-C04A-360C71E0F550}"/>
              </a:ext>
            </a:extLst>
          </p:cNvPr>
          <p:cNvSpPr txBox="1"/>
          <p:nvPr/>
        </p:nvSpPr>
        <p:spPr>
          <a:xfrm>
            <a:off x="3874250" y="4396763"/>
            <a:ext cx="145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more than one block long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F446BF-34C9-BBDB-5263-072CFADCD489}"/>
              </a:ext>
            </a:extLst>
          </p:cNvPr>
          <p:cNvSpPr txBox="1"/>
          <p:nvPr/>
        </p:nvSpPr>
        <p:spPr>
          <a:xfrm>
            <a:off x="9189236" y="3561854"/>
            <a:ext cx="145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eventually catches up</a:t>
            </a:r>
          </a:p>
        </p:txBody>
      </p:sp>
    </p:spTree>
    <p:extLst>
      <p:ext uri="{BB962C8B-B14F-4D97-AF65-F5344CB8AC3E}">
        <p14:creationId xmlns:p14="http://schemas.microsoft.com/office/powerpoint/2010/main" val="215679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 animBg="1"/>
      <p:bldP spid="69" grpId="0" animBg="1"/>
      <p:bldP spid="88" grpId="0"/>
      <p:bldP spid="89" grpId="0"/>
      <p:bldP spid="9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AEE-697D-E2D4-4443-58592CA9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Artemis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5A15-7935-96E7-64D5-4B1178A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2B84-EA8A-30B5-872F-09D2242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51FA-2B48-612E-10C4-190A4DF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/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Type equation here.</a:t>
                      </a:fl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DB60-D240-82F3-DE17-D4356F7D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81" y="2136010"/>
                <a:ext cx="1407758" cy="2616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/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Alternate Process 7">
                <a:extLst>
                  <a:ext uri="{FF2B5EF4-FFF2-40B4-BE49-F238E27FC236}">
                    <a16:creationId xmlns:a16="http://schemas.microsoft.com/office/drawing/2014/main" id="{3811C615-840B-F42B-896D-4AC6B174A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1784563"/>
                <a:ext cx="616759" cy="524313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/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Alternate Process 8">
                <a:extLst>
                  <a:ext uri="{FF2B5EF4-FFF2-40B4-BE49-F238E27FC236}">
                    <a16:creationId xmlns:a16="http://schemas.microsoft.com/office/drawing/2014/main" id="{A2B6C707-E656-FC63-A101-F8AB7D079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48" y="1784563"/>
                <a:ext cx="616759" cy="524313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/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AF1506-96F8-8433-8075-B72FB011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2" y="2126866"/>
                <a:ext cx="29206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96C7B-4E16-0EDC-5EBC-875D17991143}"/>
              </a:ext>
            </a:extLst>
          </p:cNvPr>
          <p:cNvCxnSpPr>
            <a:cxnSpLocks/>
          </p:cNvCxnSpPr>
          <p:nvPr/>
        </p:nvCxnSpPr>
        <p:spPr>
          <a:xfrm flipH="1">
            <a:off x="2637824" y="204672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/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Alternate Process 11">
                <a:extLst>
                  <a:ext uri="{FF2B5EF4-FFF2-40B4-BE49-F238E27FC236}">
                    <a16:creationId xmlns:a16="http://schemas.microsoft.com/office/drawing/2014/main" id="{BBDB6BDE-33BD-BBE4-E8E8-6220B8C99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1784563"/>
                <a:ext cx="616759" cy="524313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F01C9-4D8D-18AA-4DA3-C6322EAA5D3D}"/>
              </a:ext>
            </a:extLst>
          </p:cNvPr>
          <p:cNvCxnSpPr>
            <a:cxnSpLocks/>
          </p:cNvCxnSpPr>
          <p:nvPr/>
        </p:nvCxnSpPr>
        <p:spPr>
          <a:xfrm flipH="1">
            <a:off x="3743707" y="2046720"/>
            <a:ext cx="49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/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Alternate Process 13">
                <a:extLst>
                  <a:ext uri="{FF2B5EF4-FFF2-40B4-BE49-F238E27FC236}">
                    <a16:creationId xmlns:a16="http://schemas.microsoft.com/office/drawing/2014/main" id="{204CA6B5-3159-AD52-8E99-50FCD435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72" y="1784563"/>
                <a:ext cx="616759" cy="524313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/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AA2DF-8E67-23F7-C202-0D2122D2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6" y="2126866"/>
                <a:ext cx="2920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1513F-28C5-9975-CE26-A57A679223ED}"/>
              </a:ext>
            </a:extLst>
          </p:cNvPr>
          <p:cNvCxnSpPr>
            <a:cxnSpLocks/>
          </p:cNvCxnSpPr>
          <p:nvPr/>
        </p:nvCxnSpPr>
        <p:spPr>
          <a:xfrm flipH="1">
            <a:off x="4856214" y="2046720"/>
            <a:ext cx="489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/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Alternate Process 16">
                <a:extLst>
                  <a:ext uri="{FF2B5EF4-FFF2-40B4-BE49-F238E27FC236}">
                    <a16:creationId xmlns:a16="http://schemas.microsoft.com/office/drawing/2014/main" id="{ABAA64A1-7513-A135-7416-1A35FC968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01" y="1784563"/>
                <a:ext cx="616759" cy="524313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/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B760C-F102-BA89-7A24-E287FA99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5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3438F-1F1A-3672-2CD8-769C8FB27136}"/>
              </a:ext>
            </a:extLst>
          </p:cNvPr>
          <p:cNvCxnSpPr>
            <a:cxnSpLocks/>
          </p:cNvCxnSpPr>
          <p:nvPr/>
        </p:nvCxnSpPr>
        <p:spPr>
          <a:xfrm flipH="1">
            <a:off x="5962731" y="2046720"/>
            <a:ext cx="471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/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8D835FE6-EC93-14CA-1A20-4FA06458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61" y="1784563"/>
                <a:ext cx="616759" cy="524313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/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Alternate Process 20">
                <a:extLst>
                  <a:ext uri="{FF2B5EF4-FFF2-40B4-BE49-F238E27FC236}">
                    <a16:creationId xmlns:a16="http://schemas.microsoft.com/office/drawing/2014/main" id="{44DD7445-F225-FB12-8C2B-8E12C511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1784563"/>
                <a:ext cx="616759" cy="524313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/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BB74-C9E1-9FEB-9CA2-2694974B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55" y="2126866"/>
                <a:ext cx="2920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/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Alternate Process 22">
                <a:extLst>
                  <a:ext uri="{FF2B5EF4-FFF2-40B4-BE49-F238E27FC236}">
                    <a16:creationId xmlns:a16="http://schemas.microsoft.com/office/drawing/2014/main" id="{1D783D2F-9E5D-93EE-D135-01BE6815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07" y="1784563"/>
                <a:ext cx="616759" cy="524313"/>
              </a:xfrm>
              <a:prstGeom prst="flowChartAlternateProcess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/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21DC6-E89B-5018-2B43-110F64D6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41" y="2126866"/>
                <a:ext cx="29206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D946F-556E-C497-C87D-FB0CA6DAFE9E}"/>
              </a:ext>
            </a:extLst>
          </p:cNvPr>
          <p:cNvCxnSpPr>
            <a:cxnSpLocks/>
          </p:cNvCxnSpPr>
          <p:nvPr/>
        </p:nvCxnSpPr>
        <p:spPr>
          <a:xfrm flipH="1">
            <a:off x="705086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E5979-6CA6-3AAC-F3FB-B64AD08087A8}"/>
              </a:ext>
            </a:extLst>
          </p:cNvPr>
          <p:cNvCxnSpPr>
            <a:cxnSpLocks/>
          </p:cNvCxnSpPr>
          <p:nvPr/>
        </p:nvCxnSpPr>
        <p:spPr>
          <a:xfrm flipH="1">
            <a:off x="8082220" y="2046720"/>
            <a:ext cx="414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BE4EB-5CC0-38C1-9315-1424814F235F}"/>
              </a:ext>
            </a:extLst>
          </p:cNvPr>
          <p:cNvCxnSpPr>
            <a:cxnSpLocks/>
          </p:cNvCxnSpPr>
          <p:nvPr/>
        </p:nvCxnSpPr>
        <p:spPr>
          <a:xfrm flipH="1">
            <a:off x="9113580" y="2046720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CA3CE1-A3F5-595A-9F5D-E12331CFA4AF}"/>
              </a:ext>
            </a:extLst>
          </p:cNvPr>
          <p:cNvGrpSpPr/>
          <p:nvPr/>
        </p:nvGrpSpPr>
        <p:grpSpPr>
          <a:xfrm>
            <a:off x="202106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4B5C13B-BB9D-0FF3-54F1-87713D02E42B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4B5C13B-BB9D-0FF3-54F1-87713D02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769A83-5DAF-AABB-1BC5-0EC19C53E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01884-39C8-C537-2DE1-0AF02D90638B}"/>
              </a:ext>
            </a:extLst>
          </p:cNvPr>
          <p:cNvGrpSpPr/>
          <p:nvPr/>
        </p:nvGrpSpPr>
        <p:grpSpPr>
          <a:xfrm>
            <a:off x="3126948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4414E0D-2EE0-D1F4-0C63-F412E355C111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4414E0D-2EE0-D1F4-0C63-F412E355C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ECFC59-AC75-9329-0072-7448A126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EEAEBC-58A3-9228-C102-E037E435C65D}"/>
              </a:ext>
            </a:extLst>
          </p:cNvPr>
          <p:cNvGrpSpPr/>
          <p:nvPr/>
        </p:nvGrpSpPr>
        <p:grpSpPr>
          <a:xfrm>
            <a:off x="4232831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D045ADA6-4E92-DA97-ABCF-3565C1B261FE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D045ADA6-4E92-DA97-ABCF-3565C1B2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E58356-5190-CBD6-1A8D-51102A5D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A2C77-B46F-F5E8-4ABC-E63BE81801EF}"/>
              </a:ext>
            </a:extLst>
          </p:cNvPr>
          <p:cNvGrpSpPr/>
          <p:nvPr/>
        </p:nvGrpSpPr>
        <p:grpSpPr>
          <a:xfrm>
            <a:off x="5345972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5B96957-AD01-809D-FACC-4DE331865F6F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5B96957-AD01-809D-FACC-4DE331865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AA2D47-C7B4-15CE-FFBC-97473AC1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B7CB8B-4A55-0E38-E322-D2D1C336CDD4}"/>
              </a:ext>
            </a:extLst>
          </p:cNvPr>
          <p:cNvGrpSpPr/>
          <p:nvPr/>
        </p:nvGrpSpPr>
        <p:grpSpPr>
          <a:xfrm>
            <a:off x="6438927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A9397755-49B0-94D9-C966-477E4E163E97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A9397755-49B0-94D9-C966-477E4E163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C1503EC-0061-D288-9171-6EAAD258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A720B7-8A62-D03C-100C-F3FC62E25A59}"/>
              </a:ext>
            </a:extLst>
          </p:cNvPr>
          <p:cNvGrpSpPr/>
          <p:nvPr/>
        </p:nvGrpSpPr>
        <p:grpSpPr>
          <a:xfrm>
            <a:off x="7465460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744B1F-8511-9676-7B64-9A144630A0D5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744B1F-8511-9676-7B64-9A144630A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BAC15F-DF7A-7BFE-0AB4-EBED881A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2C3ABB-6EA4-1005-CD96-0C2029A42475}"/>
              </a:ext>
            </a:extLst>
          </p:cNvPr>
          <p:cNvGrpSpPr/>
          <p:nvPr/>
        </p:nvGrpSpPr>
        <p:grpSpPr>
          <a:xfrm>
            <a:off x="850024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DB96A80C-0899-3C1A-C2DC-62DE9BA261FE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DB96A80C-0899-3C1A-C2DC-62DE9BA2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4E06F-0B75-E128-9C14-18010345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07A27-8467-7749-1AE4-464C6A809D72}"/>
              </a:ext>
            </a:extLst>
          </p:cNvPr>
          <p:cNvGrpSpPr/>
          <p:nvPr/>
        </p:nvGrpSpPr>
        <p:grpSpPr>
          <a:xfrm>
            <a:off x="9581615" y="2308876"/>
            <a:ext cx="616759" cy="365124"/>
            <a:chOff x="2021065" y="2693651"/>
            <a:chExt cx="616759" cy="365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EF03DE9-D576-2199-D56A-E612BE5E1532}"/>
                    </a:ext>
                  </a:extLst>
                </p:cNvPr>
                <p:cNvSpPr/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EF03DE9-D576-2199-D56A-E612BE5E1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5" y="2693651"/>
                  <a:ext cx="616759" cy="365124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73ADA81-6043-7114-E9B2-07CEF7AF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DC065C-4148-8064-5816-C81B31FD8218}"/>
              </a:ext>
            </a:extLst>
          </p:cNvPr>
          <p:cNvCxnSpPr>
            <a:cxnSpLocks/>
          </p:cNvCxnSpPr>
          <p:nvPr/>
        </p:nvCxnSpPr>
        <p:spPr>
          <a:xfrm flipH="1">
            <a:off x="1531941" y="2074140"/>
            <a:ext cx="48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993B91-0AEE-2318-5E67-605CDE66A37A}"/>
              </a:ext>
            </a:extLst>
          </p:cNvPr>
          <p:cNvCxnSpPr>
            <a:cxnSpLocks/>
          </p:cNvCxnSpPr>
          <p:nvPr/>
        </p:nvCxnSpPr>
        <p:spPr>
          <a:xfrm flipH="1">
            <a:off x="10198266" y="2047763"/>
            <a:ext cx="467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Alternate Process 2">
                <a:extLst>
                  <a:ext uri="{FF2B5EF4-FFF2-40B4-BE49-F238E27FC236}">
                    <a16:creationId xmlns:a16="http://schemas.microsoft.com/office/drawing/2014/main" id="{89841134-1DFB-8194-7DFA-8265C3C73635}"/>
                  </a:ext>
                </a:extLst>
              </p:cNvPr>
              <p:cNvSpPr/>
              <p:nvPr/>
            </p:nvSpPr>
            <p:spPr>
              <a:xfrm>
                <a:off x="2021065" y="340795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Vote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Alternate Process 2">
                <a:extLst>
                  <a:ext uri="{FF2B5EF4-FFF2-40B4-BE49-F238E27FC236}">
                    <a16:creationId xmlns:a16="http://schemas.microsoft.com/office/drawing/2014/main" id="{89841134-1DFB-8194-7DFA-8265C3C73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65" y="3407953"/>
                <a:ext cx="616759" cy="524313"/>
              </a:xfrm>
              <a:prstGeom prst="flowChartAlternateProcess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647B946-7805-DE67-180F-7A2B4BB63E8D}"/>
              </a:ext>
            </a:extLst>
          </p:cNvPr>
          <p:cNvGrpSpPr/>
          <p:nvPr/>
        </p:nvGrpSpPr>
        <p:grpSpPr>
          <a:xfrm>
            <a:off x="2021065" y="3932266"/>
            <a:ext cx="616759" cy="365124"/>
            <a:chOff x="2021065" y="2693651"/>
            <a:chExt cx="616759" cy="36512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CDF8723-238E-70F9-036A-7E97776CAA68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1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037448A-2CAA-232E-BF04-FC3FFEF8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B510D0-396A-B968-E57A-C4582F7DD24D}"/>
              </a:ext>
            </a:extLst>
          </p:cNvPr>
          <p:cNvCxnSpPr>
            <a:stCxn id="3" idx="0"/>
            <a:endCxn id="29" idx="2"/>
          </p:cNvCxnSpPr>
          <p:nvPr/>
        </p:nvCxnSpPr>
        <p:spPr>
          <a:xfrm flipV="1">
            <a:off x="2329445" y="2674000"/>
            <a:ext cx="0" cy="7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Alternate Process 58">
                <a:extLst>
                  <a:ext uri="{FF2B5EF4-FFF2-40B4-BE49-F238E27FC236}">
                    <a16:creationId xmlns:a16="http://schemas.microsoft.com/office/drawing/2014/main" id="{DFF9FFA1-FC73-9D1A-3CD6-43E4DC2708AF}"/>
                  </a:ext>
                </a:extLst>
              </p:cNvPr>
              <p:cNvSpPr/>
              <p:nvPr/>
            </p:nvSpPr>
            <p:spPr>
              <a:xfrm>
                <a:off x="4239455" y="340939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Vote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+3</m:t>
                    </m:r>
                  </m:oMath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9" name="Alternate Process 58">
                <a:extLst>
                  <a:ext uri="{FF2B5EF4-FFF2-40B4-BE49-F238E27FC236}">
                    <a16:creationId xmlns:a16="http://schemas.microsoft.com/office/drawing/2014/main" id="{DFF9FFA1-FC73-9D1A-3CD6-43E4DC270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5" y="3409393"/>
                <a:ext cx="616759" cy="524313"/>
              </a:xfrm>
              <a:prstGeom prst="flowChartAlternateProcess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A5018FE-3D9C-D715-6DAB-0BE4E87C5AA7}"/>
              </a:ext>
            </a:extLst>
          </p:cNvPr>
          <p:cNvGrpSpPr/>
          <p:nvPr/>
        </p:nvGrpSpPr>
        <p:grpSpPr>
          <a:xfrm>
            <a:off x="4232830" y="3932265"/>
            <a:ext cx="616759" cy="365124"/>
            <a:chOff x="2021065" y="2693651"/>
            <a:chExt cx="616759" cy="36512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8459D58-1DDC-8473-90A8-511CE7CBF801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2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27C4AF-5FB2-141B-EBB6-E381F9DE7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225164-9395-9A28-FD80-E177E3F8C033}"/>
              </a:ext>
            </a:extLst>
          </p:cNvPr>
          <p:cNvCxnSpPr>
            <a:stCxn id="59" idx="0"/>
          </p:cNvCxnSpPr>
          <p:nvPr/>
        </p:nvCxnSpPr>
        <p:spPr>
          <a:xfrm flipV="1">
            <a:off x="4547835" y="2675440"/>
            <a:ext cx="0" cy="7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Alternate Process 68">
                <a:extLst>
                  <a:ext uri="{FF2B5EF4-FFF2-40B4-BE49-F238E27FC236}">
                    <a16:creationId xmlns:a16="http://schemas.microsoft.com/office/drawing/2014/main" id="{5AFFCA9B-2484-260D-C20F-FAFEE4B28889}"/>
                  </a:ext>
                </a:extLst>
              </p:cNvPr>
              <p:cNvSpPr/>
              <p:nvPr/>
            </p:nvSpPr>
            <p:spPr>
              <a:xfrm>
                <a:off x="8496821" y="3407953"/>
                <a:ext cx="616759" cy="524313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Vote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+7</m:t>
                    </m:r>
                  </m:oMath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he Hand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9" name="Alternate Process 68">
                <a:extLst>
                  <a:ext uri="{FF2B5EF4-FFF2-40B4-BE49-F238E27FC236}">
                    <a16:creationId xmlns:a16="http://schemas.microsoft.com/office/drawing/2014/main" id="{5AFFCA9B-2484-260D-C20F-FAFEE4B28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21" y="3407953"/>
                <a:ext cx="616759" cy="524313"/>
              </a:xfrm>
              <a:prstGeom prst="flowChartAlternateProcess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FC7DFA3-B62A-4E82-80A2-9CE05D428D8F}"/>
              </a:ext>
            </a:extLst>
          </p:cNvPr>
          <p:cNvGrpSpPr/>
          <p:nvPr/>
        </p:nvGrpSpPr>
        <p:grpSpPr>
          <a:xfrm>
            <a:off x="8496821" y="3932265"/>
            <a:ext cx="616759" cy="365124"/>
            <a:chOff x="2021065" y="2693651"/>
            <a:chExt cx="616759" cy="36512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A90F2D84-0527-3B10-B9A2-70F8325C7570}"/>
                </a:ext>
              </a:extLst>
            </p:cNvPr>
            <p:cNvSpPr/>
            <p:nvPr/>
          </p:nvSpPr>
          <p:spPr>
            <a:xfrm>
              <a:off x="2021065" y="2693651"/>
              <a:ext cx="616759" cy="3651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3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8AA9C08-2718-2CC4-FB47-C2EBAB5D6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6721" y="2749067"/>
              <a:ext cx="285329" cy="285329"/>
            </a:xfrm>
            <a:prstGeom prst="rect">
              <a:avLst/>
            </a:prstGeom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789280-ACDE-3038-7CBD-00B1E0B64B97}"/>
              </a:ext>
            </a:extLst>
          </p:cNvPr>
          <p:cNvCxnSpPr>
            <a:stCxn id="69" idx="0"/>
          </p:cNvCxnSpPr>
          <p:nvPr/>
        </p:nvCxnSpPr>
        <p:spPr>
          <a:xfrm flipV="1">
            <a:off x="8805201" y="2674000"/>
            <a:ext cx="0" cy="7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4C9232-2B01-207E-0B6C-3B69231232F3}"/>
              </a:ext>
            </a:extLst>
          </p:cNvPr>
          <p:cNvCxnSpPr>
            <a:cxnSpLocks/>
            <a:stCxn id="59" idx="1"/>
            <a:endCxn id="3" idx="3"/>
          </p:cNvCxnSpPr>
          <p:nvPr/>
        </p:nvCxnSpPr>
        <p:spPr>
          <a:xfrm flipH="1" flipV="1">
            <a:off x="2637824" y="3670110"/>
            <a:ext cx="1601631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6DDF24-CB6E-5EDF-18EC-9B8BFD3E8E25}"/>
              </a:ext>
            </a:extLst>
          </p:cNvPr>
          <p:cNvCxnSpPr>
            <a:cxnSpLocks/>
            <a:stCxn id="69" idx="1"/>
            <a:endCxn id="59" idx="3"/>
          </p:cNvCxnSpPr>
          <p:nvPr/>
        </p:nvCxnSpPr>
        <p:spPr>
          <a:xfrm flipH="1">
            <a:off x="4856214" y="3670110"/>
            <a:ext cx="3640607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4BF9B46-8D12-9F33-552E-AA75234238A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601346" y="3670109"/>
            <a:ext cx="419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F2DCD90-CB1D-D69A-9159-90C224DE5DFC}"/>
              </a:ext>
            </a:extLst>
          </p:cNvPr>
          <p:cNvSpPr/>
          <p:nvPr/>
        </p:nvSpPr>
        <p:spPr>
          <a:xfrm>
            <a:off x="8296202" y="5263548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unique chain rule on the second chain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9C9C30-63CD-935A-284A-10747A582621}"/>
              </a:ext>
            </a:extLst>
          </p:cNvPr>
          <p:cNvSpPr/>
          <p:nvPr/>
        </p:nvSpPr>
        <p:spPr>
          <a:xfrm>
            <a:off x="1804581" y="3121269"/>
            <a:ext cx="7568019" cy="145952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34B63-7C66-8C77-C9A5-8731AF67EF2C}"/>
              </a:ext>
            </a:extLst>
          </p:cNvPr>
          <p:cNvSpPr txBox="1"/>
          <p:nvPr/>
        </p:nvSpPr>
        <p:spPr>
          <a:xfrm>
            <a:off x="4337936" y="457796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Unique Chain Rule</a:t>
            </a:r>
          </a:p>
        </p:txBody>
      </p:sp>
    </p:spTree>
    <p:extLst>
      <p:ext uri="{BB962C8B-B14F-4D97-AF65-F5344CB8AC3E}">
        <p14:creationId xmlns:p14="http://schemas.microsoft.com/office/powerpoint/2010/main" val="1832375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AEE-697D-E2D4-4443-58592CA9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Artemis and Publicly Verifiable SMR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240E-8639-2009-D00E-1A6BA8A6A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dirty="0"/>
                  <a:t>Servers can still slow down the protocol temporarily, but the system eventually catches up</a:t>
                </a:r>
              </a:p>
              <a:p>
                <a:r>
                  <a:rPr lang="en-US" dirty="0"/>
                  <a:t>Block period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Overhead is one extra signing/verifying operation per block</a:t>
                </a:r>
              </a:p>
              <a:p>
                <a:r>
                  <a:rPr lang="en-US" dirty="0"/>
                  <a:t>General technique to transform protocols (</a:t>
                </a:r>
                <a:r>
                  <a:rPr lang="en-US" dirty="0" err="1"/>
                  <a:t>Algorand</a:t>
                </a:r>
                <a:r>
                  <a:rPr lang="en-US" dirty="0"/>
                  <a:t>, </a:t>
                </a:r>
                <a:r>
                  <a:rPr lang="en-US" dirty="0" err="1"/>
                  <a:t>Bullshark</a:t>
                </a:r>
                <a:r>
                  <a:rPr lang="en-US" dirty="0"/>
                  <a:t>, etc.)  into stable leader protocols</a:t>
                </a:r>
              </a:p>
              <a:p>
                <a:r>
                  <a:rPr lang="en-US" dirty="0"/>
                  <a:t>The technique can also be used to make any black-box SMR to be publicly verifiable by adding the PKI assumption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240E-8639-2009-D00E-1A6BA8A6A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86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5A15-7935-96E7-64D5-4B1178A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2B84-EA8A-30B5-872F-09D2242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51FA-2B48-612E-10C4-190A4DF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665C-8402-4E28-98F6-A9F9B59D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General Performance</a:t>
            </a:r>
          </a:p>
        </p:txBody>
      </p:sp>
      <p:pic>
        <p:nvPicPr>
          <p:cNvPr id="14" name="Content Placeholder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4EF7569-5632-48DF-9327-4BC07529A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88" y="2193832"/>
            <a:ext cx="6713537" cy="38816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9D40-BE6A-40E1-9F98-9F67DCDC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49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A4DEAF-1493-4A40-BA31-38E09E73A8B5}" type="datetime3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29 April 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6CA0-6264-4225-BD2D-D4A5DDD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070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0F643F-A0AB-43D9-A73D-BE06D13DF154}"/>
                  </a:ext>
                </a:extLst>
              </p:cNvPr>
              <p:cNvSpPr txBox="1"/>
              <p:nvPr/>
            </p:nvSpPr>
            <p:spPr>
              <a:xfrm>
                <a:off x="7501218" y="3471783"/>
                <a:ext cx="41176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=9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servers on t2.small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Geo-distributed across 8 regions all over the world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Artemis randomizes leaders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Apollo uses round-robin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0F643F-A0AB-43D9-A73D-BE06D13D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218" y="3471783"/>
                <a:ext cx="4117694" cy="1477328"/>
              </a:xfrm>
              <a:prstGeom prst="rect">
                <a:avLst/>
              </a:prstGeom>
              <a:blipFill>
                <a:blip r:embed="rId3"/>
                <a:stretch>
                  <a:fillRect l="-923" t="-1709" r="-153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54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DB17C3-59FF-01B1-9FAB-0B0112B3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5DEF601-948A-DBC8-8896-94994DE9F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Unique chain rule: Observe a chain until its prefix is permanent to commit the prefix</a:t>
                </a:r>
              </a:p>
              <a:p>
                <a:r>
                  <a:rPr lang="en-US"/>
                  <a:t>Three applications:</a:t>
                </a:r>
              </a:p>
              <a:p>
                <a:pPr lvl="1"/>
                <a:r>
                  <a:rPr lang="en-US"/>
                  <a:t>Apollo: Optimistically linear SMR protocol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/>
                  <a:t> block period</a:t>
                </a:r>
              </a:p>
              <a:p>
                <a:pPr lvl="1"/>
                <a:r>
                  <a:rPr lang="en-US"/>
                  <a:t>Artemis: Optimistically linear SMR protocol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block period</a:t>
                </a:r>
              </a:p>
              <a:p>
                <a:pPr lvl="1"/>
                <a:r>
                  <a:rPr lang="en-US"/>
                  <a:t>Publicly verifiable SMR: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/>
                  <a:t> signing operations to transform any SMR into a publicly verifiable SMR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5DEF601-948A-DBC8-8896-94994DE9F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70AC-BF07-6538-5E12-C51C042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920-EFC3-25BC-D56C-7F122407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59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B660687-2CE7-3E72-EA93-33EBC71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</p:spTree>
    <p:extLst>
      <p:ext uri="{BB962C8B-B14F-4D97-AF65-F5344CB8AC3E}">
        <p14:creationId xmlns:p14="http://schemas.microsoft.com/office/powerpoint/2010/main" val="42459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C11-3E42-69C7-C4A2-B704B5D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SMR Protocols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C7-7D10-09EC-A444-0F0960A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5A-385C-E647-5416-251E3C5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EF5095B3-F48B-EB47-085C-036D48F0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099112"/>
                <a:ext cx="504437" cy="505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BA606EA2-67AF-528E-3DA2-4156EEE57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2727654"/>
                <a:ext cx="504437" cy="505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61F36F80-F1A1-9BBF-09C2-48B7D8EB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356196"/>
                <a:ext cx="504437" cy="505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A1991057-7F4E-FFA1-F612-051BBD8E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3984738"/>
                <a:ext cx="504437" cy="505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95790C58-072C-094D-4407-C58EFECB8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5" y="4613279"/>
                <a:ext cx="504437" cy="5053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F630F26-B5D5-CE84-D361-AB42731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68EFD1-1240-7AA3-10A3-AEED38DA04BC}"/>
              </a:ext>
            </a:extLst>
          </p:cNvPr>
          <p:cNvSpPr/>
          <p:nvPr/>
        </p:nvSpPr>
        <p:spPr>
          <a:xfrm>
            <a:off x="8138160" y="731520"/>
            <a:ext cx="3371996" cy="949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Propose again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F5E77B-6860-859E-3079-92BC6BB8C27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44892" y="2283779"/>
            <a:ext cx="1138972" cy="2582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179CE-CDF2-C327-6D71-20C6ED945D9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44892" y="2283779"/>
            <a:ext cx="1138972" cy="1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4AFE3A-A09D-2485-92D7-073DC920ED9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744892" y="2283779"/>
            <a:ext cx="1138972" cy="1325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38909-AE00-78CF-BB86-BB894AF3BBD6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744892" y="2283779"/>
            <a:ext cx="1138972" cy="696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FA48D6F-B2C7-C9FE-6C40-FCE3540B1B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1FA48D6F-B2C7-C9FE-6C40-FCE3540B1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099112"/>
                <a:ext cx="504437" cy="5053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B8A5E009-2CED-AD89-6225-1C787B5E9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B8A5E009-2CED-AD89-6225-1C787B5E9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2727654"/>
                <a:ext cx="504437" cy="50535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7E8B5302-B1C3-AE22-CABE-BE4D188A9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7E8B5302-B1C3-AE22-CABE-BE4D188A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356196"/>
                <a:ext cx="504437" cy="50535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1BE7B1E1-744C-038D-E8EA-9340D2FC5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1BE7B1E1-744C-038D-E8EA-9340D2FC5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3984738"/>
                <a:ext cx="504437" cy="50535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C610F6D7-9852-258D-90BF-9C06487C4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864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C610F6D7-9852-258D-90BF-9C06487C4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4" y="4613279"/>
                <a:ext cx="504437" cy="50535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FDBD9-FF7C-9FC7-2F29-E687CF0207E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2980330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925F3-D705-49E4-EC95-EBAAA7A9C06C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88301" y="2980330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CA2FC5-8121-4B80-D379-0B283F6BE4D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88301" y="2980330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302FDE-BB25-0684-9B50-75639BC236A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88301" y="235178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0C071379-C243-517A-14F4-0A0E6D078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099112"/>
                <a:ext cx="504437" cy="505351"/>
              </a:xfrm>
              <a:prstGeom prst="ellipse">
                <a:avLst/>
              </a:prstGeom>
              <a:solidFill>
                <a:srgbClr val="009EDA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1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0C071379-C243-517A-14F4-0A0E6D078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099112"/>
                <a:ext cx="504437" cy="5053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4628F20-B75D-4F9A-240D-E6E74D0B6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2727654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2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4628F20-B75D-4F9A-240D-E6E74D0B6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2727654"/>
                <a:ext cx="504437" cy="5053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91750D4D-B62A-9ABB-E496-18C0C075B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3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91750D4D-B62A-9ABB-E496-18C0C075B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356196"/>
                <a:ext cx="504437" cy="5053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C549E726-A346-A11D-BDA6-0B726A7E7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4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C549E726-A346-A11D-BDA6-0B726A7E7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3984738"/>
                <a:ext cx="504437" cy="5053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D362B35C-3465-66DE-6BB9-EAB88EE865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273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 marL="0" marR="0" lvl="0" indent="0" algn="l" defTabSz="11303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EFEF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raphik"/>
                        </a:rPr>
                        <m:t>5</m:t>
                      </m:r>
                    </m:oMath>
                  </m:oMathPara>
                </a14:m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/>
                  <a:sym typeface="Graphik"/>
                </a:endParaRPr>
              </a:p>
            </p:txBody>
          </p:sp>
        </mc:Choice>
        <mc:Fallback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D362B35C-3465-66DE-6BB9-EAB88EE86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3" y="4613279"/>
                <a:ext cx="504437" cy="50535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B67595-6A77-3ED5-432B-C610ED1C13C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2351788"/>
            <a:ext cx="1138972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47B3B-D044-2E32-72EB-B1BBBB1E12F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88301" y="2351788"/>
            <a:ext cx="1138972" cy="1885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2202-7913-C9AF-F645-E2E3A8E8098B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88301" y="2351788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AE182F-EB04-E2D4-956C-3D06E9BB5396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388301" y="235178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F99BA1-B21B-5750-C62F-FBAC6E0B641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88301" y="2351788"/>
            <a:ext cx="1138972" cy="1851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B4CF8-FE4B-5BF2-524B-D9D9EA329B7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388301" y="2980330"/>
            <a:ext cx="1138972" cy="1223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6AB804-CB2F-FA6A-0E3C-E0DD585735EF}"/>
              </a:ext>
            </a:extLst>
          </p:cNvPr>
          <p:cNvCxnSpPr>
            <a:cxnSpLocks/>
          </p:cNvCxnSpPr>
          <p:nvPr/>
        </p:nvCxnSpPr>
        <p:spPr>
          <a:xfrm>
            <a:off x="3388301" y="420340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E2A34-14AC-72A7-9A61-3609C2445B05}"/>
              </a:ext>
            </a:extLst>
          </p:cNvPr>
          <p:cNvCxnSpPr>
            <a:cxnSpLocks/>
          </p:cNvCxnSpPr>
          <p:nvPr/>
        </p:nvCxnSpPr>
        <p:spPr>
          <a:xfrm flipV="1">
            <a:off x="3388301" y="3574866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895C63-BF3E-DB73-16D3-184ED7C6A17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88301" y="2351788"/>
            <a:ext cx="1138972" cy="1223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BCFAE3-950C-AAAA-AE13-52BBC1A00AF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388301" y="2980330"/>
            <a:ext cx="1138972" cy="594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CAD56C-67E2-37C9-F2BA-7260FF5C7D77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388301" y="3574866"/>
            <a:ext cx="1138972" cy="1291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9AD420-A3D6-36E7-58D4-59963D0DDAC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88301" y="3574866"/>
            <a:ext cx="1138972" cy="662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489EE3-F7AB-8166-4425-5AA7EDEDDAF6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3388301" y="2980330"/>
            <a:ext cx="1138972" cy="1885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33C000-1EA5-2E76-DF8E-A733ABEDF25F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3388301" y="3608872"/>
            <a:ext cx="1138972" cy="1257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B70282-BFBB-D3D3-AADA-D75D7CCA85FF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3388301" y="2351788"/>
            <a:ext cx="1138972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A103B5-5929-FDF3-B2FA-EA5C4AA8427F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388301" y="4237414"/>
            <a:ext cx="1138972" cy="628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1752FF-9FBF-0600-47E2-6818E206A924}"/>
              </a:ext>
            </a:extLst>
          </p:cNvPr>
          <p:cNvCxnSpPr>
            <a:cxnSpLocks/>
            <a:stCxn id="25" idx="6"/>
            <a:endCxn id="59" idx="2"/>
          </p:cNvCxnSpPr>
          <p:nvPr/>
        </p:nvCxnSpPr>
        <p:spPr>
          <a:xfrm>
            <a:off x="5031710" y="2351788"/>
            <a:ext cx="1138972" cy="251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EA6FBC-78C7-A966-24FC-1ADEA31B7285}"/>
              </a:ext>
            </a:extLst>
          </p:cNvPr>
          <p:cNvCxnSpPr>
            <a:cxnSpLocks/>
            <a:stCxn id="25" idx="6"/>
            <a:endCxn id="58" idx="2"/>
          </p:cNvCxnSpPr>
          <p:nvPr/>
        </p:nvCxnSpPr>
        <p:spPr>
          <a:xfrm>
            <a:off x="5031710" y="2351788"/>
            <a:ext cx="1138972" cy="1885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447889-547C-DDFB-4307-568FF2E8C3A1}"/>
              </a:ext>
            </a:extLst>
          </p:cNvPr>
          <p:cNvCxnSpPr>
            <a:cxnSpLocks/>
            <a:stCxn id="25" idx="6"/>
            <a:endCxn id="57" idx="2"/>
          </p:cNvCxnSpPr>
          <p:nvPr/>
        </p:nvCxnSpPr>
        <p:spPr>
          <a:xfrm>
            <a:off x="5031710" y="2351788"/>
            <a:ext cx="1138972" cy="125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A0FFD5-5B97-F790-6B20-7572915F310B}"/>
              </a:ext>
            </a:extLst>
          </p:cNvPr>
          <p:cNvCxnSpPr>
            <a:cxnSpLocks/>
            <a:stCxn id="25" idx="6"/>
            <a:endCxn id="52" idx="2"/>
          </p:cNvCxnSpPr>
          <p:nvPr/>
        </p:nvCxnSpPr>
        <p:spPr>
          <a:xfrm>
            <a:off x="5031710" y="2351788"/>
            <a:ext cx="1138972" cy="628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ircle">
                <a:extLst>
                  <a:ext uri="{FF2B5EF4-FFF2-40B4-BE49-F238E27FC236}">
                    <a16:creationId xmlns:a16="http://schemas.microsoft.com/office/drawing/2014/main" id="{EF3E84D5-CD0C-20DE-AB5C-994467EE22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682" y="2099112"/>
                <a:ext cx="504437" cy="505351"/>
              </a:xfrm>
              <a:prstGeom prst="ellipse">
                <a:avLst/>
              </a:prstGeom>
              <a:solidFill>
                <a:schemeClr val="tx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1" name="Circle">
                <a:extLst>
                  <a:ext uri="{FF2B5EF4-FFF2-40B4-BE49-F238E27FC236}">
                    <a16:creationId xmlns:a16="http://schemas.microsoft.com/office/drawing/2014/main" id="{EF3E84D5-CD0C-20DE-AB5C-994467EE2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82" y="2099112"/>
                <a:ext cx="504437" cy="50535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405A1F54-F408-0754-7977-B2C1691AB3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682" y="2727654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405A1F54-F408-0754-7977-B2C1691AB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82" y="2727654"/>
                <a:ext cx="504437" cy="50535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337A3ADD-586F-3766-3526-20234D499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682" y="3356196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337A3ADD-586F-3766-3526-20234D499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82" y="3356196"/>
                <a:ext cx="504437" cy="50535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4F70AA02-0D34-50A0-9886-15FEB6229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682" y="3984738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4F70AA02-0D34-50A0-9886-15FEB6229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82" y="3984738"/>
                <a:ext cx="504437" cy="50535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42000CEA-8FB1-7242-1B30-3C14713823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682" y="4613279"/>
                <a:ext cx="504437" cy="50535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42000CEA-8FB1-7242-1B30-3C1471382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82" y="4613279"/>
                <a:ext cx="504437" cy="5053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8083007-45F9-F906-1350-3E09A2C26AA7}"/>
              </a:ext>
            </a:extLst>
          </p:cNvPr>
          <p:cNvSpPr txBox="1"/>
          <p:nvPr/>
        </p:nvSpPr>
        <p:spPr>
          <a:xfrm>
            <a:off x="7373375" y="2342893"/>
            <a:ext cx="3757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feedback 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latency to the block production/commit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Forces synchronization (enough servers need to catch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computation/communication overheads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673C8F-A058-659D-9867-58688A72E078}"/>
              </a:ext>
            </a:extLst>
          </p:cNvPr>
          <p:cNvSpPr txBox="1"/>
          <p:nvPr/>
        </p:nvSpPr>
        <p:spPr>
          <a:xfrm>
            <a:off x="1758462" y="5301762"/>
            <a:ext cx="101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or more leaders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698D8D-9CD4-CADC-E39A-B54F73EEABA0}"/>
              </a:ext>
            </a:extLst>
          </p:cNvPr>
          <p:cNvSpPr txBox="1"/>
          <p:nvPr/>
        </p:nvSpPr>
        <p:spPr>
          <a:xfrm>
            <a:off x="3248850" y="5301762"/>
            <a:ext cx="142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All-to-all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all-to-one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603E21-CC94-A13C-E0D8-68FD718CEEDE}"/>
              </a:ext>
            </a:extLst>
          </p:cNvPr>
          <p:cNvSpPr txBox="1"/>
          <p:nvPr/>
        </p:nvSpPr>
        <p:spPr>
          <a:xfrm>
            <a:off x="4779491" y="5301762"/>
            <a:ext cx="142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or different leader</a:t>
            </a:r>
          </a:p>
        </p:txBody>
      </p:sp>
    </p:spTree>
    <p:extLst>
      <p:ext uri="{BB962C8B-B14F-4D97-AF65-F5344CB8AC3E}">
        <p14:creationId xmlns:p14="http://schemas.microsoft.com/office/powerpoint/2010/main" val="1621845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5A9E37-EAE1-FFC0-95B4-128ECB33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Thank you!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1A558BD-3141-D1CA-82E5-F0B95A18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583094" y="2725614"/>
            <a:ext cx="2111375" cy="21113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7FCB-C3B6-718B-9705-F89105A6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Unique Chain Rule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8B666-2866-ECE4-F061-FA3636EA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B4FFC3-D8AE-B147-A69D-D23EBA61C954}" type="slidenum">
              <a:rPr lang="en-US" smtClean="0"/>
              <a:pPr defTabSz="914400">
                <a:spcAft>
                  <a:spcPts val="600"/>
                </a:spcAft>
              </a:pPr>
              <a:t>60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EDA11-3A14-65BA-0778-58D507999F12}"/>
              </a:ext>
            </a:extLst>
          </p:cNvPr>
          <p:cNvGrpSpPr/>
          <p:nvPr/>
        </p:nvGrpSpPr>
        <p:grpSpPr>
          <a:xfrm>
            <a:off x="2977310" y="2044739"/>
            <a:ext cx="3605784" cy="3605784"/>
            <a:chOff x="1324356" y="2642616"/>
            <a:chExt cx="3605784" cy="3605784"/>
          </a:xfrm>
        </p:grpSpPr>
        <p:pic>
          <p:nvPicPr>
            <p:cNvPr id="13" name="Picture 12" descr="Qr code&#10;&#10;Description automatically generated">
              <a:extLst>
                <a:ext uri="{FF2B5EF4-FFF2-40B4-BE49-F238E27FC236}">
                  <a16:creationId xmlns:a16="http://schemas.microsoft.com/office/drawing/2014/main" id="{FB573CC2-2C7C-4875-FAAD-E5AA4F0F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356" y="2642616"/>
              <a:ext cx="3605784" cy="36057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FF778-4BF8-50DF-5E03-302631B1D36A}"/>
                </a:ext>
              </a:extLst>
            </p:cNvPr>
            <p:cNvSpPr txBox="1"/>
            <p:nvPr/>
          </p:nvSpPr>
          <p:spPr>
            <a:xfrm>
              <a:off x="2399324" y="5879068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Link to Eprint</a:t>
              </a:r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BEC7D49-2540-8FD1-87E0-8140BFC9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</p:spTree>
    <p:extLst>
      <p:ext uri="{BB962C8B-B14F-4D97-AF65-F5344CB8AC3E}">
        <p14:creationId xmlns:p14="http://schemas.microsoft.com/office/powerpoint/2010/main" val="41366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5A20-5C21-7427-C97D-CED0FE52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Energy-efficiency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74FB-7F75-B78D-14E0-95AB9F56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0808" cy="4351338"/>
          </a:xfrm>
        </p:spPr>
        <p:txBody>
          <a:bodyPr/>
          <a:lstStyle/>
          <a:p>
            <a:r>
              <a:rPr lang="en-US" dirty="0"/>
              <a:t>On embedded devices, digital signature operations are expensive🔥 </a:t>
            </a:r>
          </a:p>
          <a:p>
            <a:pPr lvl="1"/>
            <a:r>
              <a:rPr lang="en-US" dirty="0"/>
              <a:t>In signature size and/or</a:t>
            </a:r>
          </a:p>
          <a:p>
            <a:pPr lvl="1"/>
            <a:r>
              <a:rPr lang="en-US" dirty="0"/>
              <a:t>Computation</a:t>
            </a:r>
          </a:p>
          <a:p>
            <a:r>
              <a:rPr lang="en-US" dirty="0"/>
              <a:t>Feedback protocols are energy-intensive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059A-05E1-3251-A063-2D88AF87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B51F-C63F-C002-0A81-EC8F919B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00F2-B1D1-1DEE-C041-7C501669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90F90-36E9-47EA-70CB-40223D0A8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t="24043" r="9983"/>
          <a:stretch/>
        </p:blipFill>
        <p:spPr>
          <a:xfrm>
            <a:off x="6523891" y="853330"/>
            <a:ext cx="4035669" cy="2832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A89A6-B0C1-7D9E-F970-991D1962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60" y="3775111"/>
            <a:ext cx="4114800" cy="240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5DFC96-8529-52A1-0B4A-410D2B6401A0}"/>
              </a:ext>
            </a:extLst>
          </p:cNvPr>
          <p:cNvSpPr txBox="1"/>
          <p:nvPr/>
        </p:nvSpPr>
        <p:spPr>
          <a:xfrm>
            <a:off x="7807567" y="6136700"/>
            <a:ext cx="175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units are in </a:t>
            </a:r>
            <a:r>
              <a:rPr lang="en-US" sz="1400" dirty="0" err="1"/>
              <a:t>mJ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0D408-1A4D-97B6-9013-B4152409DB5A}"/>
              </a:ext>
            </a:extLst>
          </p:cNvPr>
          <p:cNvSpPr/>
          <p:nvPr/>
        </p:nvSpPr>
        <p:spPr>
          <a:xfrm>
            <a:off x="8801100" y="712177"/>
            <a:ext cx="1758460" cy="260252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C3F79-33A7-D849-64F1-CDB6E8AE33B5}"/>
              </a:ext>
            </a:extLst>
          </p:cNvPr>
          <p:cNvSpPr/>
          <p:nvPr/>
        </p:nvSpPr>
        <p:spPr>
          <a:xfrm>
            <a:off x="7731370" y="3775110"/>
            <a:ext cx="1650022" cy="240185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4CD9-35E9-FC4B-306A-EF395FA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🥅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98A1-0806-01BC-11EC-15102EB6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Feedback-free protocol</a:t>
            </a:r>
          </a:p>
          <a:p>
            <a:r>
              <a:rPr lang="en-US" dirty="0"/>
              <a:t>Improved usage of digital signatures</a:t>
            </a:r>
          </a:p>
          <a:p>
            <a:r>
              <a:rPr lang="en-US" dirty="0"/>
              <a:t>Optimal block commit rate (aka </a:t>
            </a:r>
            <a:r>
              <a:rPr lang="en-US" i="1" dirty="0"/>
              <a:t>block period</a:t>
            </a:r>
            <a:r>
              <a:rPr lang="en-US" dirty="0"/>
              <a:t>)</a:t>
            </a:r>
          </a:p>
          <a:p>
            <a:r>
              <a:rPr lang="en-US" dirty="0"/>
              <a:t>Optimal fault-tolerance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034F-4CE1-9FAF-C588-09C86E15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528-9C43-557B-7CA7-B6EC142B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FE5E-8458-8337-E655-FE216828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5A52-6484-7BFB-D97A-6BD476D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Bhat et al.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4BBA02-DE57-1737-A6A3-B2ECD58AC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" t="1201"/>
          <a:stretch/>
        </p:blipFill>
        <p:spPr>
          <a:xfrm>
            <a:off x="1589940" y="43195"/>
            <a:ext cx="9012116" cy="63131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EF42-7CBD-DC4F-1466-DA704673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Unique Chain Rule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5139-1A31-624F-438A-2327167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FC3-D8AE-B147-A69D-D23EBA61C954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0C7D0-356E-ABFB-E74C-C1E00D6AFFCD}"/>
              </a:ext>
            </a:extLst>
          </p:cNvPr>
          <p:cNvSpPr txBox="1"/>
          <p:nvPr/>
        </p:nvSpPr>
        <p:spPr>
          <a:xfrm>
            <a:off x="3279531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5C3E8-82A4-5A52-0E35-9DFDC762ADF9}"/>
              </a:ext>
            </a:extLst>
          </p:cNvPr>
          <p:cNvSpPr txBox="1"/>
          <p:nvPr/>
        </p:nvSpPr>
        <p:spPr>
          <a:xfrm>
            <a:off x="3950677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43052-62F9-DC78-C2EC-C82614764AD0}"/>
              </a:ext>
            </a:extLst>
          </p:cNvPr>
          <p:cNvSpPr txBox="1"/>
          <p:nvPr/>
        </p:nvSpPr>
        <p:spPr>
          <a:xfrm>
            <a:off x="4885839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9E004-99E7-19E3-CAAC-E94D70581CA7}"/>
              </a:ext>
            </a:extLst>
          </p:cNvPr>
          <p:cNvSpPr txBox="1"/>
          <p:nvPr/>
        </p:nvSpPr>
        <p:spPr>
          <a:xfrm>
            <a:off x="6206595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C07ED-0B9C-FF2C-C38B-CE831A614E46}"/>
              </a:ext>
            </a:extLst>
          </p:cNvPr>
          <p:cNvSpPr txBox="1"/>
          <p:nvPr/>
        </p:nvSpPr>
        <p:spPr>
          <a:xfrm>
            <a:off x="6970809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BE61D-D523-02B4-5307-339C6F3B314D}"/>
              </a:ext>
            </a:extLst>
          </p:cNvPr>
          <p:cNvSpPr txBox="1"/>
          <p:nvPr/>
        </p:nvSpPr>
        <p:spPr>
          <a:xfrm>
            <a:off x="7787266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B1002-A6AE-0018-EBBC-868749355801}"/>
              </a:ext>
            </a:extLst>
          </p:cNvPr>
          <p:cNvSpPr txBox="1"/>
          <p:nvPr/>
        </p:nvSpPr>
        <p:spPr>
          <a:xfrm>
            <a:off x="8860482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888FA-F5FB-E496-FB70-94B2C9DAA0E0}"/>
              </a:ext>
            </a:extLst>
          </p:cNvPr>
          <p:cNvSpPr txBox="1"/>
          <p:nvPr/>
        </p:nvSpPr>
        <p:spPr>
          <a:xfrm>
            <a:off x="5622974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⚠️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2F0AFC-11A9-7C17-9974-972DDBD34C12}"/>
              </a:ext>
            </a:extLst>
          </p:cNvPr>
          <p:cNvSpPr txBox="1"/>
          <p:nvPr/>
        </p:nvSpPr>
        <p:spPr>
          <a:xfrm>
            <a:off x="9941190" y="589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⚠️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2FC8E-D4BE-53E1-4E46-F6ED230689D0}"/>
              </a:ext>
            </a:extLst>
          </p:cNvPr>
          <p:cNvSpPr/>
          <p:nvPr/>
        </p:nvSpPr>
        <p:spPr>
          <a:xfrm>
            <a:off x="1835309" y="4853355"/>
            <a:ext cx="8766747" cy="5715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1F242B-5FDE-F39F-87B9-2AA6A24493D3}"/>
                  </a:ext>
                </a:extLst>
              </p:cNvPr>
              <p:cNvSpPr txBox="1"/>
              <p:nvPr/>
            </p:nvSpPr>
            <p:spPr>
              <a:xfrm>
                <a:off x="130415" y="3288322"/>
                <a:ext cx="1415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⚠️ In practice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en-US" dirty="0"/>
                  <a:t>, it is very fast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1F242B-5FDE-F39F-87B9-2AA6A244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5" y="3288322"/>
                <a:ext cx="1415561" cy="1200329"/>
              </a:xfrm>
              <a:prstGeom prst="rect">
                <a:avLst/>
              </a:prstGeom>
              <a:blipFill>
                <a:blip r:embed="rId3"/>
                <a:stretch>
                  <a:fillRect l="-3571" t="-2083" r="-5357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1934</TotalTime>
  <Words>2717</Words>
  <Application>Microsoft Macintosh PowerPoint</Application>
  <PresentationFormat>Widescreen</PresentationFormat>
  <Paragraphs>1079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Graphik</vt:lpstr>
      <vt:lpstr>The Hand Bold</vt:lpstr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Unique Chain Rule and its Applications</vt:lpstr>
      <vt:lpstr>State Machine Replication (SMR)</vt:lpstr>
      <vt:lpstr>Typical SMR Protocols</vt:lpstr>
      <vt:lpstr>Typical SMR Protocols</vt:lpstr>
      <vt:lpstr>Typical SMR Protocols</vt:lpstr>
      <vt:lpstr>Typical SMR Protocols</vt:lpstr>
      <vt:lpstr>Energy-efficiency</vt:lpstr>
      <vt:lpstr>🥅 Goals</vt:lpstr>
      <vt:lpstr>PowerPoint Presentation</vt:lpstr>
      <vt:lpstr>Permissioned Bitcoin Protocol</vt:lpstr>
      <vt:lpstr>Permissioned Bitcoin Protocol</vt:lpstr>
      <vt:lpstr>Permissioned Bitcoin Protocol</vt:lpstr>
      <vt:lpstr>Permissioned Bitcoin Protocol</vt:lpstr>
      <vt:lpstr>Permissioned Bitcoin Protocol</vt:lpstr>
      <vt:lpstr>Permissioned Bitcoin Protocol</vt:lpstr>
      <vt:lpstr>Permissioned Bitcoin Protocol</vt:lpstr>
      <vt:lpstr>Permissioned Bitcoin Protocol</vt:lpstr>
      <vt:lpstr>Permissioned Bitcoin Protocol</vt:lpstr>
      <vt:lpstr>Permissioned Bitcoin Protocol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Crash Faults</vt:lpstr>
      <vt:lpstr>Handling Byzantine Faults</vt:lpstr>
      <vt:lpstr>Handling Byzantine Faults</vt:lpstr>
      <vt:lpstr>Handling Byzantine Faults</vt:lpstr>
      <vt:lpstr>Handling Byzantine Faults</vt:lpstr>
      <vt:lpstr>Handling Byzantine Faults</vt:lpstr>
      <vt:lpstr>Handling Byzantine Faults</vt:lpstr>
      <vt:lpstr>Handling Byzantine Faults</vt:lpstr>
      <vt:lpstr>Handling Byzantine Faults</vt:lpstr>
      <vt:lpstr>How to commit blocks?</vt:lpstr>
      <vt:lpstr>Committing Blocks</vt:lpstr>
      <vt:lpstr>Committing Blocks</vt:lpstr>
      <vt:lpstr>Committing Blocks</vt:lpstr>
      <vt:lpstr>Committing Blocks</vt:lpstr>
      <vt:lpstr>Committing Blocks</vt:lpstr>
      <vt:lpstr>Committing Blocks</vt:lpstr>
      <vt:lpstr>Committing Blocks</vt:lpstr>
      <vt:lpstr>Unique Chain Rule</vt:lpstr>
      <vt:lpstr>Applications of Unique Chain Rule</vt:lpstr>
      <vt:lpstr>The never-ending debate</vt:lpstr>
      <vt:lpstr>Apollo</vt:lpstr>
      <vt:lpstr>Artemis</vt:lpstr>
      <vt:lpstr>Artemis</vt:lpstr>
      <vt:lpstr>Artemis</vt:lpstr>
      <vt:lpstr>Artemis</vt:lpstr>
      <vt:lpstr>Artemis and Publicly Verifiable SMR</vt:lpstr>
      <vt:lpstr>General Performance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Adithya</dc:creator>
  <cp:lastModifiedBy>Bhat, Adithya</cp:lastModifiedBy>
  <cp:revision>172</cp:revision>
  <dcterms:created xsi:type="dcterms:W3CDTF">2023-04-24T17:29:08Z</dcterms:created>
  <dcterms:modified xsi:type="dcterms:W3CDTF">2023-05-01T07:42:55Z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2023-04-24T17:29:32Z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5c3a19d8-bc43-4c87-8058-5d2cbfc686b1</vt:lpwstr>
  </property>
  <property fmtid="{D5CDD505-2E9C-101B-9397-08002B2CF9AE}" pid="8" name="MSIP_Label_4044bd30-2ed7-4c9d-9d12-46200872a97b_ContentBits">
    <vt:lpwstr>0</vt:lpwstr>
  </property>
</Properties>
</file>