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29BBD6E-AD8C-4873-9A0B-20CCFBF236F4}">
  <a:tblStyle styleId="{329BBD6E-AD8C-4873-9A0B-20CCFBF236F4}" styleName="Table_0"/>
  <a:tblStyle styleId="{A14719C4-9D15-48EA-AC84-9D9D517096C5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Relationship Id="rId4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7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AACC"/>
                </a:solidFill>
              </a:rPr>
              <a:t>Intro to Communication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400"/>
              <a:t>Adithya Bhat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400"/>
              <a:t>Manav Garg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400"/>
              <a:t>Vikas Goel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3445500" cy="34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Cross comparison GRPC / Thrift</a:t>
            </a:r>
            <a:br>
              <a:rPr lang="en"/>
            </a:b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400"/>
              <a:t>Time for Marshalling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With optimization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Median values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Remote machine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200" y="847200"/>
            <a:ext cx="4715250" cy="353643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9" name="Shape 1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600" y="2623574"/>
            <a:ext cx="2846457" cy="17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20200"/>
            <a:ext cx="8790300" cy="15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Reliable UDP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en" sz="1400"/>
              <a:t>Bandwidth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/>
              <a:t>Optimized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/>
              <a:t>Median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1200"/>
              <a:t>Same Machine							Different Machines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00" y="1972500"/>
            <a:ext cx="3913800" cy="293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549" y="1999624"/>
            <a:ext cx="3828550" cy="28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3242400" cy="211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Reliable UDP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400"/>
              <a:t>Bandwidth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Optimization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Median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Across Machine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425" y="519550"/>
            <a:ext cx="5399424" cy="40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3445500" cy="140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Reliable UDP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400">
                <a:highlight>
                  <a:srgbClr val="FFFFFF"/>
                </a:highlight>
              </a:rPr>
              <a:t>Bandwidth With Vs Without optimization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>
                <a:highlight>
                  <a:srgbClr val="FFFFFF"/>
                </a:highlight>
              </a:rPr>
              <a:t>Median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>
                <a:highlight>
                  <a:srgbClr val="FFFFFF"/>
                </a:highlight>
              </a:rPr>
              <a:t>Different Machine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725" y="928425"/>
            <a:ext cx="5310073" cy="398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3445500" cy="140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Reliable UDP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With Optimization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Median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Different machine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400"/>
              <a:t>Overhead Vs RTT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650" y="985650"/>
            <a:ext cx="5437376" cy="407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3445500" cy="140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Reliable UDP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400"/>
              <a:t>RTT with packet drop rate 20%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Timeout - 3sec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With optimization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Same machine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Median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500" y="792299"/>
            <a:ext cx="4681673" cy="351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GRPC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475" y="1190375"/>
            <a:ext cx="4077224" cy="30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2700900" cy="16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GRPC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400"/>
              <a:t>Marshalling overhead (time)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With Vs Without optimization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/>
              <a:t>Median values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2700900" cy="16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GRPC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400"/>
              <a:t>RTT 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Same and different machine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/>
              <a:t>With Optimization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/>
              <a:t>Median values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350" y="814550"/>
            <a:ext cx="5444950" cy="408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2700900" cy="16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GRPC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400"/>
              <a:t>Bandwidth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400"/>
              <a:t>Same and different machine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400"/>
              <a:t>With Optimization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400"/>
              <a:t>Median values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975" y="657502"/>
            <a:ext cx="5394600" cy="40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Clock Selection - Overhead and Resolution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771" y="1058699"/>
            <a:ext cx="5003249" cy="38201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546650" y="1333500"/>
            <a:ext cx="2960700" cy="3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AIM : </a:t>
            </a:r>
            <a:br>
              <a:rPr lang="en"/>
            </a:br>
            <a:r>
              <a:rPr lang="en"/>
              <a:t>Measure overhead of clock_gettime() call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Method :</a:t>
            </a:r>
            <a:br>
              <a:rPr lang="en"/>
            </a:br>
            <a:r>
              <a:rPr lang="en"/>
              <a:t>Consecutive calls</a:t>
            </a:r>
            <a:br>
              <a:rPr lang="en"/>
            </a:br>
            <a:r>
              <a:rPr lang="en"/>
              <a:t>Median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Error bar - StDev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790300" cy="9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GRPC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400"/>
              <a:t>Bandwidth - Remote hosts and Localhost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 sz="1200"/>
              <a:t>Same Machine							Different Machine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75" y="1972499"/>
            <a:ext cx="4095600" cy="30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025" y="1972499"/>
            <a:ext cx="4213200" cy="3123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5028900" cy="16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GRPC (Server Streaming) 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400"/>
              <a:t>BW in Server Streaming (with/without optimization)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825" y="2123300"/>
            <a:ext cx="3458125" cy="25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325" y="2123300"/>
            <a:ext cx="3419300" cy="2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809550" y="1735500"/>
            <a:ext cx="67416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		No of packets = 10						Number of packets =100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5028900" cy="16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GRPC (Server Streaming) 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400"/>
              <a:t>BW in Server Streaming (same and different machine)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/>
              <a:t>With Optimization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809550" y="1735500"/>
            <a:ext cx="67416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		No of packets = 10						Number of packets =100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2370" l="4440" r="-4439" t="-2370"/>
          <a:stretch/>
        </p:blipFill>
        <p:spPr>
          <a:xfrm>
            <a:off x="1016449" y="2061424"/>
            <a:ext cx="3272250" cy="245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175" y="2084575"/>
            <a:ext cx="3349800" cy="2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Thrift</a:t>
            </a: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2700900" cy="16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Thrift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With Vs Without optimization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/>
              <a:t>Marshalling overhead (time)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/>
              <a:t>Median values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0" name="Shape 2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00" y="2529953"/>
            <a:ext cx="2614105" cy="16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6575" y="887375"/>
            <a:ext cx="4261924" cy="31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270125" y="445025"/>
            <a:ext cx="7500600" cy="16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Thrift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400"/>
              <a:t>Overhead and RTT as 2 bars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/>
              <a:t>Median values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/>
              <a:t>With Optimization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/>
              <a:t>Remote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550" y="903950"/>
            <a:ext cx="4805100" cy="36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3513900" cy="16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Thrift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400"/>
              <a:t>Bandwidth: Local And Remote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/>
              <a:t>Median values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/>
              <a:t>With Optimization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175" y="1273600"/>
            <a:ext cx="4681800" cy="35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7625" y="177650"/>
            <a:ext cx="7625700" cy="12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Thrift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Bandwidth - Remote hosts and Localhost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Different Machines						Same Machine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00" y="1341000"/>
            <a:ext cx="3670274" cy="29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100" y="1341000"/>
            <a:ext cx="3921300" cy="29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Questions...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Extra Slides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Clock Measurement - Overhead and Resolution</a:t>
            </a:r>
          </a:p>
        </p:txBody>
      </p:sp>
      <p:graphicFrame>
        <p:nvGraphicFramePr>
          <p:cNvPr id="69" name="Shape 69"/>
          <p:cNvGraphicFramePr/>
          <p:nvPr/>
        </p:nvGraphicFramePr>
        <p:xfrm>
          <a:off x="285750" y="15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{329BBD6E-AD8C-4873-9A0B-20CCFBF236F4}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CPU_PROCESS_CPUTIME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MONOTONIC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MONOTONIC_RAW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REALTIME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 hMerge="1"/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Baseline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Diff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Baseline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Diff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Baseline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Diff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Baseline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Diff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Median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130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132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19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73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75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23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Average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130.12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131.98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18.58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20.26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78.39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77.35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20.09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21.96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StdDev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2.73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2.90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1.68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1.16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12.68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9.72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3.58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3.49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Min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123.00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125.00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15.00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16.00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63.00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67.00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13.00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15.00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Max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137.00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139.00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23.00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24.00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117.00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112.00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31.00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31.00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70" name="Shape 70"/>
          <p:cNvSpPr txBox="1"/>
          <p:nvPr/>
        </p:nvSpPr>
        <p:spPr>
          <a:xfrm>
            <a:off x="721600" y="3908125"/>
            <a:ext cx="3694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 - all time measurements are in ns</a:t>
            </a: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67200" y="2494875"/>
            <a:ext cx="6496500" cy="16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Choices for subsequent graphs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(Unless otherwise specified)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With optimization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/>
              <a:t>Median values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/>
              <a:t>Remote machine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567200" y="507250"/>
            <a:ext cx="3454500" cy="16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With / without optimization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/>
              <a:t>Median / average values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1400"/>
              <a:t>Remote / local machine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Clock Measurement - Overhead and Resolution</a:t>
            </a:r>
          </a:p>
        </p:txBody>
      </p:sp>
      <p:graphicFrame>
        <p:nvGraphicFramePr>
          <p:cNvPr id="84" name="Shape 84"/>
          <p:cNvGraphicFramePr/>
          <p:nvPr/>
        </p:nvGraphicFramePr>
        <p:xfrm>
          <a:off x="721600" y="105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{A14719C4-9D15-48EA-AC84-9D9D517096C5}</a:tableStyleId>
              </a:tblPr>
              <a:tblGrid>
                <a:gridCol w="3032100"/>
                <a:gridCol w="3032100"/>
              </a:tblGrid>
              <a:tr h="112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900"/>
                        <a:t>Time</a:t>
                      </a:r>
                    </a:p>
                  </a:txBody>
                  <a:tcPr marT="91425" marB="91425" marR="91425" marL="91425"/>
                </a:tc>
              </a:tr>
              <a:tr h="215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L1 Cache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2.25 ns</a:t>
                      </a:r>
                    </a:p>
                  </a:txBody>
                  <a:tcPr marT="91425" marB="91425" marR="91425" marL="91425"/>
                </a:tc>
              </a:tr>
              <a:tr h="2151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Branch Misprediction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80 ns</a:t>
                      </a:r>
                    </a:p>
                  </a:txBody>
                  <a:tcPr marT="91425" marB="91425" marR="91425" marL="91425"/>
                </a:tc>
              </a:tr>
              <a:tr h="215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Mutex Lock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25 ns</a:t>
                      </a:r>
                    </a:p>
                  </a:txBody>
                  <a:tcPr marT="91425" marB="91425" marR="91425" marL="91425"/>
                </a:tc>
              </a:tr>
              <a:tr h="215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Mutex Unlock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34 ns</a:t>
                      </a:r>
                    </a:p>
                  </a:txBody>
                  <a:tcPr marT="91425" marB="91425" marR="91425" marL="91425"/>
                </a:tc>
              </a:tr>
              <a:tr h="215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Read 1 MB sequentially from SSD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6.40 (MBps)</a:t>
                      </a:r>
                    </a:p>
                  </a:txBody>
                  <a:tcPr marT="91425" marB="91425" marR="91425" marL="91425"/>
                </a:tc>
              </a:tr>
              <a:tr h="215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Read 1 MB sequentially from disk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6.29 (MBps)</a:t>
                      </a:r>
                    </a:p>
                  </a:txBody>
                  <a:tcPr marT="91425" marB="91425" marR="91425" marL="91425"/>
                </a:tc>
              </a:tr>
              <a:tr h="215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Send packet CA-&gt;Netherlands-&gt;CA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168.116 (ms)</a:t>
                      </a:r>
                    </a:p>
                  </a:txBody>
                  <a:tcPr marT="91425" marB="91425" marR="91425" marL="91425"/>
                </a:tc>
              </a:tr>
              <a:tr h="215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Compress 1KB with Zippy / Snappy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776 ns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Overall Comparison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375" y="824025"/>
            <a:ext cx="4794750" cy="35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299250" y="488625"/>
            <a:ext cx="3445500" cy="441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Cross comparison </a:t>
            </a:r>
            <a:r>
              <a:rPr lang="en"/>
              <a:t>UDP / GRPC / Thrift</a:t>
            </a:r>
            <a:br>
              <a:rPr lang="en"/>
            </a:b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400"/>
              <a:t>Bandwidth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With optimization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Median values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Remote machine</a:t>
            </a:r>
            <a:br>
              <a:rPr lang="en" sz="1400"/>
            </a:br>
            <a:br>
              <a:rPr lang="en" sz="1400"/>
            </a:b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Note: Discuss how we measure BW, and whether it’s right to compare UDP with this. 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Key point - RPC could return data, UDP returns Ack.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Also, layers below the Application Layer in RPC could be doing this internally.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3445500" cy="34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Cross comparison GRPC / Thrift</a:t>
            </a:r>
            <a:br>
              <a:rPr lang="en"/>
            </a:b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400"/>
              <a:t>RTT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With optimization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Median values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Remote machine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150" y="794475"/>
            <a:ext cx="4916700" cy="36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Reliable UDP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