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2"/>
  </p:notesMasterIdLst>
  <p:sldIdLst>
    <p:sldId id="256" r:id="rId2"/>
    <p:sldId id="276" r:id="rId3"/>
    <p:sldId id="266" r:id="rId4"/>
    <p:sldId id="280" r:id="rId5"/>
    <p:sldId id="277" r:id="rId6"/>
    <p:sldId id="278" r:id="rId7"/>
    <p:sldId id="279" r:id="rId8"/>
    <p:sldId id="281" r:id="rId9"/>
    <p:sldId id="282"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A6DB1AB-F328-4CF9-92CF-4E59ADD6E98F}" type="datetimeFigureOut">
              <a:rPr lang="en-US" smtClean="0"/>
              <a:pPr/>
              <a:t>7/18/2023</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7C789377-F9C0-46A0-8967-A09AB3A0D6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7/18/2023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7/18/2023</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207008" y="4191000"/>
            <a:ext cx="9875520" cy="0"/>
          </a:xfrm>
          <a:custGeom>
            <a:avLst/>
            <a:gdLst/>
            <a:ahLst/>
            <a:cxnLst/>
            <a:rect l="l" t="t" r="r" b="b"/>
            <a:pathLst>
              <a:path w="9875520">
                <a:moveTo>
                  <a:pt x="0" y="0"/>
                </a:moveTo>
                <a:lnTo>
                  <a:pt x="987552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838200" y="577898"/>
            <a:ext cx="9906000" cy="336502"/>
          </a:xfrm>
          <a:prstGeom prst="rect">
            <a:avLst/>
          </a:prstGeom>
        </p:spPr>
        <p:txBody>
          <a:bodyPr vert="horz" wrap="square" lIns="0" tIns="13335" rIns="0" bIns="0" rtlCol="0">
            <a:spAutoFit/>
          </a:bodyPr>
          <a:lstStyle/>
          <a:p>
            <a:pPr marL="19050" algn="ctr">
              <a:lnSpc>
                <a:spcPts val="2220"/>
              </a:lnSpc>
              <a:spcBef>
                <a:spcPts val="105"/>
              </a:spcBef>
            </a:pPr>
            <a:r>
              <a:rPr lang="fr-CH" sz="4000" dirty="0"/>
              <a:t>BANK MANAGEMENT SYSTEM </a:t>
            </a:r>
            <a:endParaRPr sz="4000" dirty="0">
              <a:latin typeface="+mj-lt"/>
            </a:endParaRPr>
          </a:p>
        </p:txBody>
      </p:sp>
      <p:sp>
        <p:nvSpPr>
          <p:cNvPr id="9" name="object 9"/>
          <p:cNvSpPr txBox="1"/>
          <p:nvPr/>
        </p:nvSpPr>
        <p:spPr>
          <a:xfrm>
            <a:off x="8874379" y="4661993"/>
            <a:ext cx="2687320" cy="869469"/>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Presented</a:t>
            </a:r>
            <a:r>
              <a:rPr sz="1800" spc="-30" dirty="0">
                <a:latin typeface="Calibri"/>
                <a:cs typeface="Calibri"/>
              </a:rPr>
              <a:t> </a:t>
            </a:r>
            <a:r>
              <a:rPr sz="1800" spc="-5" dirty="0">
                <a:latin typeface="Calibri"/>
                <a:cs typeface="Calibri"/>
              </a:rPr>
              <a:t>by:</a:t>
            </a:r>
            <a:endParaRPr lang="en-US" spc="-5" dirty="0">
              <a:latin typeface="Calibri"/>
              <a:cs typeface="Calibri"/>
            </a:endParaRPr>
          </a:p>
          <a:p>
            <a:pPr marL="12700">
              <a:lnSpc>
                <a:spcPct val="100000"/>
              </a:lnSpc>
              <a:spcBef>
                <a:spcPts val="100"/>
              </a:spcBef>
            </a:pPr>
            <a:r>
              <a:rPr lang="en-US" spc="-15" dirty="0">
                <a:latin typeface="Calibri"/>
                <a:cs typeface="Calibri"/>
              </a:rPr>
              <a:t>Jagarlamudi Adithya</a:t>
            </a:r>
            <a:r>
              <a:rPr sz="1800" spc="-5" dirty="0">
                <a:latin typeface="Calibri"/>
                <a:cs typeface="Calibri"/>
              </a:rPr>
              <a:t> </a:t>
            </a:r>
            <a:r>
              <a:rPr sz="1800" spc="-400" dirty="0">
                <a:latin typeface="Calibri"/>
                <a:cs typeface="Calibri"/>
              </a:rPr>
              <a:t> </a:t>
            </a:r>
            <a:endParaRPr lang="en-US" sz="1800" spc="-400" dirty="0">
              <a:latin typeface="Calibri"/>
              <a:cs typeface="Calibri"/>
            </a:endParaRPr>
          </a:p>
          <a:p>
            <a:pPr marL="12700">
              <a:lnSpc>
                <a:spcPct val="100000"/>
              </a:lnSpc>
              <a:spcBef>
                <a:spcPts val="100"/>
              </a:spcBef>
            </a:pPr>
            <a:endParaRPr sz="1800" dirty="0">
              <a:latin typeface="Calibri"/>
              <a:cs typeface="Calibri"/>
            </a:endParaRPr>
          </a:p>
        </p:txBody>
      </p:sp>
      <p:sp>
        <p:nvSpPr>
          <p:cNvPr id="10" name="object 10"/>
          <p:cNvSpPr txBox="1"/>
          <p:nvPr/>
        </p:nvSpPr>
        <p:spPr>
          <a:xfrm>
            <a:off x="5755640" y="4648200"/>
            <a:ext cx="2778760" cy="579646"/>
          </a:xfrm>
          <a:prstGeom prst="rect">
            <a:avLst/>
          </a:prstGeom>
        </p:spPr>
        <p:txBody>
          <a:bodyPr vert="horz" wrap="square" lIns="0" tIns="12700" rIns="0" bIns="0" rtlCol="0">
            <a:spAutoFit/>
          </a:bodyPr>
          <a:lstStyle/>
          <a:p>
            <a:pPr marL="536575" marR="339090" indent="-524510">
              <a:lnSpc>
                <a:spcPct val="100000"/>
              </a:lnSpc>
              <a:spcBef>
                <a:spcPts val="100"/>
              </a:spcBef>
            </a:pPr>
            <a:r>
              <a:rPr sz="1800" dirty="0">
                <a:latin typeface="Calibri"/>
                <a:cs typeface="Calibri"/>
              </a:rPr>
              <a:t>Under</a:t>
            </a:r>
            <a:r>
              <a:rPr sz="1800" spc="-20" dirty="0">
                <a:latin typeface="Calibri"/>
                <a:cs typeface="Calibri"/>
              </a:rPr>
              <a:t> </a:t>
            </a:r>
            <a:r>
              <a:rPr sz="1800" dirty="0">
                <a:latin typeface="Calibri"/>
                <a:cs typeface="Calibri"/>
              </a:rPr>
              <a:t>the</a:t>
            </a:r>
            <a:r>
              <a:rPr sz="1800" spc="-20" dirty="0">
                <a:latin typeface="Calibri"/>
                <a:cs typeface="Calibri"/>
              </a:rPr>
              <a:t> </a:t>
            </a:r>
            <a:r>
              <a:rPr sz="1800" dirty="0">
                <a:latin typeface="Calibri"/>
                <a:cs typeface="Calibri"/>
              </a:rPr>
              <a:t>supervision</a:t>
            </a:r>
            <a:r>
              <a:rPr sz="1800" spc="-5" dirty="0">
                <a:latin typeface="Calibri"/>
                <a:cs typeface="Calibri"/>
              </a:rPr>
              <a:t> of</a:t>
            </a:r>
            <a:r>
              <a:rPr sz="1800" spc="-25" dirty="0">
                <a:latin typeface="Calibri"/>
                <a:cs typeface="Calibri"/>
              </a:rPr>
              <a:t> </a:t>
            </a:r>
            <a:r>
              <a:rPr sz="1800" dirty="0">
                <a:latin typeface="Calibri"/>
                <a:cs typeface="Calibri"/>
              </a:rPr>
              <a:t>:</a:t>
            </a:r>
            <a:endParaRPr lang="en-US" sz="1800" dirty="0">
              <a:latin typeface="Calibri"/>
              <a:cs typeface="Calibri"/>
            </a:endParaRPr>
          </a:p>
          <a:p>
            <a:pPr marL="536575" marR="339090" indent="-524510">
              <a:lnSpc>
                <a:spcPct val="100000"/>
              </a:lnSpc>
              <a:spcBef>
                <a:spcPts val="100"/>
              </a:spcBef>
            </a:pPr>
            <a:r>
              <a:rPr lang="en-US" dirty="0">
                <a:latin typeface="Calibri"/>
                <a:cs typeface="Calibri"/>
              </a:rPr>
              <a:t>Benny Jacob</a:t>
            </a:r>
            <a:endParaRPr sz="1800" dirty="0">
              <a:latin typeface="Calibri"/>
              <a:cs typeface="Calibri"/>
            </a:endParaRPr>
          </a:p>
        </p:txBody>
      </p:sp>
      <p:grpSp>
        <p:nvGrpSpPr>
          <p:cNvPr id="11" name="object 2"/>
          <p:cNvGrpSpPr/>
          <p:nvPr/>
        </p:nvGrpSpPr>
        <p:grpSpPr>
          <a:xfrm>
            <a:off x="0" y="6324600"/>
            <a:ext cx="12192000" cy="524510"/>
            <a:chOff x="0" y="6333744"/>
            <a:chExt cx="12192000" cy="524510"/>
          </a:xfrm>
        </p:grpSpPr>
        <p:sp>
          <p:nvSpPr>
            <p:cNvPr id="12"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3"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pic>
        <p:nvPicPr>
          <p:cNvPr id="14" name="Picture 13">
            <a:extLst>
              <a:ext uri="{FF2B5EF4-FFF2-40B4-BE49-F238E27FC236}">
                <a16:creationId xmlns:a16="http://schemas.microsoft.com/office/drawing/2014/main" xmlns="" id="{9704872D-405A-C2CD-C8A8-604E0E871D94}"/>
              </a:ext>
            </a:extLst>
          </p:cNvPr>
          <p:cNvPicPr>
            <a:picLocks noChangeAspect="1"/>
          </p:cNvPicPr>
          <p:nvPr/>
        </p:nvPicPr>
        <p:blipFill>
          <a:blip r:embed="rId2">
            <a:alphaModFix amt="2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400800"/>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3446145" y="1727658"/>
            <a:ext cx="4707255" cy="1520288"/>
          </a:xfrm>
          <a:prstGeom prst="rect">
            <a:avLst/>
          </a:prstGeom>
        </p:spPr>
        <p:txBody>
          <a:bodyPr vert="horz" wrap="square" lIns="0" tIns="12065" rIns="0" bIns="0" rtlCol="0">
            <a:spAutoFit/>
          </a:bodyPr>
          <a:lstStyle/>
          <a:p>
            <a:pPr marL="12700">
              <a:lnSpc>
                <a:spcPct val="100000"/>
              </a:lnSpc>
              <a:spcBef>
                <a:spcPts val="95"/>
              </a:spcBef>
            </a:pPr>
            <a:r>
              <a:rPr sz="9800" spc="-10" dirty="0">
                <a:solidFill>
                  <a:srgbClr val="FFFF00"/>
                </a:solidFill>
                <a:latin typeface="Blackadder ITC" pitchFamily="82" charset="0"/>
                <a:cs typeface="Calibri"/>
              </a:rPr>
              <a:t>Thank</a:t>
            </a:r>
            <a:r>
              <a:rPr sz="8800" spc="-100" dirty="0">
                <a:solidFill>
                  <a:srgbClr val="FFFF00"/>
                </a:solidFill>
                <a:latin typeface="Blackadder ITC" pitchFamily="82" charset="0"/>
                <a:cs typeface="Calibri"/>
              </a:rPr>
              <a:t> </a:t>
            </a:r>
            <a:r>
              <a:rPr sz="8800" spc="-35" dirty="0">
                <a:solidFill>
                  <a:srgbClr val="FFFF00"/>
                </a:solidFill>
                <a:latin typeface="Blackadder ITC" pitchFamily="82" charset="0"/>
                <a:cs typeface="Calibri"/>
              </a:rPr>
              <a:t>you</a:t>
            </a:r>
            <a:endParaRPr sz="8800">
              <a:solidFill>
                <a:srgbClr val="FFFF00"/>
              </a:solidFill>
              <a:latin typeface="Blackadder ITC" pitchFamily="82" charset="0"/>
              <a:cs typeface="Calibri"/>
            </a:endParaRPr>
          </a:p>
        </p:txBody>
      </p:sp>
      <p:pic>
        <p:nvPicPr>
          <p:cNvPr id="6" name="Picture 5">
            <a:extLst>
              <a:ext uri="{FF2B5EF4-FFF2-40B4-BE49-F238E27FC236}">
                <a16:creationId xmlns:a16="http://schemas.microsoft.com/office/drawing/2014/main" xmlns="" id="{CDF7AA92-2CA6-53CB-1790-0B73B755CC32}"/>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6333490"/>
            <a:ext cx="12192000" cy="524510"/>
            <a:chOff x="0" y="6333744"/>
            <a:chExt cx="12192000" cy="524510"/>
          </a:xfrm>
        </p:grpSpPr>
        <p:sp>
          <p:nvSpPr>
            <p:cNvPr id="5"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6"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5" name="TextBox 54">
            <a:extLst>
              <a:ext uri="{FF2B5EF4-FFF2-40B4-BE49-F238E27FC236}">
                <a16:creationId xmlns:a16="http://schemas.microsoft.com/office/drawing/2014/main" xmlns="" id="{2D4CB226-F877-4EB7-A865-F98099084D18}"/>
              </a:ext>
            </a:extLst>
          </p:cNvPr>
          <p:cNvSpPr txBox="1"/>
          <p:nvPr/>
        </p:nvSpPr>
        <p:spPr>
          <a:xfrm>
            <a:off x="3962400" y="162580"/>
            <a:ext cx="3962400" cy="523220"/>
          </a:xfrm>
          <a:prstGeom prst="rect">
            <a:avLst/>
          </a:prstGeom>
          <a:noFill/>
        </p:spPr>
        <p:txBody>
          <a:bodyPr wrap="square" rtlCol="0">
            <a:spAutoFit/>
          </a:bodyPr>
          <a:lstStyle/>
          <a:p>
            <a:pPr algn="ctr"/>
            <a:r>
              <a:rPr lang="en-US" sz="2800" b="1" u="sng" dirty="0">
                <a:solidFill>
                  <a:schemeClr val="accent1"/>
                </a:solidFill>
                <a:latin typeface="Roboto" panose="02000000000000000000" pitchFamily="2" charset="0"/>
                <a:ea typeface="Roboto" panose="02000000000000000000" pitchFamily="2" charset="0"/>
                <a:cs typeface="Roboto" panose="02000000000000000000" pitchFamily="2" charset="0"/>
              </a:rPr>
              <a:t>TABLE OF CONTENTS</a:t>
            </a:r>
          </a:p>
        </p:txBody>
      </p:sp>
      <p:grpSp>
        <p:nvGrpSpPr>
          <p:cNvPr id="197" name="Group 196">
            <a:extLst>
              <a:ext uri="{FF2B5EF4-FFF2-40B4-BE49-F238E27FC236}">
                <a16:creationId xmlns:a16="http://schemas.microsoft.com/office/drawing/2014/main" xmlns="" id="{1FC0A8A5-B5CE-44FA-BFF9-C176E9D00C49}"/>
              </a:ext>
            </a:extLst>
          </p:cNvPr>
          <p:cNvGrpSpPr/>
          <p:nvPr/>
        </p:nvGrpSpPr>
        <p:grpSpPr>
          <a:xfrm>
            <a:off x="1752600" y="1815257"/>
            <a:ext cx="275287" cy="275287"/>
            <a:chOff x="1750422" y="1134799"/>
            <a:chExt cx="275287" cy="275287"/>
          </a:xfrm>
        </p:grpSpPr>
        <p:sp>
          <p:nvSpPr>
            <p:cNvPr id="198" name="Oval 197">
              <a:extLst>
                <a:ext uri="{FF2B5EF4-FFF2-40B4-BE49-F238E27FC236}">
                  <a16:creationId xmlns:a16="http://schemas.microsoft.com/office/drawing/2014/main" xmlns="" id="{FBA3B2A6-7FC0-4C79-8FF6-56A5E5556C76}"/>
                </a:ext>
              </a:extLst>
            </p:cNvPr>
            <p:cNvSpPr/>
            <p:nvPr/>
          </p:nvSpPr>
          <p:spPr>
            <a:xfrm>
              <a:off x="1750422" y="1134799"/>
              <a:ext cx="275287" cy="275287"/>
            </a:xfrm>
            <a:prstGeom prst="ellipse">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9" name="Oval 198">
              <a:extLst>
                <a:ext uri="{FF2B5EF4-FFF2-40B4-BE49-F238E27FC236}">
                  <a16:creationId xmlns:a16="http://schemas.microsoft.com/office/drawing/2014/main" xmlns="" id="{63388099-2CE8-49D4-8A16-3A94579D2B40}"/>
                </a:ext>
              </a:extLst>
            </p:cNvPr>
            <p:cNvSpPr/>
            <p:nvPr/>
          </p:nvSpPr>
          <p:spPr>
            <a:xfrm>
              <a:off x="1827254" y="1211631"/>
              <a:ext cx="121622" cy="12162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200" name="Group 199">
            <a:extLst>
              <a:ext uri="{FF2B5EF4-FFF2-40B4-BE49-F238E27FC236}">
                <a16:creationId xmlns:a16="http://schemas.microsoft.com/office/drawing/2014/main" xmlns="" id="{7DB14193-FCC9-43A1-B3D6-2F84858EB3B1}"/>
              </a:ext>
            </a:extLst>
          </p:cNvPr>
          <p:cNvGrpSpPr/>
          <p:nvPr/>
        </p:nvGrpSpPr>
        <p:grpSpPr>
          <a:xfrm>
            <a:off x="2133600" y="2514901"/>
            <a:ext cx="275287" cy="275287"/>
            <a:chOff x="1750422" y="1134799"/>
            <a:chExt cx="275287" cy="275287"/>
          </a:xfrm>
        </p:grpSpPr>
        <p:sp>
          <p:nvSpPr>
            <p:cNvPr id="201" name="Oval 200">
              <a:extLst>
                <a:ext uri="{FF2B5EF4-FFF2-40B4-BE49-F238E27FC236}">
                  <a16:creationId xmlns:a16="http://schemas.microsoft.com/office/drawing/2014/main" xmlns="" id="{B21CD665-28B0-41DF-A169-12C781F0433C}"/>
                </a:ext>
              </a:extLst>
            </p:cNvPr>
            <p:cNvSpPr/>
            <p:nvPr/>
          </p:nvSpPr>
          <p:spPr>
            <a:xfrm>
              <a:off x="1750422" y="1134799"/>
              <a:ext cx="275287" cy="275287"/>
            </a:xfrm>
            <a:prstGeom prst="ellipse">
              <a:avLst/>
            </a:prstGeom>
            <a:noFill/>
            <a:ln w="1270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2" name="Oval 201">
              <a:extLst>
                <a:ext uri="{FF2B5EF4-FFF2-40B4-BE49-F238E27FC236}">
                  <a16:creationId xmlns:a16="http://schemas.microsoft.com/office/drawing/2014/main" xmlns="" id="{E923EFB7-3D39-4874-B977-8ED87EFC8D1C}"/>
                </a:ext>
              </a:extLst>
            </p:cNvPr>
            <p:cNvSpPr/>
            <p:nvPr/>
          </p:nvSpPr>
          <p:spPr>
            <a:xfrm>
              <a:off x="1827254" y="1211631"/>
              <a:ext cx="121622" cy="121622"/>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206" name="Group 205">
            <a:extLst>
              <a:ext uri="{FF2B5EF4-FFF2-40B4-BE49-F238E27FC236}">
                <a16:creationId xmlns:a16="http://schemas.microsoft.com/office/drawing/2014/main" xmlns="" id="{AD33F852-BBFD-4753-BCBB-F80FA9D4880B}"/>
              </a:ext>
            </a:extLst>
          </p:cNvPr>
          <p:cNvGrpSpPr/>
          <p:nvPr/>
        </p:nvGrpSpPr>
        <p:grpSpPr>
          <a:xfrm>
            <a:off x="2971800" y="3839814"/>
            <a:ext cx="275287" cy="275287"/>
            <a:chOff x="1750422" y="1134799"/>
            <a:chExt cx="275287" cy="275287"/>
          </a:xfrm>
        </p:grpSpPr>
        <p:sp>
          <p:nvSpPr>
            <p:cNvPr id="207" name="Oval 206">
              <a:extLst>
                <a:ext uri="{FF2B5EF4-FFF2-40B4-BE49-F238E27FC236}">
                  <a16:creationId xmlns:a16="http://schemas.microsoft.com/office/drawing/2014/main" xmlns="" id="{1913D530-F2F6-43C3-A590-FC63E84811FA}"/>
                </a:ext>
              </a:extLst>
            </p:cNvPr>
            <p:cNvSpPr/>
            <p:nvPr/>
          </p:nvSpPr>
          <p:spPr>
            <a:xfrm>
              <a:off x="1750422" y="1134799"/>
              <a:ext cx="275287" cy="275287"/>
            </a:xfrm>
            <a:prstGeom prst="ellipse">
              <a:avLst/>
            </a:prstGeom>
            <a:noFill/>
            <a:ln w="12700" cap="flat" cmpd="sng" algn="ctr">
              <a:solidFill>
                <a:srgbClr val="00206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8" name="Oval 207">
              <a:extLst>
                <a:ext uri="{FF2B5EF4-FFF2-40B4-BE49-F238E27FC236}">
                  <a16:creationId xmlns:a16="http://schemas.microsoft.com/office/drawing/2014/main" xmlns="" id="{EA16E23F-6B92-4F79-A9B3-26ADB80FBDBC}"/>
                </a:ext>
              </a:extLst>
            </p:cNvPr>
            <p:cNvSpPr/>
            <p:nvPr/>
          </p:nvSpPr>
          <p:spPr>
            <a:xfrm>
              <a:off x="1827254" y="1211631"/>
              <a:ext cx="121622" cy="121622"/>
            </a:xfrm>
            <a:prstGeom prst="ellipse">
              <a:avLst/>
            </a:prstGeom>
            <a:solidFill>
              <a:srgbClr val="002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209" name="Group 208">
            <a:extLst>
              <a:ext uri="{FF2B5EF4-FFF2-40B4-BE49-F238E27FC236}">
                <a16:creationId xmlns:a16="http://schemas.microsoft.com/office/drawing/2014/main" xmlns="" id="{6621FB58-0E76-4E3C-94ED-D36EA4F81187}"/>
              </a:ext>
            </a:extLst>
          </p:cNvPr>
          <p:cNvGrpSpPr/>
          <p:nvPr/>
        </p:nvGrpSpPr>
        <p:grpSpPr>
          <a:xfrm>
            <a:off x="3429000" y="4572301"/>
            <a:ext cx="275287" cy="275287"/>
            <a:chOff x="1750422" y="1134799"/>
            <a:chExt cx="275287" cy="275287"/>
          </a:xfrm>
        </p:grpSpPr>
        <p:sp>
          <p:nvSpPr>
            <p:cNvPr id="210" name="Oval 209">
              <a:extLst>
                <a:ext uri="{FF2B5EF4-FFF2-40B4-BE49-F238E27FC236}">
                  <a16:creationId xmlns:a16="http://schemas.microsoft.com/office/drawing/2014/main" xmlns="" id="{E1F929B8-0F69-40A3-9E5A-470E00E2DA2B}"/>
                </a:ext>
              </a:extLst>
            </p:cNvPr>
            <p:cNvSpPr/>
            <p:nvPr/>
          </p:nvSpPr>
          <p:spPr>
            <a:xfrm>
              <a:off x="1750422" y="1134799"/>
              <a:ext cx="275287" cy="275287"/>
            </a:xfrm>
            <a:prstGeom prst="ellipse">
              <a:avLst/>
            </a:prstGeom>
            <a:no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1" name="Oval 210">
              <a:extLst>
                <a:ext uri="{FF2B5EF4-FFF2-40B4-BE49-F238E27FC236}">
                  <a16:creationId xmlns:a16="http://schemas.microsoft.com/office/drawing/2014/main" xmlns="" id="{897A745F-C55B-4F27-A521-28865F696B40}"/>
                </a:ext>
              </a:extLst>
            </p:cNvPr>
            <p:cNvSpPr/>
            <p:nvPr/>
          </p:nvSpPr>
          <p:spPr>
            <a:xfrm>
              <a:off x="1827254" y="1211631"/>
              <a:ext cx="121622" cy="121622"/>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sp>
        <p:nvSpPr>
          <p:cNvPr id="219" name="Rectangle: Rounded Corners 12">
            <a:extLst>
              <a:ext uri="{FF2B5EF4-FFF2-40B4-BE49-F238E27FC236}">
                <a16:creationId xmlns:a16="http://schemas.microsoft.com/office/drawing/2014/main" xmlns="" id="{A399D4D5-423F-446A-BC08-BD9572F7FFE0}"/>
              </a:ext>
            </a:extLst>
          </p:cNvPr>
          <p:cNvSpPr/>
          <p:nvPr/>
        </p:nvSpPr>
        <p:spPr>
          <a:xfrm>
            <a:off x="2209800" y="1676701"/>
            <a:ext cx="3352800" cy="609600"/>
          </a:xfrm>
          <a:prstGeom prst="roundRect">
            <a:avLst>
              <a:gd name="adj" fmla="val 23940"/>
            </a:avLst>
          </a:prstGeom>
          <a:ln/>
          <a:effectLst>
            <a:glow rad="63500">
              <a:schemeClr val="accent1">
                <a:satMod val="175000"/>
                <a:alpha val="40000"/>
              </a:schemeClr>
            </a:glow>
            <a:outerShdw blurRad="190500" dist="228600" dir="2700000" sy="90000" rotWithShape="0">
              <a:srgbClr val="000000">
                <a:alpha val="25500"/>
              </a:srgbClr>
            </a:outerShdw>
          </a:effectLst>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tx1"/>
                </a:solidFill>
                <a:latin typeface="Roboto"/>
              </a:rPr>
              <a:t>Introduction</a:t>
            </a:r>
            <a:endParaRPr kumimoji="0" lang="en-US" sz="2000" b="1" i="0" u="none" strike="noStrike" kern="0" cap="none" spc="0" normalizeH="0" baseline="0" noProof="0" dirty="0">
              <a:ln>
                <a:noFill/>
              </a:ln>
              <a:solidFill>
                <a:schemeClr val="tx1"/>
              </a:solidFill>
              <a:effectLst/>
              <a:uLnTx/>
              <a:uFillTx/>
              <a:latin typeface="Roboto"/>
            </a:endParaRPr>
          </a:p>
        </p:txBody>
      </p:sp>
      <p:sp>
        <p:nvSpPr>
          <p:cNvPr id="223" name="Rectangle: Rounded Corners 12">
            <a:extLst>
              <a:ext uri="{FF2B5EF4-FFF2-40B4-BE49-F238E27FC236}">
                <a16:creationId xmlns:a16="http://schemas.microsoft.com/office/drawing/2014/main" xmlns="" id="{A399D4D5-423F-446A-BC08-BD9572F7FFE0}"/>
              </a:ext>
            </a:extLst>
          </p:cNvPr>
          <p:cNvSpPr/>
          <p:nvPr/>
        </p:nvSpPr>
        <p:spPr>
          <a:xfrm>
            <a:off x="2590800" y="2383788"/>
            <a:ext cx="3352800" cy="609600"/>
          </a:xfrm>
          <a:prstGeom prst="roundRect">
            <a:avLst>
              <a:gd name="adj" fmla="val 23940"/>
            </a:avLst>
          </a:prstGeom>
          <a:ln/>
          <a:effectLst>
            <a:glow rad="63500">
              <a:schemeClr val="accent1">
                <a:satMod val="175000"/>
                <a:alpha val="40000"/>
              </a:schemeClr>
            </a:glow>
            <a:outerShdw blurRad="190500" dist="228600" dir="2700000" sy="90000" rotWithShape="0">
              <a:srgbClr val="000000">
                <a:alpha val="25500"/>
              </a:srgbClr>
            </a:outerShdw>
          </a:effectLst>
        </p:spPr>
        <p:style>
          <a:lnRef idx="1">
            <a:schemeClr val="dk1"/>
          </a:lnRef>
          <a:fillRef idx="3">
            <a:schemeClr val="dk1"/>
          </a:fillRef>
          <a:effectRef idx="2">
            <a:schemeClr val="dk1"/>
          </a:effectRef>
          <a:fontRef idx="minor">
            <a:schemeClr val="lt1"/>
          </a:fontRef>
        </p:style>
        <p:txBody>
          <a:bodyPr rtlCol="0" anchor="ctr"/>
          <a:lstStyle/>
          <a:p>
            <a:pPr lvl="0" algn="ctr">
              <a:defRPr/>
            </a:pPr>
            <a:r>
              <a:rPr lang="en-US" sz="2000" b="1" kern="0" dirty="0">
                <a:latin typeface="Roboto" panose="02000000000000000000" pitchFamily="2" charset="0"/>
                <a:ea typeface="Roboto" panose="02000000000000000000" pitchFamily="2" charset="0"/>
                <a:cs typeface="Roboto" panose="02000000000000000000" pitchFamily="2" charset="0"/>
              </a:rPr>
              <a:t>User Interface</a:t>
            </a:r>
          </a:p>
        </p:txBody>
      </p:sp>
      <p:sp>
        <p:nvSpPr>
          <p:cNvPr id="225" name="Rectangle: Rounded Corners 12">
            <a:extLst>
              <a:ext uri="{FF2B5EF4-FFF2-40B4-BE49-F238E27FC236}">
                <a16:creationId xmlns:a16="http://schemas.microsoft.com/office/drawing/2014/main" xmlns="" id="{A399D4D5-423F-446A-BC08-BD9572F7FFE0}"/>
              </a:ext>
            </a:extLst>
          </p:cNvPr>
          <p:cNvSpPr/>
          <p:nvPr/>
        </p:nvSpPr>
        <p:spPr>
          <a:xfrm>
            <a:off x="3048632" y="3048933"/>
            <a:ext cx="3352800" cy="609600"/>
          </a:xfrm>
          <a:prstGeom prst="roundRect">
            <a:avLst>
              <a:gd name="adj" fmla="val 23940"/>
            </a:avLst>
          </a:prstGeom>
          <a:ln/>
          <a:effectLst>
            <a:glow rad="63500">
              <a:schemeClr val="accent1">
                <a:satMod val="175000"/>
                <a:alpha val="40000"/>
              </a:schemeClr>
            </a:glow>
            <a:outerShdw blurRad="190500" dist="228600" dir="2700000" sy="90000" rotWithShape="0">
              <a:srgbClr val="000000">
                <a:alpha val="25500"/>
              </a:srgbClr>
            </a:outerShdw>
          </a:effectLst>
        </p:spPr>
        <p:style>
          <a:lnRef idx="1">
            <a:schemeClr val="dk1"/>
          </a:lnRef>
          <a:fillRef idx="3">
            <a:schemeClr val="dk1"/>
          </a:fillRef>
          <a:effectRef idx="2">
            <a:schemeClr val="dk1"/>
          </a:effectRef>
          <a:fontRef idx="minor">
            <a:schemeClr val="lt1"/>
          </a:fontRef>
        </p:style>
        <p:txBody>
          <a:bodyPr rtlCol="0" anchor="ctr"/>
          <a:lstStyle/>
          <a:p>
            <a:pPr lvl="0" algn="ctr">
              <a:defRPr/>
            </a:pPr>
            <a:r>
              <a:rPr lang="en-US" sz="2000" b="1" kern="0" dirty="0">
                <a:latin typeface="Roboto" panose="02000000000000000000" pitchFamily="2" charset="0"/>
                <a:ea typeface="Roboto" panose="02000000000000000000" pitchFamily="2" charset="0"/>
                <a:cs typeface="Roboto" panose="02000000000000000000" pitchFamily="2" charset="0"/>
              </a:rPr>
              <a:t>Project Overview</a:t>
            </a:r>
          </a:p>
        </p:txBody>
      </p:sp>
      <p:sp>
        <p:nvSpPr>
          <p:cNvPr id="234" name="Rectangle: Rounded Corners 12">
            <a:extLst>
              <a:ext uri="{FF2B5EF4-FFF2-40B4-BE49-F238E27FC236}">
                <a16:creationId xmlns:a16="http://schemas.microsoft.com/office/drawing/2014/main" xmlns="" id="{A399D4D5-423F-446A-BC08-BD9572F7FFE0}"/>
              </a:ext>
            </a:extLst>
          </p:cNvPr>
          <p:cNvSpPr/>
          <p:nvPr/>
        </p:nvSpPr>
        <p:spPr>
          <a:xfrm>
            <a:off x="3429000" y="3733800"/>
            <a:ext cx="3352800" cy="609600"/>
          </a:xfrm>
          <a:prstGeom prst="roundRect">
            <a:avLst>
              <a:gd name="adj" fmla="val 23940"/>
            </a:avLst>
          </a:prstGeom>
          <a:ln/>
          <a:effectLst>
            <a:glow rad="63500">
              <a:schemeClr val="accent1">
                <a:satMod val="175000"/>
                <a:alpha val="40000"/>
              </a:schemeClr>
            </a:glow>
            <a:outerShdw blurRad="190500" dist="228600" dir="2700000" sy="90000" rotWithShape="0">
              <a:srgbClr val="000000">
                <a:alpha val="25500"/>
              </a:srgbClr>
            </a:outerShdw>
          </a:effectLst>
        </p:spPr>
        <p:style>
          <a:lnRef idx="1">
            <a:schemeClr val="dk1"/>
          </a:lnRef>
          <a:fillRef idx="3">
            <a:schemeClr val="dk1"/>
          </a:fillRef>
          <a:effectRef idx="2">
            <a:schemeClr val="dk1"/>
          </a:effectRef>
          <a:fontRef idx="minor">
            <a:schemeClr val="lt1"/>
          </a:fontRef>
        </p:style>
        <p:txBody>
          <a:bodyPr rtlCol="0" anchor="ctr"/>
          <a:lstStyle/>
          <a:p>
            <a:pPr lvl="0" algn="ctr">
              <a:defRPr/>
            </a:pPr>
            <a:r>
              <a:rPr lang="en-US" sz="2000" b="1" kern="0" dirty="0">
                <a:solidFill>
                  <a:prstClr val="white"/>
                </a:solidFill>
                <a:latin typeface="Roboto" panose="02000000000000000000" pitchFamily="2" charset="0"/>
                <a:ea typeface="Roboto" panose="02000000000000000000" pitchFamily="2" charset="0"/>
                <a:cs typeface="Roboto" panose="02000000000000000000" pitchFamily="2" charset="0"/>
              </a:rPr>
              <a:t>Technology Used</a:t>
            </a:r>
          </a:p>
        </p:txBody>
      </p:sp>
      <p:sp>
        <p:nvSpPr>
          <p:cNvPr id="239" name="Rectangle: Rounded Corners 12">
            <a:extLst>
              <a:ext uri="{FF2B5EF4-FFF2-40B4-BE49-F238E27FC236}">
                <a16:creationId xmlns:a16="http://schemas.microsoft.com/office/drawing/2014/main" xmlns="" id="{A399D4D5-423F-446A-BC08-BD9572F7FFE0}"/>
              </a:ext>
            </a:extLst>
          </p:cNvPr>
          <p:cNvSpPr/>
          <p:nvPr/>
        </p:nvSpPr>
        <p:spPr>
          <a:xfrm>
            <a:off x="3886200" y="4419600"/>
            <a:ext cx="3352800" cy="609600"/>
          </a:xfrm>
          <a:prstGeom prst="roundRect">
            <a:avLst>
              <a:gd name="adj" fmla="val 23940"/>
            </a:avLst>
          </a:prstGeom>
          <a:ln/>
          <a:effectLst>
            <a:glow rad="63500">
              <a:schemeClr val="accent1">
                <a:satMod val="175000"/>
                <a:alpha val="40000"/>
              </a:schemeClr>
            </a:glow>
            <a:outerShdw blurRad="190500" dist="228600" dir="2700000" sy="90000" rotWithShape="0">
              <a:srgbClr val="000000">
                <a:alpha val="25500"/>
              </a:srgbClr>
            </a:outerShdw>
          </a:effectLst>
        </p:spPr>
        <p:style>
          <a:lnRef idx="1">
            <a:schemeClr val="dk1"/>
          </a:lnRef>
          <a:fillRef idx="3">
            <a:schemeClr val="dk1"/>
          </a:fillRef>
          <a:effectRef idx="2">
            <a:schemeClr val="dk1"/>
          </a:effectRef>
          <a:fontRef idx="minor">
            <a:schemeClr val="lt1"/>
          </a:fontRef>
        </p:style>
        <p:txBody>
          <a:bodyPr rtlCol="0" anchor="ctr"/>
          <a:lstStyle/>
          <a:p>
            <a:pPr lvl="0" algn="ctr">
              <a:defRPr/>
            </a:pPr>
            <a:r>
              <a:rPr lang="en-US" sz="2000" b="1" kern="0" dirty="0">
                <a:solidFill>
                  <a:prstClr val="white"/>
                </a:solidFill>
                <a:latin typeface="Roboto" panose="02000000000000000000" pitchFamily="2" charset="0"/>
                <a:ea typeface="Roboto" panose="02000000000000000000" pitchFamily="2" charset="0"/>
                <a:cs typeface="Roboto" panose="02000000000000000000" pitchFamily="2" charset="0"/>
              </a:rPr>
              <a:t>Conclusion and future Enhancements</a:t>
            </a:r>
          </a:p>
        </p:txBody>
      </p:sp>
      <p:grpSp>
        <p:nvGrpSpPr>
          <p:cNvPr id="282" name="Group 281">
            <a:extLst>
              <a:ext uri="{FF2B5EF4-FFF2-40B4-BE49-F238E27FC236}">
                <a16:creationId xmlns:a16="http://schemas.microsoft.com/office/drawing/2014/main" xmlns="" id="{F929FAB0-91C3-428A-A543-5ED6B1441CB4}"/>
              </a:ext>
            </a:extLst>
          </p:cNvPr>
          <p:cNvGrpSpPr/>
          <p:nvPr/>
        </p:nvGrpSpPr>
        <p:grpSpPr>
          <a:xfrm>
            <a:off x="2590800" y="3200701"/>
            <a:ext cx="275287" cy="275287"/>
            <a:chOff x="1750422" y="1134799"/>
            <a:chExt cx="275287" cy="275287"/>
          </a:xfrm>
        </p:grpSpPr>
        <p:sp>
          <p:nvSpPr>
            <p:cNvPr id="283" name="Oval 282">
              <a:extLst>
                <a:ext uri="{FF2B5EF4-FFF2-40B4-BE49-F238E27FC236}">
                  <a16:creationId xmlns:a16="http://schemas.microsoft.com/office/drawing/2014/main" xmlns="" id="{50FA581A-8239-4D3E-A48E-435990763F6F}"/>
                </a:ext>
              </a:extLst>
            </p:cNvPr>
            <p:cNvSpPr/>
            <p:nvPr/>
          </p:nvSpPr>
          <p:spPr>
            <a:xfrm>
              <a:off x="1750422" y="1134799"/>
              <a:ext cx="275287" cy="275287"/>
            </a:xfrm>
            <a:prstGeom prst="ellips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A55EA7FC-9D8E-4F5F-914C-620B3DF6ACB5}"/>
                </a:ext>
              </a:extLst>
            </p:cNvPr>
            <p:cNvSpPr/>
            <p:nvPr/>
          </p:nvSpPr>
          <p:spPr>
            <a:xfrm>
              <a:off x="1827254" y="1211631"/>
              <a:ext cx="121622" cy="12162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xmlns="" id="{E4FC46C6-24B3-4F0A-4EDD-E55CDE9BEFE2}"/>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p:cTn id="7" dur="500" fill="hold"/>
                                        <p:tgtEl>
                                          <p:spTgt spid="197"/>
                                        </p:tgtEl>
                                        <p:attrNameLst>
                                          <p:attrName>ppt_w</p:attrName>
                                        </p:attrNameLst>
                                      </p:cBhvr>
                                      <p:tavLst>
                                        <p:tav tm="0">
                                          <p:val>
                                            <p:fltVal val="0"/>
                                          </p:val>
                                        </p:tav>
                                        <p:tav tm="100000">
                                          <p:val>
                                            <p:strVal val="#ppt_w"/>
                                          </p:val>
                                        </p:tav>
                                      </p:tavLst>
                                    </p:anim>
                                    <p:anim calcmode="lin" valueType="num">
                                      <p:cBhvr>
                                        <p:cTn id="8" dur="500" fill="hold"/>
                                        <p:tgtEl>
                                          <p:spTgt spid="19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0"/>
                                        </p:tgtEl>
                                        <p:attrNameLst>
                                          <p:attrName>style.visibility</p:attrName>
                                        </p:attrNameLst>
                                      </p:cBhvr>
                                      <p:to>
                                        <p:strVal val="visible"/>
                                      </p:to>
                                    </p:set>
                                    <p:anim calcmode="lin" valueType="num">
                                      <p:cBhvr>
                                        <p:cTn id="11" dur="500" fill="hold"/>
                                        <p:tgtEl>
                                          <p:spTgt spid="200"/>
                                        </p:tgtEl>
                                        <p:attrNameLst>
                                          <p:attrName>ppt_w</p:attrName>
                                        </p:attrNameLst>
                                      </p:cBhvr>
                                      <p:tavLst>
                                        <p:tav tm="0">
                                          <p:val>
                                            <p:fltVal val="0"/>
                                          </p:val>
                                        </p:tav>
                                        <p:tav tm="100000">
                                          <p:val>
                                            <p:strVal val="#ppt_w"/>
                                          </p:val>
                                        </p:tav>
                                      </p:tavLst>
                                    </p:anim>
                                    <p:anim calcmode="lin" valueType="num">
                                      <p:cBhvr>
                                        <p:cTn id="12" dur="500" fill="hold"/>
                                        <p:tgtEl>
                                          <p:spTgt spid="200"/>
                                        </p:tgtEl>
                                        <p:attrNameLst>
                                          <p:attrName>ppt_h</p:attrName>
                                        </p:attrNameLst>
                                      </p:cBhvr>
                                      <p:tavLst>
                                        <p:tav tm="0">
                                          <p:val>
                                            <p:fltVal val="0"/>
                                          </p:val>
                                        </p:tav>
                                        <p:tav tm="100000">
                                          <p:val>
                                            <p:strVal val="#ppt_h"/>
                                          </p:val>
                                        </p:tav>
                                      </p:tavLst>
                                    </p:anim>
                                  </p:childTnLst>
                                </p:cTn>
                              </p:par>
                              <p:par>
                                <p:cTn id="13" presetID="53" presetClass="entr" presetSubtype="0" fill="hold" nodeType="withEffect">
                                  <p:stCondLst>
                                    <p:cond delay="0"/>
                                  </p:stCondLst>
                                  <p:childTnLst>
                                    <p:set>
                                      <p:cBhvr>
                                        <p:cTn id="14" dur="1" fill="hold">
                                          <p:stCondLst>
                                            <p:cond delay="0"/>
                                          </p:stCondLst>
                                        </p:cTn>
                                        <p:tgtEl>
                                          <p:spTgt spid="282"/>
                                        </p:tgtEl>
                                        <p:attrNameLst>
                                          <p:attrName>style.visibility</p:attrName>
                                        </p:attrNameLst>
                                      </p:cBhvr>
                                      <p:to>
                                        <p:strVal val="visible"/>
                                      </p:to>
                                    </p:set>
                                    <p:anim calcmode="lin" valueType="num">
                                      <p:cBhvr>
                                        <p:cTn id="15" dur="500" fill="hold"/>
                                        <p:tgtEl>
                                          <p:spTgt spid="282"/>
                                        </p:tgtEl>
                                        <p:attrNameLst>
                                          <p:attrName>ppt_w</p:attrName>
                                        </p:attrNameLst>
                                      </p:cBhvr>
                                      <p:tavLst>
                                        <p:tav tm="0">
                                          <p:val>
                                            <p:fltVal val="0"/>
                                          </p:val>
                                        </p:tav>
                                        <p:tav tm="100000">
                                          <p:val>
                                            <p:strVal val="#ppt_w"/>
                                          </p:val>
                                        </p:tav>
                                      </p:tavLst>
                                    </p:anim>
                                    <p:anim calcmode="lin" valueType="num">
                                      <p:cBhvr>
                                        <p:cTn id="16" dur="500" fill="hold"/>
                                        <p:tgtEl>
                                          <p:spTgt spid="282"/>
                                        </p:tgtEl>
                                        <p:attrNameLst>
                                          <p:attrName>ppt_h</p:attrName>
                                        </p:attrNameLst>
                                      </p:cBhvr>
                                      <p:tavLst>
                                        <p:tav tm="0">
                                          <p:val>
                                            <p:fltVal val="0"/>
                                          </p:val>
                                        </p:tav>
                                        <p:tav tm="100000">
                                          <p:val>
                                            <p:strVal val="#ppt_h"/>
                                          </p:val>
                                        </p:tav>
                                      </p:tavLst>
                                    </p:anim>
                                    <p:animEffect transition="in" filter="fade">
                                      <p:cBhvr>
                                        <p:cTn id="17" dur="500"/>
                                        <p:tgtEl>
                                          <p:spTgt spid="282"/>
                                        </p:tgtEl>
                                      </p:cBhvr>
                                    </p:animEffect>
                                  </p:childTnLst>
                                </p:cTn>
                              </p:par>
                              <p:par>
                                <p:cTn id="18" presetID="23" presetClass="entr" presetSubtype="16" fill="hold" nodeType="withEffect">
                                  <p:stCondLst>
                                    <p:cond delay="0"/>
                                  </p:stCondLst>
                                  <p:childTnLst>
                                    <p:set>
                                      <p:cBhvr>
                                        <p:cTn id="19" dur="1" fill="hold">
                                          <p:stCondLst>
                                            <p:cond delay="0"/>
                                          </p:stCondLst>
                                        </p:cTn>
                                        <p:tgtEl>
                                          <p:spTgt spid="206"/>
                                        </p:tgtEl>
                                        <p:attrNameLst>
                                          <p:attrName>style.visibility</p:attrName>
                                        </p:attrNameLst>
                                      </p:cBhvr>
                                      <p:to>
                                        <p:strVal val="visible"/>
                                      </p:to>
                                    </p:set>
                                    <p:anim calcmode="lin" valueType="num">
                                      <p:cBhvr>
                                        <p:cTn id="20" dur="500" fill="hold"/>
                                        <p:tgtEl>
                                          <p:spTgt spid="206"/>
                                        </p:tgtEl>
                                        <p:attrNameLst>
                                          <p:attrName>ppt_w</p:attrName>
                                        </p:attrNameLst>
                                      </p:cBhvr>
                                      <p:tavLst>
                                        <p:tav tm="0">
                                          <p:val>
                                            <p:fltVal val="0"/>
                                          </p:val>
                                        </p:tav>
                                        <p:tav tm="100000">
                                          <p:val>
                                            <p:strVal val="#ppt_w"/>
                                          </p:val>
                                        </p:tav>
                                      </p:tavLst>
                                    </p:anim>
                                    <p:anim calcmode="lin" valueType="num">
                                      <p:cBhvr>
                                        <p:cTn id="21" dur="500" fill="hold"/>
                                        <p:tgtEl>
                                          <p:spTgt spid="206"/>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209"/>
                                        </p:tgtEl>
                                        <p:attrNameLst>
                                          <p:attrName>style.visibility</p:attrName>
                                        </p:attrNameLst>
                                      </p:cBhvr>
                                      <p:to>
                                        <p:strVal val="visible"/>
                                      </p:to>
                                    </p:set>
                                    <p:anim calcmode="lin" valueType="num">
                                      <p:cBhvr>
                                        <p:cTn id="24" dur="500" fill="hold"/>
                                        <p:tgtEl>
                                          <p:spTgt spid="209"/>
                                        </p:tgtEl>
                                        <p:attrNameLst>
                                          <p:attrName>ppt_w</p:attrName>
                                        </p:attrNameLst>
                                      </p:cBhvr>
                                      <p:tavLst>
                                        <p:tav tm="0">
                                          <p:val>
                                            <p:fltVal val="0"/>
                                          </p:val>
                                        </p:tav>
                                        <p:tav tm="100000">
                                          <p:val>
                                            <p:strVal val="#ppt_w"/>
                                          </p:val>
                                        </p:tav>
                                      </p:tavLst>
                                    </p:anim>
                                    <p:anim calcmode="lin" valueType="num">
                                      <p:cBhvr>
                                        <p:cTn id="25" dur="500" fill="hold"/>
                                        <p:tgtEl>
                                          <p:spTgt spid="209"/>
                                        </p:tgtEl>
                                        <p:attrNameLst>
                                          <p:attrName>ppt_h</p:attrName>
                                        </p:attrNameLst>
                                      </p:cBhvr>
                                      <p:tavLst>
                                        <p:tav tm="0">
                                          <p:val>
                                            <p:fltVal val="0"/>
                                          </p:val>
                                        </p:tav>
                                        <p:tav tm="100000">
                                          <p:val>
                                            <p:strVal val="#ppt_h"/>
                                          </p:val>
                                        </p:tav>
                                      </p:tavLst>
                                    </p:anim>
                                  </p:childTnLst>
                                </p:cTn>
                              </p:par>
                              <p:par>
                                <p:cTn id="26" presetID="17" presetClass="entr" presetSubtype="2" fill="hold" grpId="0" nodeType="withEffect">
                                  <p:stCondLst>
                                    <p:cond delay="0"/>
                                  </p:stCondLst>
                                  <p:childTnLst>
                                    <p:set>
                                      <p:cBhvr>
                                        <p:cTn id="27" dur="1" fill="hold">
                                          <p:stCondLst>
                                            <p:cond delay="0"/>
                                          </p:stCondLst>
                                        </p:cTn>
                                        <p:tgtEl>
                                          <p:spTgt spid="219"/>
                                        </p:tgtEl>
                                        <p:attrNameLst>
                                          <p:attrName>style.visibility</p:attrName>
                                        </p:attrNameLst>
                                      </p:cBhvr>
                                      <p:to>
                                        <p:strVal val="visible"/>
                                      </p:to>
                                    </p:set>
                                    <p:anim calcmode="lin" valueType="num">
                                      <p:cBhvr>
                                        <p:cTn id="28" dur="500" fill="hold"/>
                                        <p:tgtEl>
                                          <p:spTgt spid="219"/>
                                        </p:tgtEl>
                                        <p:attrNameLst>
                                          <p:attrName>ppt_x</p:attrName>
                                        </p:attrNameLst>
                                      </p:cBhvr>
                                      <p:tavLst>
                                        <p:tav tm="0">
                                          <p:val>
                                            <p:strVal val="#ppt_x+#ppt_w/2"/>
                                          </p:val>
                                        </p:tav>
                                        <p:tav tm="100000">
                                          <p:val>
                                            <p:strVal val="#ppt_x"/>
                                          </p:val>
                                        </p:tav>
                                      </p:tavLst>
                                    </p:anim>
                                    <p:anim calcmode="lin" valueType="num">
                                      <p:cBhvr>
                                        <p:cTn id="29" dur="500" fill="hold"/>
                                        <p:tgtEl>
                                          <p:spTgt spid="219"/>
                                        </p:tgtEl>
                                        <p:attrNameLst>
                                          <p:attrName>ppt_y</p:attrName>
                                        </p:attrNameLst>
                                      </p:cBhvr>
                                      <p:tavLst>
                                        <p:tav tm="0">
                                          <p:val>
                                            <p:strVal val="#ppt_y"/>
                                          </p:val>
                                        </p:tav>
                                        <p:tav tm="100000">
                                          <p:val>
                                            <p:strVal val="#ppt_y"/>
                                          </p:val>
                                        </p:tav>
                                      </p:tavLst>
                                    </p:anim>
                                    <p:anim calcmode="lin" valueType="num">
                                      <p:cBhvr>
                                        <p:cTn id="30" dur="500" fill="hold"/>
                                        <p:tgtEl>
                                          <p:spTgt spid="219"/>
                                        </p:tgtEl>
                                        <p:attrNameLst>
                                          <p:attrName>ppt_w</p:attrName>
                                        </p:attrNameLst>
                                      </p:cBhvr>
                                      <p:tavLst>
                                        <p:tav tm="0">
                                          <p:val>
                                            <p:fltVal val="0"/>
                                          </p:val>
                                        </p:tav>
                                        <p:tav tm="100000">
                                          <p:val>
                                            <p:strVal val="#ppt_w"/>
                                          </p:val>
                                        </p:tav>
                                      </p:tavLst>
                                    </p:anim>
                                    <p:anim calcmode="lin" valueType="num">
                                      <p:cBhvr>
                                        <p:cTn id="31" dur="500" fill="hold"/>
                                        <p:tgtEl>
                                          <p:spTgt spid="219"/>
                                        </p:tgtEl>
                                        <p:attrNameLst>
                                          <p:attrName>ppt_h</p:attrName>
                                        </p:attrNameLst>
                                      </p:cBhvr>
                                      <p:tavLst>
                                        <p:tav tm="0">
                                          <p:val>
                                            <p:strVal val="#ppt_h"/>
                                          </p:val>
                                        </p:tav>
                                        <p:tav tm="100000">
                                          <p:val>
                                            <p:strVal val="#ppt_h"/>
                                          </p:val>
                                        </p:tav>
                                      </p:tavLst>
                                    </p:anim>
                                  </p:childTnLst>
                                </p:cTn>
                              </p:par>
                              <p:par>
                                <p:cTn id="32" presetID="17" presetClass="entr" presetSubtype="2" fill="hold" grpId="0" nodeType="withEffect">
                                  <p:stCondLst>
                                    <p:cond delay="0"/>
                                  </p:stCondLst>
                                  <p:childTnLst>
                                    <p:set>
                                      <p:cBhvr>
                                        <p:cTn id="33" dur="1" fill="hold">
                                          <p:stCondLst>
                                            <p:cond delay="0"/>
                                          </p:stCondLst>
                                        </p:cTn>
                                        <p:tgtEl>
                                          <p:spTgt spid="223"/>
                                        </p:tgtEl>
                                        <p:attrNameLst>
                                          <p:attrName>style.visibility</p:attrName>
                                        </p:attrNameLst>
                                      </p:cBhvr>
                                      <p:to>
                                        <p:strVal val="visible"/>
                                      </p:to>
                                    </p:set>
                                    <p:anim calcmode="lin" valueType="num">
                                      <p:cBhvr>
                                        <p:cTn id="34" dur="500" fill="hold"/>
                                        <p:tgtEl>
                                          <p:spTgt spid="223"/>
                                        </p:tgtEl>
                                        <p:attrNameLst>
                                          <p:attrName>ppt_x</p:attrName>
                                        </p:attrNameLst>
                                      </p:cBhvr>
                                      <p:tavLst>
                                        <p:tav tm="0">
                                          <p:val>
                                            <p:strVal val="#ppt_x+#ppt_w/2"/>
                                          </p:val>
                                        </p:tav>
                                        <p:tav tm="100000">
                                          <p:val>
                                            <p:strVal val="#ppt_x"/>
                                          </p:val>
                                        </p:tav>
                                      </p:tavLst>
                                    </p:anim>
                                    <p:anim calcmode="lin" valueType="num">
                                      <p:cBhvr>
                                        <p:cTn id="35" dur="500" fill="hold"/>
                                        <p:tgtEl>
                                          <p:spTgt spid="223"/>
                                        </p:tgtEl>
                                        <p:attrNameLst>
                                          <p:attrName>ppt_y</p:attrName>
                                        </p:attrNameLst>
                                      </p:cBhvr>
                                      <p:tavLst>
                                        <p:tav tm="0">
                                          <p:val>
                                            <p:strVal val="#ppt_y"/>
                                          </p:val>
                                        </p:tav>
                                        <p:tav tm="100000">
                                          <p:val>
                                            <p:strVal val="#ppt_y"/>
                                          </p:val>
                                        </p:tav>
                                      </p:tavLst>
                                    </p:anim>
                                    <p:anim calcmode="lin" valueType="num">
                                      <p:cBhvr>
                                        <p:cTn id="36" dur="500" fill="hold"/>
                                        <p:tgtEl>
                                          <p:spTgt spid="223"/>
                                        </p:tgtEl>
                                        <p:attrNameLst>
                                          <p:attrName>ppt_w</p:attrName>
                                        </p:attrNameLst>
                                      </p:cBhvr>
                                      <p:tavLst>
                                        <p:tav tm="0">
                                          <p:val>
                                            <p:fltVal val="0"/>
                                          </p:val>
                                        </p:tav>
                                        <p:tav tm="100000">
                                          <p:val>
                                            <p:strVal val="#ppt_w"/>
                                          </p:val>
                                        </p:tav>
                                      </p:tavLst>
                                    </p:anim>
                                    <p:anim calcmode="lin" valueType="num">
                                      <p:cBhvr>
                                        <p:cTn id="37" dur="500" fill="hold"/>
                                        <p:tgtEl>
                                          <p:spTgt spid="223"/>
                                        </p:tgtEl>
                                        <p:attrNameLst>
                                          <p:attrName>ppt_h</p:attrName>
                                        </p:attrNameLst>
                                      </p:cBhvr>
                                      <p:tavLst>
                                        <p:tav tm="0">
                                          <p:val>
                                            <p:strVal val="#ppt_h"/>
                                          </p:val>
                                        </p:tav>
                                        <p:tav tm="100000">
                                          <p:val>
                                            <p:strVal val="#ppt_h"/>
                                          </p:val>
                                        </p:tav>
                                      </p:tavLst>
                                    </p:anim>
                                  </p:childTnLst>
                                </p:cTn>
                              </p:par>
                              <p:par>
                                <p:cTn id="38" presetID="17" presetClass="entr" presetSubtype="2" fill="hold" grpId="0" nodeType="withEffect">
                                  <p:stCondLst>
                                    <p:cond delay="0"/>
                                  </p:stCondLst>
                                  <p:childTnLst>
                                    <p:set>
                                      <p:cBhvr>
                                        <p:cTn id="39" dur="1" fill="hold">
                                          <p:stCondLst>
                                            <p:cond delay="0"/>
                                          </p:stCondLst>
                                        </p:cTn>
                                        <p:tgtEl>
                                          <p:spTgt spid="225"/>
                                        </p:tgtEl>
                                        <p:attrNameLst>
                                          <p:attrName>style.visibility</p:attrName>
                                        </p:attrNameLst>
                                      </p:cBhvr>
                                      <p:to>
                                        <p:strVal val="visible"/>
                                      </p:to>
                                    </p:set>
                                    <p:anim calcmode="lin" valueType="num">
                                      <p:cBhvr>
                                        <p:cTn id="40" dur="500" fill="hold"/>
                                        <p:tgtEl>
                                          <p:spTgt spid="225"/>
                                        </p:tgtEl>
                                        <p:attrNameLst>
                                          <p:attrName>ppt_x</p:attrName>
                                        </p:attrNameLst>
                                      </p:cBhvr>
                                      <p:tavLst>
                                        <p:tav tm="0">
                                          <p:val>
                                            <p:strVal val="#ppt_x+#ppt_w/2"/>
                                          </p:val>
                                        </p:tav>
                                        <p:tav tm="100000">
                                          <p:val>
                                            <p:strVal val="#ppt_x"/>
                                          </p:val>
                                        </p:tav>
                                      </p:tavLst>
                                    </p:anim>
                                    <p:anim calcmode="lin" valueType="num">
                                      <p:cBhvr>
                                        <p:cTn id="41" dur="500" fill="hold"/>
                                        <p:tgtEl>
                                          <p:spTgt spid="225"/>
                                        </p:tgtEl>
                                        <p:attrNameLst>
                                          <p:attrName>ppt_y</p:attrName>
                                        </p:attrNameLst>
                                      </p:cBhvr>
                                      <p:tavLst>
                                        <p:tav tm="0">
                                          <p:val>
                                            <p:strVal val="#ppt_y"/>
                                          </p:val>
                                        </p:tav>
                                        <p:tav tm="100000">
                                          <p:val>
                                            <p:strVal val="#ppt_y"/>
                                          </p:val>
                                        </p:tav>
                                      </p:tavLst>
                                    </p:anim>
                                    <p:anim calcmode="lin" valueType="num">
                                      <p:cBhvr>
                                        <p:cTn id="42" dur="500" fill="hold"/>
                                        <p:tgtEl>
                                          <p:spTgt spid="225"/>
                                        </p:tgtEl>
                                        <p:attrNameLst>
                                          <p:attrName>ppt_w</p:attrName>
                                        </p:attrNameLst>
                                      </p:cBhvr>
                                      <p:tavLst>
                                        <p:tav tm="0">
                                          <p:val>
                                            <p:fltVal val="0"/>
                                          </p:val>
                                        </p:tav>
                                        <p:tav tm="100000">
                                          <p:val>
                                            <p:strVal val="#ppt_w"/>
                                          </p:val>
                                        </p:tav>
                                      </p:tavLst>
                                    </p:anim>
                                    <p:anim calcmode="lin" valueType="num">
                                      <p:cBhvr>
                                        <p:cTn id="43" dur="500" fill="hold"/>
                                        <p:tgtEl>
                                          <p:spTgt spid="225"/>
                                        </p:tgtEl>
                                        <p:attrNameLst>
                                          <p:attrName>ppt_h</p:attrName>
                                        </p:attrNameLst>
                                      </p:cBhvr>
                                      <p:tavLst>
                                        <p:tav tm="0">
                                          <p:val>
                                            <p:strVal val="#ppt_h"/>
                                          </p:val>
                                        </p:tav>
                                        <p:tav tm="100000">
                                          <p:val>
                                            <p:strVal val="#ppt_h"/>
                                          </p:val>
                                        </p:tav>
                                      </p:tavLst>
                                    </p:anim>
                                  </p:childTnLst>
                                </p:cTn>
                              </p:par>
                              <p:par>
                                <p:cTn id="44" presetID="17" presetClass="entr" presetSubtype="2" fill="hold" grpId="0" nodeType="withEffect">
                                  <p:stCondLst>
                                    <p:cond delay="0"/>
                                  </p:stCondLst>
                                  <p:childTnLst>
                                    <p:set>
                                      <p:cBhvr>
                                        <p:cTn id="45" dur="1" fill="hold">
                                          <p:stCondLst>
                                            <p:cond delay="0"/>
                                          </p:stCondLst>
                                        </p:cTn>
                                        <p:tgtEl>
                                          <p:spTgt spid="234"/>
                                        </p:tgtEl>
                                        <p:attrNameLst>
                                          <p:attrName>style.visibility</p:attrName>
                                        </p:attrNameLst>
                                      </p:cBhvr>
                                      <p:to>
                                        <p:strVal val="visible"/>
                                      </p:to>
                                    </p:set>
                                    <p:anim calcmode="lin" valueType="num">
                                      <p:cBhvr>
                                        <p:cTn id="46" dur="500" fill="hold"/>
                                        <p:tgtEl>
                                          <p:spTgt spid="234"/>
                                        </p:tgtEl>
                                        <p:attrNameLst>
                                          <p:attrName>ppt_x</p:attrName>
                                        </p:attrNameLst>
                                      </p:cBhvr>
                                      <p:tavLst>
                                        <p:tav tm="0">
                                          <p:val>
                                            <p:strVal val="#ppt_x+#ppt_w/2"/>
                                          </p:val>
                                        </p:tav>
                                        <p:tav tm="100000">
                                          <p:val>
                                            <p:strVal val="#ppt_x"/>
                                          </p:val>
                                        </p:tav>
                                      </p:tavLst>
                                    </p:anim>
                                    <p:anim calcmode="lin" valueType="num">
                                      <p:cBhvr>
                                        <p:cTn id="47" dur="500" fill="hold"/>
                                        <p:tgtEl>
                                          <p:spTgt spid="234"/>
                                        </p:tgtEl>
                                        <p:attrNameLst>
                                          <p:attrName>ppt_y</p:attrName>
                                        </p:attrNameLst>
                                      </p:cBhvr>
                                      <p:tavLst>
                                        <p:tav tm="0">
                                          <p:val>
                                            <p:strVal val="#ppt_y"/>
                                          </p:val>
                                        </p:tav>
                                        <p:tav tm="100000">
                                          <p:val>
                                            <p:strVal val="#ppt_y"/>
                                          </p:val>
                                        </p:tav>
                                      </p:tavLst>
                                    </p:anim>
                                    <p:anim calcmode="lin" valueType="num">
                                      <p:cBhvr>
                                        <p:cTn id="48" dur="500" fill="hold"/>
                                        <p:tgtEl>
                                          <p:spTgt spid="234"/>
                                        </p:tgtEl>
                                        <p:attrNameLst>
                                          <p:attrName>ppt_w</p:attrName>
                                        </p:attrNameLst>
                                      </p:cBhvr>
                                      <p:tavLst>
                                        <p:tav tm="0">
                                          <p:val>
                                            <p:fltVal val="0"/>
                                          </p:val>
                                        </p:tav>
                                        <p:tav tm="100000">
                                          <p:val>
                                            <p:strVal val="#ppt_w"/>
                                          </p:val>
                                        </p:tav>
                                      </p:tavLst>
                                    </p:anim>
                                    <p:anim calcmode="lin" valueType="num">
                                      <p:cBhvr>
                                        <p:cTn id="49" dur="500" fill="hold"/>
                                        <p:tgtEl>
                                          <p:spTgt spid="234"/>
                                        </p:tgtEl>
                                        <p:attrNameLst>
                                          <p:attrName>ppt_h</p:attrName>
                                        </p:attrNameLst>
                                      </p:cBhvr>
                                      <p:tavLst>
                                        <p:tav tm="0">
                                          <p:val>
                                            <p:strVal val="#ppt_h"/>
                                          </p:val>
                                        </p:tav>
                                        <p:tav tm="100000">
                                          <p:val>
                                            <p:strVal val="#ppt_h"/>
                                          </p:val>
                                        </p:tav>
                                      </p:tavLst>
                                    </p:anim>
                                  </p:childTnLst>
                                </p:cTn>
                              </p:par>
                              <p:par>
                                <p:cTn id="50" presetID="17" presetClass="entr" presetSubtype="2" fill="hold" grpId="0" nodeType="withEffect">
                                  <p:stCondLst>
                                    <p:cond delay="0"/>
                                  </p:stCondLst>
                                  <p:childTnLst>
                                    <p:set>
                                      <p:cBhvr>
                                        <p:cTn id="51" dur="1" fill="hold">
                                          <p:stCondLst>
                                            <p:cond delay="0"/>
                                          </p:stCondLst>
                                        </p:cTn>
                                        <p:tgtEl>
                                          <p:spTgt spid="239"/>
                                        </p:tgtEl>
                                        <p:attrNameLst>
                                          <p:attrName>style.visibility</p:attrName>
                                        </p:attrNameLst>
                                      </p:cBhvr>
                                      <p:to>
                                        <p:strVal val="visible"/>
                                      </p:to>
                                    </p:set>
                                    <p:anim calcmode="lin" valueType="num">
                                      <p:cBhvr>
                                        <p:cTn id="52" dur="500" fill="hold"/>
                                        <p:tgtEl>
                                          <p:spTgt spid="239"/>
                                        </p:tgtEl>
                                        <p:attrNameLst>
                                          <p:attrName>ppt_x</p:attrName>
                                        </p:attrNameLst>
                                      </p:cBhvr>
                                      <p:tavLst>
                                        <p:tav tm="0">
                                          <p:val>
                                            <p:strVal val="#ppt_x+#ppt_w/2"/>
                                          </p:val>
                                        </p:tav>
                                        <p:tav tm="100000">
                                          <p:val>
                                            <p:strVal val="#ppt_x"/>
                                          </p:val>
                                        </p:tav>
                                      </p:tavLst>
                                    </p:anim>
                                    <p:anim calcmode="lin" valueType="num">
                                      <p:cBhvr>
                                        <p:cTn id="53" dur="500" fill="hold"/>
                                        <p:tgtEl>
                                          <p:spTgt spid="239"/>
                                        </p:tgtEl>
                                        <p:attrNameLst>
                                          <p:attrName>ppt_y</p:attrName>
                                        </p:attrNameLst>
                                      </p:cBhvr>
                                      <p:tavLst>
                                        <p:tav tm="0">
                                          <p:val>
                                            <p:strVal val="#ppt_y"/>
                                          </p:val>
                                        </p:tav>
                                        <p:tav tm="100000">
                                          <p:val>
                                            <p:strVal val="#ppt_y"/>
                                          </p:val>
                                        </p:tav>
                                      </p:tavLst>
                                    </p:anim>
                                    <p:anim calcmode="lin" valueType="num">
                                      <p:cBhvr>
                                        <p:cTn id="54" dur="500" fill="hold"/>
                                        <p:tgtEl>
                                          <p:spTgt spid="239"/>
                                        </p:tgtEl>
                                        <p:attrNameLst>
                                          <p:attrName>ppt_w</p:attrName>
                                        </p:attrNameLst>
                                      </p:cBhvr>
                                      <p:tavLst>
                                        <p:tav tm="0">
                                          <p:val>
                                            <p:fltVal val="0"/>
                                          </p:val>
                                        </p:tav>
                                        <p:tav tm="100000">
                                          <p:val>
                                            <p:strVal val="#ppt_w"/>
                                          </p:val>
                                        </p:tav>
                                      </p:tavLst>
                                    </p:anim>
                                    <p:anim calcmode="lin" valueType="num">
                                      <p:cBhvr>
                                        <p:cTn id="55" dur="500" fill="hold"/>
                                        <p:tgtEl>
                                          <p:spTgt spid="2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3" grpId="0" animBg="1"/>
      <p:bldP spid="225" grpId="0" animBg="1"/>
      <p:bldP spid="234" grpId="0" animBg="1"/>
      <p:bldP spid="2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u="sng" spc="-90" dirty="0">
                <a:solidFill>
                  <a:srgbClr val="CEB966"/>
                </a:solidFill>
                <a:latin typeface="Lucida Sans" pitchFamily="34" charset="0"/>
                <a:cs typeface="Calibri Light"/>
              </a:rPr>
              <a:t>Introduction</a:t>
            </a:r>
            <a:endParaRPr lang="en-US" dirty="0"/>
          </a:p>
        </p:txBody>
      </p:sp>
      <p:grpSp>
        <p:nvGrpSpPr>
          <p:cNvPr id="6" name="object 2"/>
          <p:cNvGrpSpPr/>
          <p:nvPr/>
        </p:nvGrpSpPr>
        <p:grpSpPr>
          <a:xfrm>
            <a:off x="0" y="6333744"/>
            <a:ext cx="12192000" cy="524510"/>
            <a:chOff x="0" y="6333744"/>
            <a:chExt cx="12192000" cy="524510"/>
          </a:xfrm>
        </p:grpSpPr>
        <p:sp>
          <p:nvSpPr>
            <p:cNvPr id="8"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9"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3" name="Content Placeholder 2">
            <a:extLst>
              <a:ext uri="{FF2B5EF4-FFF2-40B4-BE49-F238E27FC236}">
                <a16:creationId xmlns:a16="http://schemas.microsoft.com/office/drawing/2014/main" xmlns="" id="{3A008B6A-0BE5-9AA7-F848-36011119E030}"/>
              </a:ext>
            </a:extLst>
          </p:cNvPr>
          <p:cNvSpPr>
            <a:spLocks noGrp="1"/>
          </p:cNvSpPr>
          <p:nvPr>
            <p:ph idx="1"/>
          </p:nvPr>
        </p:nvSpPr>
        <p:spPr>
          <a:xfrm>
            <a:off x="609600" y="1905000"/>
            <a:ext cx="10972800" cy="3962400"/>
          </a:xfrm>
        </p:spPr>
        <p:txBody>
          <a:bodyPr/>
          <a:lstStyle/>
          <a:p>
            <a:r>
              <a:rPr lang="en-US" dirty="0"/>
              <a:t>The Bank Management System is a robust software application  that empowers banks to effectively manage accounts , transactions and customer information.</a:t>
            </a:r>
          </a:p>
          <a:p>
            <a:r>
              <a:rPr lang="en-US" dirty="0"/>
              <a:t>This project is a replica of Banking system in </a:t>
            </a:r>
            <a:r>
              <a:rPr lang="en-US" dirty="0" err="1"/>
              <a:t>c++</a:t>
            </a:r>
            <a:r>
              <a:rPr lang="en-US" dirty="0"/>
              <a:t>.</a:t>
            </a:r>
          </a:p>
          <a:p>
            <a:r>
              <a:rPr lang="en-US" dirty="0"/>
              <a:t>The main objective of this project is performing functionalities such as Account creations and </a:t>
            </a:r>
            <a:r>
              <a:rPr lang="en-US" dirty="0" err="1"/>
              <a:t>authenticaton</a:t>
            </a:r>
            <a:r>
              <a:rPr lang="en-US" dirty="0"/>
              <a:t>, </a:t>
            </a:r>
            <a:r>
              <a:rPr lang="en-US" dirty="0" err="1"/>
              <a:t>transation</a:t>
            </a:r>
            <a:r>
              <a:rPr lang="en-US" dirty="0"/>
              <a:t> </a:t>
            </a:r>
            <a:r>
              <a:rPr lang="en-US" dirty="0" err="1"/>
              <a:t>handling,customer</a:t>
            </a:r>
            <a:r>
              <a:rPr lang="en-US" dirty="0"/>
              <a:t> information handling.</a:t>
            </a:r>
          </a:p>
          <a:p>
            <a:endParaRPr lang="en-US" dirty="0"/>
          </a:p>
        </p:txBody>
      </p:sp>
      <p:pic>
        <p:nvPicPr>
          <p:cNvPr id="4" name="Picture 3">
            <a:extLst>
              <a:ext uri="{FF2B5EF4-FFF2-40B4-BE49-F238E27FC236}">
                <a16:creationId xmlns:a16="http://schemas.microsoft.com/office/drawing/2014/main" xmlns="" id="{08708F1B-3828-27CF-185A-9309D0640F17}"/>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06722-FCF2-FCDD-EA68-5A03231BD0D1}"/>
              </a:ext>
            </a:extLst>
          </p:cNvPr>
          <p:cNvSpPr>
            <a:spLocks noGrp="1"/>
          </p:cNvSpPr>
          <p:nvPr>
            <p:ph type="title"/>
          </p:nvPr>
        </p:nvSpPr>
        <p:spPr>
          <a:xfrm>
            <a:off x="609600" y="173038"/>
            <a:ext cx="10972800" cy="1143000"/>
          </a:xfrm>
        </p:spPr>
        <p:txBody>
          <a:bodyPr>
            <a:normAutofit/>
          </a:bodyPr>
          <a:lstStyle/>
          <a:p>
            <a:r>
              <a:rPr lang="en-US" sz="4000" u="sng" spc="-90" dirty="0">
                <a:solidFill>
                  <a:srgbClr val="CEB966"/>
                </a:solidFill>
                <a:latin typeface="Lucida Sans" pitchFamily="34" charset="0"/>
                <a:cs typeface="Calibri Light"/>
              </a:rPr>
              <a:t>User Interface</a:t>
            </a:r>
            <a:endParaRPr lang="en-US" dirty="0"/>
          </a:p>
        </p:txBody>
      </p:sp>
      <p:pic>
        <p:nvPicPr>
          <p:cNvPr id="5" name="Content Placeholder 4">
            <a:extLst>
              <a:ext uri="{FF2B5EF4-FFF2-40B4-BE49-F238E27FC236}">
                <a16:creationId xmlns:a16="http://schemas.microsoft.com/office/drawing/2014/main" xmlns="" id="{B90ABC3B-1368-B369-C973-43DFB88EFE7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b="7628"/>
          <a:stretch/>
        </p:blipFill>
        <p:spPr>
          <a:xfrm>
            <a:off x="457200" y="1798319"/>
            <a:ext cx="5543490" cy="2880360"/>
          </a:xfrm>
        </p:spPr>
      </p:pic>
      <p:pic>
        <p:nvPicPr>
          <p:cNvPr id="7" name="Picture 6">
            <a:extLst>
              <a:ext uri="{FF2B5EF4-FFF2-40B4-BE49-F238E27FC236}">
                <a16:creationId xmlns:a16="http://schemas.microsoft.com/office/drawing/2014/main" xmlns="" id="{A5189800-2849-673E-7763-3A3498D773CD}"/>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b="9965"/>
          <a:stretch/>
        </p:blipFill>
        <p:spPr>
          <a:xfrm>
            <a:off x="6116320" y="1752600"/>
            <a:ext cx="5687371" cy="2880360"/>
          </a:xfrm>
          <a:prstGeom prst="rect">
            <a:avLst/>
          </a:prstGeom>
        </p:spPr>
      </p:pic>
      <p:grpSp>
        <p:nvGrpSpPr>
          <p:cNvPr id="8" name="object 2">
            <a:extLst>
              <a:ext uri="{FF2B5EF4-FFF2-40B4-BE49-F238E27FC236}">
                <a16:creationId xmlns:a16="http://schemas.microsoft.com/office/drawing/2014/main" xmlns="" id="{9D7BA86E-D93F-2D8D-382A-7C561A3586A8}"/>
              </a:ext>
            </a:extLst>
          </p:cNvPr>
          <p:cNvGrpSpPr/>
          <p:nvPr/>
        </p:nvGrpSpPr>
        <p:grpSpPr>
          <a:xfrm>
            <a:off x="0" y="6333490"/>
            <a:ext cx="12192000" cy="524510"/>
            <a:chOff x="0" y="6333744"/>
            <a:chExt cx="12192000" cy="524510"/>
          </a:xfrm>
        </p:grpSpPr>
        <p:sp>
          <p:nvSpPr>
            <p:cNvPr id="9" name="object 3">
              <a:extLst>
                <a:ext uri="{FF2B5EF4-FFF2-40B4-BE49-F238E27FC236}">
                  <a16:creationId xmlns:a16="http://schemas.microsoft.com/office/drawing/2014/main" xmlns="" id="{B93D7C2E-6F51-CD6A-1B1C-057DD8A5049E}"/>
                </a:ext>
              </a:extLst>
            </p:cNvPr>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0" name="object 4">
              <a:extLst>
                <a:ext uri="{FF2B5EF4-FFF2-40B4-BE49-F238E27FC236}">
                  <a16:creationId xmlns:a16="http://schemas.microsoft.com/office/drawing/2014/main" xmlns="" id="{1CC287C9-84F7-87A8-A642-E3E3AEAD4771}"/>
                </a:ext>
              </a:extLst>
            </p:cNvPr>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11" name="TextBox 10">
            <a:extLst>
              <a:ext uri="{FF2B5EF4-FFF2-40B4-BE49-F238E27FC236}">
                <a16:creationId xmlns:a16="http://schemas.microsoft.com/office/drawing/2014/main" xmlns="" id="{33628AFE-90B0-CBED-577A-A80100DDCC13}"/>
              </a:ext>
            </a:extLst>
          </p:cNvPr>
          <p:cNvSpPr txBox="1"/>
          <p:nvPr/>
        </p:nvSpPr>
        <p:spPr>
          <a:xfrm>
            <a:off x="1866900" y="5257800"/>
            <a:ext cx="8458200" cy="461665"/>
          </a:xfrm>
          <a:prstGeom prst="rect">
            <a:avLst/>
          </a:prstGeom>
          <a:noFill/>
        </p:spPr>
        <p:txBody>
          <a:bodyPr wrap="square" rtlCol="0">
            <a:spAutoFit/>
          </a:bodyPr>
          <a:lstStyle/>
          <a:p>
            <a:pPr algn="ctr"/>
            <a:r>
              <a:rPr lang="en-US" sz="2400" dirty="0"/>
              <a:t>Sceenshots of a welcome page and Main menu Interface</a:t>
            </a:r>
          </a:p>
        </p:txBody>
      </p:sp>
    </p:spTree>
    <p:extLst>
      <p:ext uri="{BB962C8B-B14F-4D97-AF65-F5344CB8AC3E}">
        <p14:creationId xmlns:p14="http://schemas.microsoft.com/office/powerpoint/2010/main" xmlns="" val="1962363103"/>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5D8B2-3354-5547-43AC-38504A4EEF7B}"/>
              </a:ext>
            </a:extLst>
          </p:cNvPr>
          <p:cNvSpPr>
            <a:spLocks noGrp="1"/>
          </p:cNvSpPr>
          <p:nvPr>
            <p:ph type="title"/>
          </p:nvPr>
        </p:nvSpPr>
        <p:spPr/>
        <p:txBody>
          <a:bodyPr/>
          <a:lstStyle/>
          <a:p>
            <a:r>
              <a:rPr lang="en-US" sz="4000" u="sng" spc="-90" dirty="0">
                <a:solidFill>
                  <a:srgbClr val="CEB966"/>
                </a:solidFill>
                <a:latin typeface="Lucida Sans" pitchFamily="34" charset="0"/>
                <a:cs typeface="Calibri Light"/>
              </a:rPr>
              <a:t>project Overview</a:t>
            </a:r>
            <a:endParaRPr lang="en-US" dirty="0"/>
          </a:p>
        </p:txBody>
      </p:sp>
      <p:sp>
        <p:nvSpPr>
          <p:cNvPr id="3" name="Content Placeholder 2">
            <a:extLst>
              <a:ext uri="{FF2B5EF4-FFF2-40B4-BE49-F238E27FC236}">
                <a16:creationId xmlns:a16="http://schemas.microsoft.com/office/drawing/2014/main" xmlns="" id="{E789577B-239E-D710-707F-D00DE9D665B6}"/>
              </a:ext>
            </a:extLst>
          </p:cNvPr>
          <p:cNvSpPr>
            <a:spLocks noGrp="1"/>
          </p:cNvSpPr>
          <p:nvPr>
            <p:ph idx="1"/>
          </p:nvPr>
        </p:nvSpPr>
        <p:spPr/>
        <p:txBody>
          <a:bodyPr/>
          <a:lstStyle/>
          <a:p>
            <a:r>
              <a:rPr lang="en-US" dirty="0"/>
              <a:t>This project consists  following classes and Methods.</a:t>
            </a:r>
          </a:p>
          <a:p>
            <a:r>
              <a:rPr lang="en-US" b="1" u="sng" dirty="0"/>
              <a:t>Account Class</a:t>
            </a:r>
            <a:r>
              <a:rPr lang="en-US" dirty="0"/>
              <a:t>:</a:t>
            </a:r>
          </a:p>
          <a:p>
            <a:pPr lvl="1">
              <a:buFont typeface="Wingdings" panose="05000000000000000000" pitchFamily="2" charset="2"/>
              <a:buChar char="Ø"/>
            </a:pPr>
            <a:r>
              <a:rPr lang="en-US" dirty="0"/>
              <a:t>It represents individual bank accounts and stores relevant information related to the account. </a:t>
            </a:r>
          </a:p>
          <a:p>
            <a:pPr lvl="1">
              <a:buFont typeface="Wingdings" panose="05000000000000000000" pitchFamily="2" charset="2"/>
              <a:buChar char="Ø"/>
            </a:pPr>
            <a:r>
              <a:rPr lang="en-US" dirty="0"/>
              <a:t>It contains the attributes such as account number, account type, balance, user name and password.</a:t>
            </a:r>
          </a:p>
          <a:p>
            <a:r>
              <a:rPr lang="en-US" b="1" u="sng" dirty="0"/>
              <a:t>Customer Class:</a:t>
            </a:r>
          </a:p>
          <a:p>
            <a:pPr lvl="1">
              <a:buFont typeface="Wingdings" panose="05000000000000000000" pitchFamily="2" charset="2"/>
              <a:buChar char="Ø"/>
            </a:pPr>
            <a:r>
              <a:rPr lang="en-US" dirty="0"/>
              <a:t>It stores the customer details such as name, address and contact information.</a:t>
            </a:r>
          </a:p>
        </p:txBody>
      </p:sp>
      <p:pic>
        <p:nvPicPr>
          <p:cNvPr id="4" name="Picture 3">
            <a:extLst>
              <a:ext uri="{FF2B5EF4-FFF2-40B4-BE49-F238E27FC236}">
                <a16:creationId xmlns:a16="http://schemas.microsoft.com/office/drawing/2014/main" xmlns="" id="{3107AB65-C275-5AB4-D524-DFFE37005838}"/>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5" name="object 2">
            <a:extLst>
              <a:ext uri="{FF2B5EF4-FFF2-40B4-BE49-F238E27FC236}">
                <a16:creationId xmlns:a16="http://schemas.microsoft.com/office/drawing/2014/main" xmlns="" id="{07242765-3067-EC80-1DCE-99815FB0711A}"/>
              </a:ext>
            </a:extLst>
          </p:cNvPr>
          <p:cNvGrpSpPr/>
          <p:nvPr/>
        </p:nvGrpSpPr>
        <p:grpSpPr>
          <a:xfrm>
            <a:off x="0" y="6333490"/>
            <a:ext cx="12192000" cy="524510"/>
            <a:chOff x="0" y="6333744"/>
            <a:chExt cx="12192000" cy="524510"/>
          </a:xfrm>
        </p:grpSpPr>
        <p:sp>
          <p:nvSpPr>
            <p:cNvPr id="6" name="object 3">
              <a:extLst>
                <a:ext uri="{FF2B5EF4-FFF2-40B4-BE49-F238E27FC236}">
                  <a16:creationId xmlns:a16="http://schemas.microsoft.com/office/drawing/2014/main" xmlns="" id="{069D821A-F590-2859-02D6-BD8F0D616618}"/>
                </a:ext>
              </a:extLst>
            </p:cNvPr>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7" name="object 4">
              <a:extLst>
                <a:ext uri="{FF2B5EF4-FFF2-40B4-BE49-F238E27FC236}">
                  <a16:creationId xmlns:a16="http://schemas.microsoft.com/office/drawing/2014/main" xmlns="" id="{0218841C-C1FA-5AE1-C316-537DBB5C3326}"/>
                </a:ext>
              </a:extLst>
            </p:cNvPr>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Tree>
    <p:extLst>
      <p:ext uri="{BB962C8B-B14F-4D97-AF65-F5344CB8AC3E}">
        <p14:creationId xmlns:p14="http://schemas.microsoft.com/office/powerpoint/2010/main" xmlns="" val="3561509914"/>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675CD-CCA2-B37E-79D9-3381D2997ABB}"/>
              </a:ext>
            </a:extLst>
          </p:cNvPr>
          <p:cNvSpPr>
            <a:spLocks noGrp="1"/>
          </p:cNvSpPr>
          <p:nvPr>
            <p:ph type="title"/>
          </p:nvPr>
        </p:nvSpPr>
        <p:spPr/>
        <p:txBody>
          <a:bodyPr/>
          <a:lstStyle/>
          <a:p>
            <a:pPr algn="l"/>
            <a:r>
              <a:rPr lang="en-US" dirty="0"/>
              <a:t>Cont’d…</a:t>
            </a:r>
          </a:p>
        </p:txBody>
      </p:sp>
      <p:sp>
        <p:nvSpPr>
          <p:cNvPr id="3" name="Content Placeholder 2">
            <a:extLst>
              <a:ext uri="{FF2B5EF4-FFF2-40B4-BE49-F238E27FC236}">
                <a16:creationId xmlns:a16="http://schemas.microsoft.com/office/drawing/2014/main" xmlns="" id="{B9AA9DB4-5DF4-C2CD-A214-B688C2040967}"/>
              </a:ext>
            </a:extLst>
          </p:cNvPr>
          <p:cNvSpPr>
            <a:spLocks noGrp="1"/>
          </p:cNvSpPr>
          <p:nvPr>
            <p:ph idx="1"/>
          </p:nvPr>
        </p:nvSpPr>
        <p:spPr/>
        <p:txBody>
          <a:bodyPr/>
          <a:lstStyle/>
          <a:p>
            <a:r>
              <a:rPr lang="en-US" dirty="0"/>
              <a:t>Methods:</a:t>
            </a:r>
          </a:p>
          <a:p>
            <a:pPr>
              <a:buFont typeface="Wingdings" panose="05000000000000000000" pitchFamily="2" charset="2"/>
              <a:buChar char="Ø"/>
            </a:pPr>
            <a:r>
              <a:rPr lang="en-US" sz="1800" b="1"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addCustomer</a:t>
            </a:r>
            <a:r>
              <a:rPr lang="en-US" sz="1800" b="1"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800" b="1"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800" b="1"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&amp;</a:t>
            </a:r>
            <a:r>
              <a:rPr lang="en-US" sz="1800" b="1"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1"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accountNumber</a:t>
            </a:r>
            <a:r>
              <a:rPr lang="en-US" sz="1800" b="1"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0" dirty="0">
                <a:effectLst/>
                <a:latin typeface="Söhne"/>
              </a:rPr>
              <a:t>By calling this function, a user can add a new customer to the system and associate them with an existing account.</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bool login() :</a:t>
            </a:r>
            <a:r>
              <a:rPr lang="en-US" sz="1800" b="0" i="0" dirty="0">
                <a:effectLst/>
                <a:latin typeface="Söhne"/>
              </a:rPr>
              <a:t>This function is responsible for authenticating the user by verifying their username and password.</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displayBalance(const string&amp; accountNumber)</a:t>
            </a:r>
            <a:r>
              <a:rPr lang="en-US" sz="1800" b="1" dirty="0">
                <a:solidFill>
                  <a:schemeClr val="accent1">
                    <a:lumMod val="40000"/>
                    <a:lumOff val="60000"/>
                  </a:schemeClr>
                </a:solidFill>
                <a:latin typeface="Söhne"/>
                <a:ea typeface="Times New Roman" panose="02020603050405020304" pitchFamily="18" charset="0"/>
                <a:cs typeface="Times New Roman" panose="02020603050405020304" pitchFamily="18" charset="0"/>
              </a:rPr>
              <a:t>: </a:t>
            </a:r>
            <a:r>
              <a:rPr lang="en-US" sz="1800" b="0" i="0" dirty="0">
                <a:effectLst/>
                <a:latin typeface="Söhne"/>
              </a:rPr>
              <a:t>By calling this function and passing the account number as an argument, the user can view the current balance of the specified account.</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deposit() </a:t>
            </a:r>
            <a:r>
              <a:rPr lang="en-US" sz="1800" b="1" dirty="0">
                <a:solidFill>
                  <a:schemeClr val="accent1">
                    <a:lumMod val="40000"/>
                    <a:lumOff val="60000"/>
                  </a:schemeClr>
                </a:solidFill>
                <a:latin typeface="Söhne"/>
                <a:ea typeface="Times New Roman" panose="02020603050405020304" pitchFamily="18" charset="0"/>
                <a:cs typeface="Times New Roman" panose="02020603050405020304" pitchFamily="18" charset="0"/>
              </a:rPr>
              <a:t>: </a:t>
            </a:r>
            <a:r>
              <a:rPr lang="en-US" sz="1800" b="0" i="0" dirty="0">
                <a:effectLst/>
                <a:latin typeface="Söhne"/>
              </a:rPr>
              <a:t>This function allows customers to add funds to their accounts, and it ensures that the deposit is correctly processed and reflected in the account's balance.</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withdraw():</a:t>
            </a:r>
            <a:r>
              <a:rPr lang="en-US" sz="1800" b="0" i="0" dirty="0">
                <a:effectLst/>
                <a:latin typeface="Söhne"/>
              </a:rPr>
              <a:t>This function allows customers to withdraw funds from their accounts, taking into consideration the availability of funds in the account. It ensures that the withdrawal is processed correctly and updates the account's balance accordingly</a:t>
            </a:r>
            <a:r>
              <a:rPr lang="en-US" sz="1200" b="0" i="0" dirty="0">
                <a:solidFill>
                  <a:srgbClr val="374151"/>
                </a:solidFill>
                <a:effectLst/>
                <a:latin typeface="Söhne"/>
              </a:rPr>
              <a:t>.</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displayCustomers(), void displayAccounts():</a:t>
            </a:r>
            <a:r>
              <a:rPr lang="en-US" sz="1800" b="0" i="0" dirty="0">
                <a:effectLst/>
                <a:latin typeface="Söhne"/>
              </a:rPr>
              <a:t>Both the functions serve the purpose of displaying the list of customers and the list of accounts, respectively.</a:t>
            </a:r>
            <a:endParaRPr lang="en-US" sz="1800" b="1" dirty="0"/>
          </a:p>
        </p:txBody>
      </p:sp>
      <p:grpSp>
        <p:nvGrpSpPr>
          <p:cNvPr id="12" name="object 2">
            <a:extLst>
              <a:ext uri="{FF2B5EF4-FFF2-40B4-BE49-F238E27FC236}">
                <a16:creationId xmlns:a16="http://schemas.microsoft.com/office/drawing/2014/main" xmlns="" id="{2091E599-2973-52D4-9E26-2C391AF90DD4}"/>
              </a:ext>
            </a:extLst>
          </p:cNvPr>
          <p:cNvGrpSpPr/>
          <p:nvPr/>
        </p:nvGrpSpPr>
        <p:grpSpPr>
          <a:xfrm>
            <a:off x="0" y="6400800"/>
            <a:ext cx="12192000" cy="524510"/>
            <a:chOff x="0" y="6333744"/>
            <a:chExt cx="12192000" cy="524510"/>
          </a:xfrm>
        </p:grpSpPr>
        <p:sp>
          <p:nvSpPr>
            <p:cNvPr id="13" name="object 3">
              <a:extLst>
                <a:ext uri="{FF2B5EF4-FFF2-40B4-BE49-F238E27FC236}">
                  <a16:creationId xmlns:a16="http://schemas.microsoft.com/office/drawing/2014/main" xmlns="" id="{3EB7EDA0-CCAC-B5DA-9C3A-0879C0607EF2}"/>
                </a:ext>
              </a:extLst>
            </p:cNvPr>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4" name="object 4">
              <a:extLst>
                <a:ext uri="{FF2B5EF4-FFF2-40B4-BE49-F238E27FC236}">
                  <a16:creationId xmlns:a16="http://schemas.microsoft.com/office/drawing/2014/main" xmlns="" id="{E6E8A206-71DC-8532-44D8-E2FE627AD511}"/>
                </a:ext>
              </a:extLst>
            </p:cNvPr>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pic>
        <p:nvPicPr>
          <p:cNvPr id="8" name="Picture 7">
            <a:extLst>
              <a:ext uri="{FF2B5EF4-FFF2-40B4-BE49-F238E27FC236}">
                <a16:creationId xmlns:a16="http://schemas.microsoft.com/office/drawing/2014/main" xmlns="" id="{D8731A06-21FC-3B3C-C4CE-0EF6950635BA}"/>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777233947"/>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F2CAA-900E-A966-D16A-FFB6C2F604C8}"/>
              </a:ext>
            </a:extLst>
          </p:cNvPr>
          <p:cNvSpPr>
            <a:spLocks noGrp="1"/>
          </p:cNvSpPr>
          <p:nvPr>
            <p:ph type="title"/>
          </p:nvPr>
        </p:nvSpPr>
        <p:spPr/>
        <p:txBody>
          <a:bodyPr/>
          <a:lstStyle/>
          <a:p>
            <a:pPr algn="l"/>
            <a:r>
              <a:rPr lang="en-US" dirty="0"/>
              <a:t>Cont’d</a:t>
            </a:r>
          </a:p>
        </p:txBody>
      </p:sp>
      <p:sp>
        <p:nvSpPr>
          <p:cNvPr id="3" name="Content Placeholder 2">
            <a:extLst>
              <a:ext uri="{FF2B5EF4-FFF2-40B4-BE49-F238E27FC236}">
                <a16:creationId xmlns:a16="http://schemas.microsoft.com/office/drawing/2014/main" xmlns="" id="{D7EA63DE-4C04-743C-4185-92CFD61C5558}"/>
              </a:ext>
            </a:extLst>
          </p:cNvPr>
          <p:cNvSpPr>
            <a:spLocks noGrp="1"/>
          </p:cNvSpPr>
          <p:nvPr>
            <p:ph idx="1"/>
          </p:nvPr>
        </p:nvSpPr>
        <p:spPr>
          <a:xfrm>
            <a:off x="609600" y="1423220"/>
            <a:ext cx="10972800" cy="4709160"/>
          </a:xfrm>
        </p:spPr>
        <p:txBody>
          <a:bodyPr/>
          <a:lstStyle/>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a:t>
            </a:r>
            <a:r>
              <a:rPr lang="en-US" sz="1800" b="1" dirty="0" err="1">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takeLoan</a:t>
            </a: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b="0" i="0" dirty="0">
                <a:effectLst/>
                <a:latin typeface="Söhne"/>
              </a:rPr>
              <a:t>This function provides a way for customers to request and receive a loan. It ensures that the loan amount is added to the appropriate account and updates the account balance accordingly.</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a:t>
            </a:r>
            <a:r>
              <a:rPr lang="en-US" sz="1800" b="1" dirty="0" err="1">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updateAccount</a:t>
            </a: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(const string&amp; accountNumber): </a:t>
            </a:r>
            <a:r>
              <a:rPr lang="en-US" sz="1800" b="0" i="0" dirty="0">
                <a:effectLst/>
                <a:latin typeface="Söhne"/>
              </a:rPr>
              <a:t>It allows users to modify the details of an existing account. It provides a convenient way to update account-related information, ensuring that the changes are accurately reflected in the system.</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transfer()</a:t>
            </a:r>
            <a:r>
              <a:rPr lang="en-US" sz="1800" b="1" dirty="0">
                <a:solidFill>
                  <a:schemeClr val="accent1">
                    <a:lumMod val="40000"/>
                    <a:lumOff val="60000"/>
                  </a:schemeClr>
                </a:solidFill>
                <a:latin typeface="Söhne"/>
                <a:ea typeface="Times New Roman" panose="02020603050405020304" pitchFamily="18" charset="0"/>
                <a:cs typeface="Times New Roman" panose="02020603050405020304" pitchFamily="18" charset="0"/>
              </a:rPr>
              <a:t>: </a:t>
            </a:r>
            <a:r>
              <a:rPr lang="en-US" sz="1800" b="0" i="0" dirty="0">
                <a:effectLst/>
                <a:latin typeface="Söhne"/>
              </a:rPr>
              <a:t>It enables users to transfer funds between accounts within the system. It ensures the necessary validations are performed and provides feedback to the user regarding the success or failure of the transfer operation and also about the balance amount.</a:t>
            </a:r>
          </a:p>
          <a:p>
            <a:pPr>
              <a:buFont typeface="Wingdings" panose="05000000000000000000" pitchFamily="2" charset="2"/>
              <a:buChar char="Ø"/>
            </a:pP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a:t>
            </a:r>
            <a:r>
              <a:rPr lang="en-US" sz="1800" b="1" dirty="0" err="1">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closeAccount</a:t>
            </a:r>
            <a:r>
              <a:rPr lang="en-US" sz="1800" b="1"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latin typeface="Söhne"/>
                <a:ea typeface="Times New Roman" panose="02020603050405020304" pitchFamily="18" charset="0"/>
                <a:cs typeface="Times New Roman" panose="02020603050405020304" pitchFamily="18" charset="0"/>
              </a:rPr>
              <a:t>This f</a:t>
            </a:r>
            <a:r>
              <a:rPr lang="en-US" sz="1800" b="0" i="0" dirty="0">
                <a:effectLst/>
                <a:latin typeface="Söhne"/>
              </a:rPr>
              <a:t>unction provides a way for users to terminate their accounts if they no longer wish to use them. It ensures that the account is removed from the system, preventing any further transactions or operations associated with that account.</a:t>
            </a:r>
          </a:p>
          <a:p>
            <a:pPr>
              <a:buFont typeface="Wingdings" panose="05000000000000000000" pitchFamily="2" charset="2"/>
              <a:buChar char="Ø"/>
            </a:pPr>
            <a:r>
              <a:rPr lang="en-US" sz="1800"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void </a:t>
            </a:r>
            <a:r>
              <a:rPr lang="en-US" sz="1800" dirty="0" err="1">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createAccount</a:t>
            </a:r>
            <a:r>
              <a:rPr lang="en-US" sz="1800" dirty="0">
                <a:solidFill>
                  <a:schemeClr val="accent1">
                    <a:lumMod val="40000"/>
                    <a:lumOff val="60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0" i="0" dirty="0">
                <a:effectLst/>
                <a:latin typeface="Söhne"/>
              </a:rPr>
              <a:t>It combines the process of creating a new account, gathering customer information, and facilitating the login process, providing users with a streamlined account creation experience</a:t>
            </a:r>
            <a:r>
              <a:rPr lang="en-US" sz="1200" b="0" i="0" dirty="0">
                <a:solidFill>
                  <a:srgbClr val="374151"/>
                </a:solidFill>
                <a:effectLst/>
                <a:latin typeface="Söhne"/>
              </a:rPr>
              <a:t>.</a:t>
            </a:r>
            <a:endParaRPr lang="en-US" sz="1800" b="1" dirty="0">
              <a:solidFill>
                <a:schemeClr val="accent1">
                  <a:lumMod val="40000"/>
                  <a:lumOff val="60000"/>
                </a:schemeClr>
              </a:solidFill>
            </a:endParaRPr>
          </a:p>
        </p:txBody>
      </p:sp>
      <p:grpSp>
        <p:nvGrpSpPr>
          <p:cNvPr id="5" name="object 2">
            <a:extLst>
              <a:ext uri="{FF2B5EF4-FFF2-40B4-BE49-F238E27FC236}">
                <a16:creationId xmlns:a16="http://schemas.microsoft.com/office/drawing/2014/main" xmlns="" id="{CEFE71AB-862B-16B1-AB8A-BCBADE06300E}"/>
              </a:ext>
            </a:extLst>
          </p:cNvPr>
          <p:cNvGrpSpPr/>
          <p:nvPr/>
        </p:nvGrpSpPr>
        <p:grpSpPr>
          <a:xfrm>
            <a:off x="0" y="6400800"/>
            <a:ext cx="12192000" cy="524510"/>
            <a:chOff x="0" y="6333744"/>
            <a:chExt cx="12192000" cy="524510"/>
          </a:xfrm>
        </p:grpSpPr>
        <p:sp>
          <p:nvSpPr>
            <p:cNvPr id="6" name="object 3">
              <a:extLst>
                <a:ext uri="{FF2B5EF4-FFF2-40B4-BE49-F238E27FC236}">
                  <a16:creationId xmlns:a16="http://schemas.microsoft.com/office/drawing/2014/main" xmlns="" id="{26927569-6BFE-9197-FD03-45CBE595BA1A}"/>
                </a:ext>
              </a:extLst>
            </p:cNvPr>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7" name="object 4">
              <a:extLst>
                <a:ext uri="{FF2B5EF4-FFF2-40B4-BE49-F238E27FC236}">
                  <a16:creationId xmlns:a16="http://schemas.microsoft.com/office/drawing/2014/main" xmlns="" id="{EA1467DA-61F3-207C-CB2E-15535C407A6F}"/>
                </a:ext>
              </a:extLst>
            </p:cNvPr>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pic>
        <p:nvPicPr>
          <p:cNvPr id="4" name="Picture 3">
            <a:extLst>
              <a:ext uri="{FF2B5EF4-FFF2-40B4-BE49-F238E27FC236}">
                <a16:creationId xmlns:a16="http://schemas.microsoft.com/office/drawing/2014/main" xmlns="" id="{1EAF7BA2-8B4E-0AF2-C031-D4FF50CDAA46}"/>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1371404859"/>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AB5A3-3447-E8FA-4F1C-CE61ACC33097}"/>
              </a:ext>
            </a:extLst>
          </p:cNvPr>
          <p:cNvSpPr>
            <a:spLocks noGrp="1"/>
          </p:cNvSpPr>
          <p:nvPr>
            <p:ph type="title"/>
          </p:nvPr>
        </p:nvSpPr>
        <p:spPr>
          <a:xfrm>
            <a:off x="609600" y="223838"/>
            <a:ext cx="10972800" cy="1143000"/>
          </a:xfrm>
        </p:spPr>
        <p:txBody>
          <a:bodyPr>
            <a:normAutofit/>
          </a:bodyPr>
          <a:lstStyle/>
          <a:p>
            <a:r>
              <a:rPr lang="en-US" sz="4400" u="sng" spc="-90" dirty="0">
                <a:solidFill>
                  <a:srgbClr val="CEB966"/>
                </a:solidFill>
                <a:latin typeface="Lucida Sans" pitchFamily="34" charset="0"/>
                <a:cs typeface="Calibri Light"/>
              </a:rPr>
              <a:t>Tools and Technologies Used</a:t>
            </a:r>
            <a:endParaRPr lang="en-US" dirty="0"/>
          </a:p>
        </p:txBody>
      </p:sp>
      <p:sp>
        <p:nvSpPr>
          <p:cNvPr id="3" name="Content Placeholder 2">
            <a:extLst>
              <a:ext uri="{FF2B5EF4-FFF2-40B4-BE49-F238E27FC236}">
                <a16:creationId xmlns:a16="http://schemas.microsoft.com/office/drawing/2014/main" xmlns="" id="{FFFDB1D4-C163-234F-0F3D-83A0DB895868}"/>
              </a:ext>
            </a:extLst>
          </p:cNvPr>
          <p:cNvSpPr>
            <a:spLocks noGrp="1"/>
          </p:cNvSpPr>
          <p:nvPr>
            <p:ph idx="1"/>
          </p:nvPr>
        </p:nvSpPr>
        <p:spPr>
          <a:xfrm>
            <a:off x="609600" y="1996440"/>
            <a:ext cx="10972800" cy="4709160"/>
          </a:xfrm>
        </p:spPr>
        <p:txBody>
          <a:bodyPr>
            <a:normAutofit/>
          </a:bodyPr>
          <a:lstStyle/>
          <a:p>
            <a:r>
              <a:rPr lang="en-US" sz="2400" b="1" i="0" u="sng" dirty="0">
                <a:solidFill>
                  <a:schemeClr val="accent1">
                    <a:lumMod val="40000"/>
                    <a:lumOff val="60000"/>
                  </a:schemeClr>
                </a:solidFill>
                <a:effectLst/>
                <a:latin typeface="Söhne"/>
              </a:rPr>
              <a:t>Programming Language: C++ </a:t>
            </a:r>
            <a:r>
              <a:rPr lang="en-US" sz="2400" b="0" i="0" dirty="0">
                <a:solidFill>
                  <a:schemeClr val="accent1">
                    <a:lumMod val="40000"/>
                    <a:lumOff val="60000"/>
                  </a:schemeClr>
                </a:solidFill>
                <a:effectLst/>
                <a:latin typeface="Söhne"/>
              </a:rPr>
              <a:t>- </a:t>
            </a:r>
            <a:r>
              <a:rPr lang="en-US" sz="2400" b="0" i="0" dirty="0">
                <a:effectLst/>
                <a:latin typeface="Söhne"/>
              </a:rPr>
              <a:t>The project is developed using the C++ programming language, which is known for its efficiency and versatility.</a:t>
            </a:r>
          </a:p>
          <a:p>
            <a:r>
              <a:rPr lang="en-US" sz="2400" b="1" i="0" u="sng" dirty="0">
                <a:solidFill>
                  <a:schemeClr val="accent1">
                    <a:lumMod val="40000"/>
                    <a:lumOff val="60000"/>
                  </a:schemeClr>
                </a:solidFill>
                <a:effectLst/>
                <a:latin typeface="Söhne"/>
              </a:rPr>
              <a:t>Integrated Development Environment (IDE): </a:t>
            </a:r>
            <a:r>
              <a:rPr lang="en-US" sz="2400" b="0" i="0" dirty="0">
                <a:effectLst/>
                <a:latin typeface="Söhne"/>
              </a:rPr>
              <a:t>Visual Studio - Visual Studio is used as the IDE for writing, compiling, and debugging the C++ code. It provides a comprehensive development environment with features like code editor, debugger, and project management.</a:t>
            </a:r>
          </a:p>
          <a:p>
            <a:r>
              <a:rPr lang="en-US" sz="2400" b="1" i="0" u="sng" dirty="0">
                <a:solidFill>
                  <a:schemeClr val="accent1">
                    <a:lumMod val="40000"/>
                    <a:lumOff val="60000"/>
                  </a:schemeClr>
                </a:solidFill>
                <a:effectLst/>
                <a:latin typeface="Söhne"/>
              </a:rPr>
              <a:t>Operating System: Windows - </a:t>
            </a:r>
            <a:r>
              <a:rPr lang="en-US" sz="2400" b="0" i="0" dirty="0">
                <a:effectLst/>
                <a:latin typeface="Söhne"/>
              </a:rPr>
              <a:t>The project is designed to run on the Windows operating system, taking advantage of Windows-specific libraries and functions for console handling and system calls.</a:t>
            </a:r>
          </a:p>
          <a:p>
            <a:endParaRPr lang="en-US" sz="3600" dirty="0"/>
          </a:p>
        </p:txBody>
      </p:sp>
      <p:grpSp>
        <p:nvGrpSpPr>
          <p:cNvPr id="5" name="object 2">
            <a:extLst>
              <a:ext uri="{FF2B5EF4-FFF2-40B4-BE49-F238E27FC236}">
                <a16:creationId xmlns:a16="http://schemas.microsoft.com/office/drawing/2014/main" xmlns="" id="{712544B0-8B78-4CD3-7F69-AFCC90E93E87}"/>
              </a:ext>
            </a:extLst>
          </p:cNvPr>
          <p:cNvGrpSpPr/>
          <p:nvPr/>
        </p:nvGrpSpPr>
        <p:grpSpPr>
          <a:xfrm>
            <a:off x="0" y="6333490"/>
            <a:ext cx="12192000" cy="524510"/>
            <a:chOff x="0" y="6333744"/>
            <a:chExt cx="12192000" cy="524510"/>
          </a:xfrm>
        </p:grpSpPr>
        <p:sp>
          <p:nvSpPr>
            <p:cNvPr id="6" name="object 3">
              <a:extLst>
                <a:ext uri="{FF2B5EF4-FFF2-40B4-BE49-F238E27FC236}">
                  <a16:creationId xmlns:a16="http://schemas.microsoft.com/office/drawing/2014/main" xmlns="" id="{B1B17467-3DA8-F945-2D6A-7A99155CCB06}"/>
                </a:ext>
              </a:extLst>
            </p:cNvPr>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7" name="object 4">
              <a:extLst>
                <a:ext uri="{FF2B5EF4-FFF2-40B4-BE49-F238E27FC236}">
                  <a16:creationId xmlns:a16="http://schemas.microsoft.com/office/drawing/2014/main" xmlns="" id="{CD66182B-45F3-0384-4303-158C2650BF60}"/>
                </a:ext>
              </a:extLst>
            </p:cNvPr>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pic>
        <p:nvPicPr>
          <p:cNvPr id="8" name="Picture 7">
            <a:extLst>
              <a:ext uri="{FF2B5EF4-FFF2-40B4-BE49-F238E27FC236}">
                <a16:creationId xmlns:a16="http://schemas.microsoft.com/office/drawing/2014/main" xmlns="" id="{903B8E67-31FA-D662-9081-BEB84B5C9F6E}"/>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59319771"/>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F0142-BF96-A257-3CAB-7F0CD50D1A4A}"/>
              </a:ext>
            </a:extLst>
          </p:cNvPr>
          <p:cNvSpPr>
            <a:spLocks noGrp="1"/>
          </p:cNvSpPr>
          <p:nvPr>
            <p:ph type="title"/>
          </p:nvPr>
        </p:nvSpPr>
        <p:spPr/>
        <p:txBody>
          <a:bodyPr/>
          <a:lstStyle/>
          <a:p>
            <a:r>
              <a:rPr lang="en-US" sz="4000" u="sng" spc="-90" dirty="0">
                <a:solidFill>
                  <a:srgbClr val="CEB966"/>
                </a:solidFill>
                <a:latin typeface="Lucida Sans" pitchFamily="34" charset="0"/>
                <a:cs typeface="Calibri Light"/>
              </a:rPr>
              <a:t>Future Enhancements</a:t>
            </a:r>
            <a:endParaRPr lang="en-US" dirty="0"/>
          </a:p>
        </p:txBody>
      </p:sp>
      <p:sp>
        <p:nvSpPr>
          <p:cNvPr id="3" name="Content Placeholder 2">
            <a:extLst>
              <a:ext uri="{FF2B5EF4-FFF2-40B4-BE49-F238E27FC236}">
                <a16:creationId xmlns:a16="http://schemas.microsoft.com/office/drawing/2014/main" xmlns="" id="{6325DA94-B0C0-2762-7E07-0AB35D0AA721}"/>
              </a:ext>
            </a:extLst>
          </p:cNvPr>
          <p:cNvSpPr>
            <a:spLocks noGrp="1"/>
          </p:cNvSpPr>
          <p:nvPr>
            <p:ph idx="1"/>
          </p:nvPr>
        </p:nvSpPr>
        <p:spPr>
          <a:xfrm>
            <a:off x="609600" y="2514600"/>
            <a:ext cx="10972800" cy="4709160"/>
          </a:xfrm>
        </p:spPr>
        <p:txBody>
          <a:bodyPr/>
          <a:lstStyle/>
          <a:p>
            <a:r>
              <a:rPr lang="en-US" b="0" i="0" dirty="0">
                <a:effectLst/>
                <a:latin typeface="Söhne"/>
              </a:rPr>
              <a:t>Improved User Interface.</a:t>
            </a:r>
          </a:p>
          <a:p>
            <a:r>
              <a:rPr lang="en-US" b="0" i="0" dirty="0">
                <a:effectLst/>
                <a:latin typeface="Söhne"/>
              </a:rPr>
              <a:t>Database Integration</a:t>
            </a:r>
            <a:r>
              <a:rPr lang="en-US" dirty="0">
                <a:latin typeface="Söhne"/>
              </a:rPr>
              <a:t>.</a:t>
            </a:r>
          </a:p>
          <a:p>
            <a:r>
              <a:rPr lang="en-US" b="0" i="0" dirty="0">
                <a:effectLst/>
                <a:latin typeface="Söhne"/>
              </a:rPr>
              <a:t>Multi-User Support.</a:t>
            </a:r>
            <a:endParaRPr lang="en-US" dirty="0">
              <a:latin typeface="Söhne"/>
            </a:endParaRPr>
          </a:p>
          <a:p>
            <a:r>
              <a:rPr lang="en-US" b="0" i="0" dirty="0">
                <a:effectLst/>
                <a:latin typeface="Söhne"/>
              </a:rPr>
              <a:t>Transaction History.</a:t>
            </a:r>
          </a:p>
          <a:p>
            <a:r>
              <a:rPr lang="en-US" b="0" i="0" dirty="0">
                <a:effectLst/>
                <a:latin typeface="Söhne"/>
              </a:rPr>
              <a:t>Integration with Third-Party APIs.</a:t>
            </a:r>
            <a:endParaRPr lang="en-US" dirty="0"/>
          </a:p>
        </p:txBody>
      </p:sp>
      <p:grpSp>
        <p:nvGrpSpPr>
          <p:cNvPr id="4" name="object 2">
            <a:extLst>
              <a:ext uri="{FF2B5EF4-FFF2-40B4-BE49-F238E27FC236}">
                <a16:creationId xmlns:a16="http://schemas.microsoft.com/office/drawing/2014/main" xmlns="" id="{C4E020C5-F15D-E2F2-B38D-F0B5E35B5232}"/>
              </a:ext>
            </a:extLst>
          </p:cNvPr>
          <p:cNvGrpSpPr/>
          <p:nvPr/>
        </p:nvGrpSpPr>
        <p:grpSpPr>
          <a:xfrm>
            <a:off x="0" y="6333490"/>
            <a:ext cx="12192000" cy="524510"/>
            <a:chOff x="0" y="6333744"/>
            <a:chExt cx="12192000" cy="524510"/>
          </a:xfrm>
        </p:grpSpPr>
        <p:sp>
          <p:nvSpPr>
            <p:cNvPr id="5" name="object 3">
              <a:extLst>
                <a:ext uri="{FF2B5EF4-FFF2-40B4-BE49-F238E27FC236}">
                  <a16:creationId xmlns:a16="http://schemas.microsoft.com/office/drawing/2014/main" xmlns="" id="{DB6C5D2C-A00E-5F17-00B1-BB5D5C2832B7}"/>
                </a:ext>
              </a:extLst>
            </p:cNvPr>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6" name="object 4">
              <a:extLst>
                <a:ext uri="{FF2B5EF4-FFF2-40B4-BE49-F238E27FC236}">
                  <a16:creationId xmlns:a16="http://schemas.microsoft.com/office/drawing/2014/main" xmlns="" id="{140C4918-4673-6E4C-CBC0-A77BC0DEA842}"/>
                </a:ext>
              </a:extLst>
            </p:cNvPr>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pic>
        <p:nvPicPr>
          <p:cNvPr id="7" name="Picture 6">
            <a:extLst>
              <a:ext uri="{FF2B5EF4-FFF2-40B4-BE49-F238E27FC236}">
                <a16:creationId xmlns:a16="http://schemas.microsoft.com/office/drawing/2014/main" xmlns="" id="{1DFFF3DC-FD62-40EC-AF5D-651E35988EC8}"/>
              </a:ext>
            </a:extLst>
          </p:cNvPr>
          <p:cNvPicPr>
            <a:picLocks noChangeAspect="1"/>
          </p:cNvPicPr>
          <p:nvPr/>
        </p:nvPicPr>
        <p:blipFill>
          <a:blip r:embed="rId2">
            <a:alphaModFix amt="5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3060462447"/>
      </p:ext>
    </p:extLst>
  </p:cSld>
  <p:clrMapOvr>
    <a:masterClrMapping/>
  </p:clrMapOvr>
  <p:transition spd="med">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1055</TotalTime>
  <Words>663</Words>
  <Application>Microsoft Office PowerPoint</Application>
  <PresentationFormat>Custom</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BANK MANAGEMENT SYSTEM </vt:lpstr>
      <vt:lpstr>Slide 2</vt:lpstr>
      <vt:lpstr>Introduction</vt:lpstr>
      <vt:lpstr>User Interface</vt:lpstr>
      <vt:lpstr>project Overview</vt:lpstr>
      <vt:lpstr>Cont’d…</vt:lpstr>
      <vt:lpstr>Cont’d</vt:lpstr>
      <vt:lpstr>Tools and Technologies Used</vt:lpstr>
      <vt:lpstr>Future Enhancements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Analysis of all-Optical switching using non-linear optics in Fiber Bragg Grating and Directional coupler.</dc:title>
  <dc:creator>PANKAJ KUMAR SINGH</dc:creator>
  <cp:lastModifiedBy>PC</cp:lastModifiedBy>
  <cp:revision>93</cp:revision>
  <dcterms:created xsi:type="dcterms:W3CDTF">2023-02-26T17:29:13Z</dcterms:created>
  <dcterms:modified xsi:type="dcterms:W3CDTF">2023-07-18T17:58:20Z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2023-02-26T00:00:00Z</vt:filetime>
  </property>
  <property fmtid="{D5CDD505-2E9C-101B-9397-08002B2CF9AE}" pid="3" name="Creator">
    <vt:lpwstr>Microsoft® PowerPoint® 2019</vt:lpwstr>
  </property>
  <property fmtid="{D5CDD505-2E9C-101B-9397-08002B2CF9AE}" pid="4" name="LastSaved">
    <vt:filetime>2023-02-26T00:00:00Z</vt:filetime>
  </property>
</Properties>
</file>