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0"/>
  </p:normalViewPr>
  <p:slideViewPr>
    <p:cSldViewPr snapToGrid="0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8DCF-B98B-B1A5-2CC1-8F3747A6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532D-10BC-668A-60DF-F6C7E0550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9094-F825-A46A-1B97-176DF04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FD84-5B7A-AE22-2118-FE317D40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4687-A8CE-B8DD-99E0-11E8FB2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4A1E-D359-1B92-5474-2FFF99BF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C3FB-EC8C-9F4D-D7D0-495FCEC5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2514-F050-ECE7-C891-66FFA96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F89B-71F6-60C0-71C7-8E637AB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1DDB-60A2-CD00-B70A-223D3610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A896-1DD7-02B4-1752-AE270577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EC3D-5FBF-F8C7-F9D3-1CEB94B9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E1EF-BDD1-5101-CF17-058E1D5D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F6BF-6DA5-9175-A9FA-789DD4B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593-75B9-A9F9-FEE3-208BC4B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42D-5F04-40A6-83D0-7680E9CE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BFA-38D0-6693-D241-A3E2B53D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D883-41DF-0FDD-EBC0-DF0FFA9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60E9-27D8-AF4E-753B-9BC9465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9341-83B9-66FF-1CD2-C7414C1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8D5F-666A-A819-D025-CC9212A9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D883-29C0-67A5-0589-FDDC087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EA76-CD79-F29C-5208-F8D1C10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6238-9B7E-A175-829D-7746A96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D574-A423-994F-748B-1A9E63A5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083B-4ADE-076C-EC73-25697A71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0EC0-7231-2D73-F40E-1D4C78E8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5A3E-F0BB-96CD-C23F-43C2BE63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EF9E-F4E6-5EED-ED2F-562CC18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67C7-2A18-944B-BEE8-9B14B8EF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FA63-A1C3-F303-47A2-070E6C91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8F0-A62E-3287-3FBE-E1F2BC1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25BD-F4EB-6D9D-C9F2-F71E9802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3FEE3-7929-F4E3-5472-C1BE9AB1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C4F6-FED2-E8A0-6696-670356C0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37DC1-2A48-3B4A-96B9-A1A81867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E45C7-553D-D081-C112-DF9D3AD6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5D6EF-941D-A8E4-0251-BB9CD2E8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4395-CE36-2A2F-1BD1-2F40447A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910F-C845-EAB7-EB92-E7F55B9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BE9F-4ADD-53A0-36AC-D3D206D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F135C-7259-0286-914E-FFA312DE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482E-80DC-6B85-22E2-634D985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FEE4A-658A-4CC2-B633-D42FD3B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E5A8-1E33-2760-D556-D611D6B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B0B9-1258-A701-48E4-7914126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3DB-196E-29B6-6F4F-0F6705E7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1E64-3EDB-C6B5-2D1F-CDCB3C72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4167C-AB10-7A15-0396-870873D4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A967-76D5-5405-7C61-BCCEBA83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D18F-A073-D4D5-896F-FDCDE11F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FF10-27AA-9D8A-AEC0-C63CB5F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1F6B-6D62-AEDF-300B-5678CF01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46B8-7A4B-7798-2B62-0995B8206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013B-8FD3-390D-1AB8-BFFAD986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D7CA-E2AB-D975-62EB-3890EE5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26CF-D38F-9BD2-2656-8445B28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451D-BB73-227A-CFF1-749B509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601E-AFDF-A976-0CC6-FFA2E6A1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0F3F6-BBE5-E116-FA0F-2297F4CB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36E6-96B7-EFEE-E375-EEC4F32C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8A42-75E8-AC41-846F-44777FE634D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39E5-A122-4F40-1C27-CDBDC14F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E10C-3C3D-3209-4FD6-01E7CC01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0312-F47F-D931-97B8-9EF8E7D3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05"/>
            <a:ext cx="9144000" cy="2631658"/>
          </a:xfrm>
        </p:spPr>
        <p:txBody>
          <a:bodyPr>
            <a:normAutofit/>
          </a:bodyPr>
          <a:lstStyle/>
          <a:p>
            <a:r>
              <a:rPr lang="en-US" sz="5400" dirty="0"/>
              <a:t>ECE 485/585</a:t>
            </a:r>
            <a:br>
              <a:rPr lang="en-US" dirty="0"/>
            </a:br>
            <a:r>
              <a:rPr lang="en-US" sz="3600" dirty="0"/>
              <a:t>MICROPROCESSOR SYSTEM DESIGN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6746-9D96-54B0-91B2-16A1C6101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FALL 2022 – FINAL PROJECT</a:t>
            </a:r>
          </a:p>
          <a:p>
            <a:r>
              <a:rPr lang="en-US" sz="3200" u="sng" dirty="0"/>
              <a:t>TITLE</a:t>
            </a:r>
            <a:r>
              <a:rPr lang="en-US" sz="3200" dirty="0"/>
              <a:t> – SIMULATION OF LAST LEVEL CACHE(LLC)</a:t>
            </a:r>
          </a:p>
        </p:txBody>
      </p:sp>
    </p:spTree>
    <p:extLst>
      <p:ext uri="{BB962C8B-B14F-4D97-AF65-F5344CB8AC3E}">
        <p14:creationId xmlns:p14="http://schemas.microsoft.com/office/powerpoint/2010/main" val="33126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AF12-D695-2FF4-03F8-5DD3F2F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Figure 1:</a:t>
            </a:r>
            <a:r>
              <a:rPr lang="en-US" sz="2800" b="1" dirty="0"/>
              <a:t>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B1551-F680-5611-4BDE-4D261AD7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816893"/>
            <a:ext cx="6463552" cy="43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857D-641D-58F6-D356-26A1E0C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Last Level Cache(LLC)</a:t>
            </a:r>
            <a:r>
              <a:rPr lang="en-US" sz="3800" b="1" dirty="0"/>
              <a:t> </a:t>
            </a:r>
            <a:br>
              <a:rPr lang="en-US" sz="4000" b="1" dirty="0"/>
            </a:br>
            <a:r>
              <a:rPr lang="en-US" sz="3300" b="1" u="sng" dirty="0"/>
              <a:t>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B73-1429-D97F-D925-62427ED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Capacity : 16 MB</a:t>
            </a:r>
          </a:p>
          <a:p>
            <a:r>
              <a:rPr lang="en-US" dirty="0"/>
              <a:t>8 - way set associative cache</a:t>
            </a:r>
          </a:p>
          <a:p>
            <a:r>
              <a:rPr lang="en-US" dirty="0"/>
              <a:t>Line Size : 64 Bytes</a:t>
            </a:r>
          </a:p>
          <a:p>
            <a:r>
              <a:rPr lang="en-US" dirty="0"/>
              <a:t>Employs write allocate policy </a:t>
            </a:r>
          </a:p>
          <a:p>
            <a:r>
              <a:rPr lang="en-US" dirty="0"/>
              <a:t>Cache Coherence Protocol – MESI</a:t>
            </a:r>
          </a:p>
          <a:p>
            <a:r>
              <a:rPr lang="en-US" dirty="0"/>
              <a:t>Replacement Policy – Pseudo LRU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40A1-42EE-2CE2-ECA9-F3C9279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Address Decoding: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B02191-771A-2598-9B63-1FC62910B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55584"/>
              </p:ext>
            </p:extLst>
          </p:nvPr>
        </p:nvGraphicFramePr>
        <p:xfrm>
          <a:off x="700088" y="3257549"/>
          <a:ext cx="10653710" cy="65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101649255"/>
                    </a:ext>
                  </a:extLst>
                </a:gridCol>
                <a:gridCol w="4640362">
                  <a:extLst>
                    <a:ext uri="{9D8B030D-6E8A-4147-A177-3AD203B41FA5}">
                      <a16:colId xmlns:a16="http://schemas.microsoft.com/office/drawing/2014/main" val="3806046462"/>
                    </a:ext>
                  </a:extLst>
                </a:gridCol>
                <a:gridCol w="2441473">
                  <a:extLst>
                    <a:ext uri="{9D8B030D-6E8A-4147-A177-3AD203B41FA5}">
                      <a16:colId xmlns:a16="http://schemas.microsoft.com/office/drawing/2014/main" val="774228436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(11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BYTE OFFSET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86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B745D-57A3-4306-40C8-A616A4D585FF}"/>
              </a:ext>
            </a:extLst>
          </p:cNvPr>
          <p:cNvSpPr txBox="1"/>
          <p:nvPr/>
        </p:nvSpPr>
        <p:spPr>
          <a:xfrm>
            <a:off x="838200" y="2104786"/>
            <a:ext cx="3768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Address bits (total) = 32 bit</a:t>
            </a:r>
          </a:p>
        </p:txBody>
      </p:sp>
    </p:spTree>
    <p:extLst>
      <p:ext uri="{BB962C8B-B14F-4D97-AF65-F5344CB8AC3E}">
        <p14:creationId xmlns:p14="http://schemas.microsoft.com/office/powerpoint/2010/main" val="34464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6E2-005D-599F-83F0-9F66AFC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85763"/>
            <a:ext cx="10515600" cy="2102643"/>
          </a:xfrm>
        </p:spPr>
        <p:txBody>
          <a:bodyPr>
            <a:normAutofit/>
          </a:bodyPr>
          <a:lstStyle/>
          <a:p>
            <a:r>
              <a:rPr lang="en-US" b="1" u="sng" dirty="0"/>
              <a:t>TRACE FILE FORMAT</a:t>
            </a:r>
            <a:br>
              <a:rPr lang="en-US" b="1" u="sng" dirty="0"/>
            </a:br>
            <a:br>
              <a:rPr lang="en-US" sz="2800" b="1" i="1" u="sng" dirty="0"/>
            </a:br>
            <a:r>
              <a:rPr lang="en-US" sz="2800" i="1" dirty="0"/>
              <a:t>n address, where n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2E86-CE92-4B38-3319-F2E9FE11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2"/>
            <a:ext cx="10515600" cy="40947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0 - Read request from L1 Data Cache</a:t>
            </a:r>
          </a:p>
          <a:p>
            <a:r>
              <a:rPr lang="en-US" dirty="0"/>
              <a:t>1 - Write request from L1 Data Cache</a:t>
            </a:r>
          </a:p>
          <a:p>
            <a:r>
              <a:rPr lang="en-US" dirty="0"/>
              <a:t>2 - Read request from L1 instruction Cache</a:t>
            </a:r>
          </a:p>
          <a:p>
            <a:r>
              <a:rPr lang="en-US" dirty="0"/>
              <a:t>3 - Snooped invalidate command</a:t>
            </a:r>
          </a:p>
          <a:p>
            <a:r>
              <a:rPr lang="en-US" dirty="0"/>
              <a:t>4 - Snooped read request</a:t>
            </a:r>
          </a:p>
          <a:p>
            <a:r>
              <a:rPr lang="en-US" dirty="0"/>
              <a:t>5 - Snooped write request</a:t>
            </a:r>
          </a:p>
          <a:p>
            <a:r>
              <a:rPr lang="en-US" dirty="0"/>
              <a:t>6 - Snooped read with intent to modify request</a:t>
            </a:r>
          </a:p>
          <a:p>
            <a:r>
              <a:rPr lang="en-US" dirty="0"/>
              <a:t>8 - Clear the cache and reset all state</a:t>
            </a:r>
          </a:p>
          <a:p>
            <a:r>
              <a:rPr lang="en-US" dirty="0"/>
              <a:t>9 - Print contents and state of each valid cache line(doesn’t end simulation)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**n=8 , n=9 Project expects address to be 00000000.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2BEC-ED7D-BF1E-3F5D-ADC37C0B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decisions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49D5-840E-DD0B-9A94-C82A4CB6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Write from L1 will be considered as processor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L1 is not part of snoop network, So no MESI in L1.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Data is not used in any of the trace file.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Byte offset need not be stored in the array as we are always dealing with lines.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C in MESI FSM is modelled in RTL and not in Validation under the module “</a:t>
            </a:r>
            <a:r>
              <a:rPr lang="en-US" sz="2300" b="0" i="0" u="none" strike="noStrike" dirty="0" err="1">
                <a:solidFill>
                  <a:srgbClr val="222222"/>
                </a:solidFill>
                <a:effectLst/>
              </a:rPr>
              <a:t>Cache_get_snoop_function</a:t>
            </a:r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”. 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Flush in MESI FSM is considered as Bus Operation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When HITM is present, Processor is not modelling the delay where Flush will happen and after which CPU2 will read the bus.</a:t>
            </a:r>
            <a:endParaRPr lang="en-US" sz="1900" b="0" i="0" u="none" strike="noStrike" dirty="0">
              <a:solidFill>
                <a:srgbClr val="222222"/>
              </a:solidFill>
              <a:effectLst/>
            </a:endParaRPr>
          </a:p>
          <a:p>
            <a:pPr lvl="1"/>
            <a:endParaRPr lang="en-US" sz="1900" b="0" i="0" u="none" strike="noStrike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72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A064-5A7A-BA25-3F18-225EF94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decisions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271C-9B43-177A-9D71-E145A68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Not modelling Outgoing HIT, HITM or NOHIT.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Always assumes that L1 has the data to be evicted and L2 will send the EVICTLINE command, regardless.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Snoop operation on a line will make the line recently used.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Assuming a random clock delay of 100 cycles between successive operations.</a:t>
            </a:r>
          </a:p>
          <a:p>
            <a:pPr algn="l"/>
            <a:r>
              <a:rPr lang="en-US" sz="2500" dirty="0">
                <a:solidFill>
                  <a:srgbClr val="222222"/>
                </a:solidFill>
              </a:rPr>
              <a:t>Snoop on a line is also considered for hit and miss(counters). But for read and write counters snoop is not considered. 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Upon (n==8) design is clearing the hit and miss counters as well.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</a:p>
          <a:p>
            <a:pPr algn="l"/>
            <a:r>
              <a:rPr lang="en-US" sz="2500" dirty="0">
                <a:solidFill>
                  <a:srgbClr val="222222"/>
                </a:solidFill>
              </a:rPr>
              <a:t>Design instantiates one MESI FSM logic which will update MESI bits of all lines </a:t>
            </a:r>
          </a:p>
          <a:p>
            <a:pPr lvl="1"/>
            <a:r>
              <a:rPr lang="en-US" sz="2100" dirty="0">
                <a:solidFill>
                  <a:srgbClr val="222222"/>
                </a:solidFill>
              </a:rPr>
              <a:t>In first cycle for PLRU &amp; fetching the MESI bits from the line</a:t>
            </a:r>
          </a:p>
          <a:p>
            <a:pPr lvl="1"/>
            <a:r>
              <a:rPr lang="en-US" sz="2100" dirty="0">
                <a:solidFill>
                  <a:srgbClr val="222222"/>
                </a:solidFill>
              </a:rPr>
              <a:t>In Second cycle MESI FSM logic updates the state.</a:t>
            </a:r>
          </a:p>
          <a:p>
            <a:pPr lvl="1"/>
            <a:r>
              <a:rPr lang="en-US" sz="2100">
                <a:solidFill>
                  <a:srgbClr val="222222"/>
                </a:solidFill>
              </a:rPr>
              <a:t>In </a:t>
            </a:r>
            <a:r>
              <a:rPr lang="en-US" sz="2100" dirty="0">
                <a:solidFill>
                  <a:srgbClr val="222222"/>
                </a:solidFill>
              </a:rPr>
              <a:t>third cycle updated MESI states of the line will be returned back to cache. </a:t>
            </a:r>
          </a:p>
          <a:p>
            <a:pPr algn="l"/>
            <a:endParaRPr lang="en-US" sz="2500" b="0" i="0" u="none" strike="noStrike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4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463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485/585 MICROPROCESSOR SYSTEM DESIGN  </vt:lpstr>
      <vt:lpstr>Figure 1: Block Diagram</vt:lpstr>
      <vt:lpstr>Last Level Cache(LLC)  Specifications:</vt:lpstr>
      <vt:lpstr>Address Decoding:</vt:lpstr>
      <vt:lpstr>TRACE FILE FORMAT  n address, where n is:</vt:lpstr>
      <vt:lpstr>Design decisions for LLC:</vt:lpstr>
      <vt:lpstr>Design decisions for LLC: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485/585 MICROPROCESSOR SYSTEM DESIGN  </dc:title>
  <dc:creator>Nishka Sathisha</dc:creator>
  <cp:lastModifiedBy>Nishka Sathisha</cp:lastModifiedBy>
  <cp:revision>8</cp:revision>
  <dcterms:created xsi:type="dcterms:W3CDTF">2022-12-05T05:06:54Z</dcterms:created>
  <dcterms:modified xsi:type="dcterms:W3CDTF">2022-12-05T22:43:57Z</dcterms:modified>
</cp:coreProperties>
</file>