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2"/>
    <p:sldId id="321" r:id="rId3"/>
    <p:sldId id="345" r:id="rId4"/>
    <p:sldId id="323" r:id="rId5"/>
    <p:sldId id="340" r:id="rId6"/>
    <p:sldId id="325" r:id="rId7"/>
    <p:sldId id="324" r:id="rId8"/>
    <p:sldId id="338" r:id="rId9"/>
    <p:sldId id="337" r:id="rId10"/>
    <p:sldId id="326" r:id="rId11"/>
    <p:sldId id="328" r:id="rId12"/>
    <p:sldId id="342" r:id="rId13"/>
    <p:sldId id="343" r:id="rId14"/>
    <p:sldId id="331" r:id="rId15"/>
    <p:sldId id="336" r:id="rId16"/>
    <p:sldId id="32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8">
          <p15:clr>
            <a:srgbClr val="A4A3A4"/>
          </p15:clr>
        </p15:guide>
        <p15:guide id="2" pos="38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94660"/>
  </p:normalViewPr>
  <p:slideViewPr>
    <p:cSldViewPr snapToGrid="0" showGuides="1">
      <p:cViewPr varScale="1">
        <p:scale>
          <a:sx n="70" d="100"/>
          <a:sy n="70" d="100"/>
        </p:scale>
        <p:origin x="644" y="60"/>
      </p:cViewPr>
      <p:guideLst>
        <p:guide orient="horz" pos="2068"/>
        <p:guide pos="381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panose="00000500000000000000" charset="0"/>
              <a:ea typeface="Montserrat" panose="00000500000000000000" charset="0"/>
              <a:cs typeface="Montserrat" panose="000005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Montserrat" panose="00000500000000000000" charset="0"/>
              </a:rPr>
              <a:t>2025/9/13</a:t>
            </a:fld>
            <a:endParaRPr lang="zh-CN" altLang="en-US">
              <a:cs typeface="Montserrat" panose="000005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panose="00000500000000000000" charset="0"/>
              <a:ea typeface="Montserrat" panose="00000500000000000000" charset="0"/>
              <a:cs typeface="Montserrat" panose="000005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Montserrat" panose="00000500000000000000" charset="0"/>
              </a:rPr>
              <a:t>‹#›</a:t>
            </a:fld>
            <a:endParaRPr lang="zh-CN" altLang="en-US">
              <a:cs typeface="Montserrat" panose="000005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ontserrat" panose="00000500000000000000" charset="0"/>
                <a:ea typeface="Montserrat" panose="00000500000000000000" charset="0"/>
                <a:cs typeface="Montserrat" panose="000005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ontserrat" panose="00000500000000000000" charset="0"/>
                <a:ea typeface="Montserrat" panose="00000500000000000000" charset="0"/>
                <a:cs typeface="Montserrat" panose="00000500000000000000" charset="0"/>
              </a:defRPr>
            </a:lvl1pPr>
          </a:lstStyle>
          <a:p>
            <a:fld id="{261D7365-F43A-47E6-A00A-7DE684649D70}" type="datetimeFigureOut">
              <a:rPr lang="zh-CN" altLang="en-US" smtClean="0"/>
              <a:t>2025/9/13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ontserrat" panose="00000500000000000000" charset="0"/>
                <a:ea typeface="Montserrat" panose="00000500000000000000" charset="0"/>
                <a:cs typeface="Montserrat" panose="000005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ontserrat" panose="00000500000000000000" charset="0"/>
                <a:ea typeface="Montserrat" panose="00000500000000000000" charset="0"/>
                <a:cs typeface="Montserrat" panose="00000500000000000000" charset="0"/>
              </a:defRPr>
            </a:lvl1pPr>
          </a:lstStyle>
          <a:p>
            <a:fld id="{235E1722-B908-4EEB-99D8-03B0F3559D5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1pPr>
    <a:lvl2pPr marL="45720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2pPr>
    <a:lvl3pPr marL="91440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3pPr>
    <a:lvl4pPr marL="137160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4pPr>
    <a:lvl5pPr marL="1828800" algn="l" defTabSz="914400" rtl="0" eaLnBrk="1" latinLnBrk="0" hangingPunct="1">
      <a:defRPr sz="1200" kern="1200">
        <a:solidFill>
          <a:schemeClr val="tx1"/>
        </a:solidFill>
        <a:latin typeface="Montserrat" panose="00000500000000000000" charset="0"/>
        <a:ea typeface="Montserrat" panose="00000500000000000000" charset="0"/>
        <a:cs typeface="Montserrat"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5E1722-B908-4EEB-99D8-03B0F3559D50}" type="slidenum">
              <a:rPr lang="zh-CN" altLang="en-US" smtClean="0"/>
              <a:t>1</a:t>
            </a:fld>
            <a:endParaRPr lang="zh-CN" altLang="en-US"/>
          </a:p>
        </p:txBody>
      </p:sp>
    </p:spTree>
    <p:extLst>
      <p:ext uri="{BB962C8B-B14F-4D97-AF65-F5344CB8AC3E}">
        <p14:creationId xmlns:p14="http://schemas.microsoft.com/office/powerpoint/2010/main" val="393852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5E1722-B908-4EEB-99D8-03B0F3559D50}" type="slidenum">
              <a:rPr lang="zh-CN" altLang="en-US" smtClean="0"/>
              <a:t>2</a:t>
            </a:fld>
            <a:endParaRPr lang="zh-CN" altLang="en-US"/>
          </a:p>
        </p:txBody>
      </p:sp>
    </p:spTree>
    <p:extLst>
      <p:ext uri="{BB962C8B-B14F-4D97-AF65-F5344CB8AC3E}">
        <p14:creationId xmlns:p14="http://schemas.microsoft.com/office/powerpoint/2010/main" val="3333624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5E1722-B908-4EEB-99D8-03B0F3559D50}" type="slidenum">
              <a:rPr lang="zh-CN" altLang="en-US" smtClean="0"/>
              <a:t>3</a:t>
            </a:fld>
            <a:endParaRPr lang="zh-CN" altLang="en-US"/>
          </a:p>
        </p:txBody>
      </p:sp>
    </p:spTree>
    <p:extLst>
      <p:ext uri="{BB962C8B-B14F-4D97-AF65-F5344CB8AC3E}">
        <p14:creationId xmlns:p14="http://schemas.microsoft.com/office/powerpoint/2010/main" val="209508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5E1722-B908-4EEB-99D8-03B0F3559D50}" type="slidenum">
              <a:rPr lang="zh-CN" altLang="en-US" smtClean="0"/>
              <a:t>6</a:t>
            </a:fld>
            <a:endParaRPr lang="zh-CN" altLang="en-US"/>
          </a:p>
        </p:txBody>
      </p:sp>
    </p:spTree>
    <p:extLst>
      <p:ext uri="{BB962C8B-B14F-4D97-AF65-F5344CB8AC3E}">
        <p14:creationId xmlns:p14="http://schemas.microsoft.com/office/powerpoint/2010/main" val="1209626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5E1722-B908-4EEB-99D8-03B0F3559D50}" type="slidenum">
              <a:rPr lang="zh-CN" altLang="en-US" smtClean="0"/>
              <a:t>12</a:t>
            </a:fld>
            <a:endParaRPr lang="zh-CN" altLang="en-US"/>
          </a:p>
        </p:txBody>
      </p:sp>
    </p:spTree>
    <p:extLst>
      <p:ext uri="{BB962C8B-B14F-4D97-AF65-F5344CB8AC3E}">
        <p14:creationId xmlns:p14="http://schemas.microsoft.com/office/powerpoint/2010/main" val="2091141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31D1D92-8A31-402E-9968-3AB8E911AB3D}" type="datetimeFigureOut">
              <a:rPr lang="zh-CN" altLang="en-US" smtClean="0"/>
              <a:t>2025/9/13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754016-A94F-4C42-934C-E6D1AD839486}"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31D1D92-8A31-402E-9968-3AB8E911AB3D}" type="datetimeFigureOut">
              <a:rPr lang="zh-CN" altLang="en-US" smtClean="0"/>
              <a:t>2025/9/13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754016-A94F-4C42-934C-E6D1AD83948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31D1D92-8A31-402E-9968-3AB8E911AB3D}" type="datetimeFigureOut">
              <a:rPr lang="zh-CN" altLang="en-US" smtClean="0"/>
              <a:t>2025/9/13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754016-A94F-4C42-934C-E6D1AD83948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31D1D92-8A31-402E-9968-3AB8E911AB3D}" type="datetimeFigureOut">
              <a:rPr lang="zh-CN" altLang="en-US" smtClean="0"/>
              <a:t>2025/9/13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754016-A94F-4C42-934C-E6D1AD83948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31D1D92-8A31-402E-9968-3AB8E911AB3D}" type="datetimeFigureOut">
              <a:rPr lang="zh-CN" altLang="en-US" smtClean="0"/>
              <a:t>2025/9/13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754016-A94F-4C42-934C-E6D1AD83948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31D1D92-8A31-402E-9968-3AB8E911AB3D}" type="datetimeFigureOut">
              <a:rPr lang="zh-CN" altLang="en-US" smtClean="0"/>
              <a:t>2025/9/13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754016-A94F-4C42-934C-E6D1AD83948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31D1D92-8A31-402E-9968-3AB8E911AB3D}" type="datetimeFigureOut">
              <a:rPr lang="zh-CN" altLang="en-US" smtClean="0"/>
              <a:t>2025/9/13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754016-A94F-4C42-934C-E6D1AD83948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31D1D92-8A31-402E-9968-3AB8E911AB3D}" type="datetimeFigureOut">
              <a:rPr lang="zh-CN" altLang="en-US" smtClean="0"/>
              <a:t>2025/9/13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754016-A94F-4C42-934C-E6D1AD83948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31D1D92-8A31-402E-9968-3AB8E911AB3D}" type="datetimeFigureOut">
              <a:rPr lang="zh-CN" altLang="en-US" smtClean="0"/>
              <a:t>2025/9/13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754016-A94F-4C42-934C-E6D1AD83948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1D1D92-8A31-402E-9968-3AB8E911AB3D}" type="datetimeFigureOut">
              <a:rPr lang="zh-CN" altLang="en-US" smtClean="0"/>
              <a:t>2025/9/13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754016-A94F-4C42-934C-E6D1AD83948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31D1D92-8A31-402E-9968-3AB8E911AB3D}" type="datetimeFigureOut">
              <a:rPr lang="zh-CN" altLang="en-US" smtClean="0"/>
              <a:t>2025/9/13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754016-A94F-4C42-934C-E6D1AD83948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ontserrat" panose="00000500000000000000" charset="0"/>
                <a:ea typeface="Montserrat" panose="00000500000000000000" charset="0"/>
                <a:cs typeface="Montserrat" panose="00000500000000000000" charset="0"/>
              </a:defRPr>
            </a:lvl1pPr>
          </a:lstStyle>
          <a:p>
            <a:fld id="{231D1D92-8A31-402E-9968-3AB8E911AB3D}" type="datetimeFigureOut">
              <a:rPr lang="zh-CN" altLang="en-US" smtClean="0"/>
              <a:t>2025/9/13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ontserrat" panose="00000500000000000000" charset="0"/>
                <a:ea typeface="Montserrat" panose="00000500000000000000" charset="0"/>
                <a:cs typeface="Montserrat" panose="00000500000000000000"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ontserrat" panose="00000500000000000000" charset="0"/>
                <a:ea typeface="Montserrat" panose="00000500000000000000" charset="0"/>
                <a:cs typeface="Montserrat" panose="00000500000000000000" charset="0"/>
              </a:defRPr>
            </a:lvl1pPr>
          </a:lstStyle>
          <a:p>
            <a:fld id="{E7754016-A94F-4C42-934C-E6D1AD83948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ontserrat" panose="00000500000000000000" charset="0"/>
          <a:ea typeface="Montserrat" panose="00000500000000000000" charset="0"/>
          <a:cs typeface="Montserrat" panose="000005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charset="0"/>
          <a:ea typeface="Montserrat" panose="00000500000000000000" charset="0"/>
          <a:cs typeface="Montserrat" panose="000005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charset="0"/>
          <a:ea typeface="Montserrat" panose="00000500000000000000" charset="0"/>
          <a:cs typeface="Montserrat" panose="000005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charset="0"/>
          <a:ea typeface="Montserrat" panose="00000500000000000000" charset="0"/>
          <a:cs typeface="Montserrat" panose="000005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charset="0"/>
          <a:ea typeface="Montserrat" panose="00000500000000000000" charset="0"/>
          <a:cs typeface="Montserrat" panose="000005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charset="0"/>
          <a:ea typeface="Montserrat" panose="00000500000000000000" charset="0"/>
          <a:cs typeface="Montserrat" panose="000005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92041" y="2684515"/>
            <a:ext cx="7299959" cy="2246769"/>
          </a:xfrm>
          <a:prstGeom prst="rect">
            <a:avLst/>
          </a:prstGeom>
        </p:spPr>
        <p:txBody>
          <a:bodyPr wrap="square">
            <a:spAutoFit/>
            <a:scene3d>
              <a:camera prst="orthographicFront"/>
              <a:lightRig rig="threePt" dir="t"/>
            </a:scene3d>
            <a:sp3d contourW="12700"/>
          </a:bodyPr>
          <a:lstStyle/>
          <a:p>
            <a:pPr algn="ctr"/>
            <a:r>
              <a:rPr lang="en-US" sz="4000" b="1" dirty="0">
                <a:solidFill>
                  <a:schemeClr val="bg1"/>
                </a:solidFill>
                <a:latin typeface="Copperplate Gothic Bold" panose="020E0705020206020404" pitchFamily="34" charset="0"/>
              </a:rPr>
              <a:t>AI IN THE HANDS OF INDIAN STUDENTS</a:t>
            </a:r>
          </a:p>
          <a:p>
            <a:pPr algn="l"/>
            <a:endParaRPr sz="6000" b="1" dirty="0">
              <a:solidFill>
                <a:schemeClr val="bg1"/>
              </a:solidFill>
              <a:effectLst>
                <a:outerShdw blurRad="38100" dist="38100" dir="2700000" algn="tl">
                  <a:srgbClr val="000000">
                    <a:alpha val="43137"/>
                  </a:srgbClr>
                </a:outerShdw>
              </a:effectLst>
              <a:latin typeface="Barlow Condensed Medium" panose="00000606000000000000" charset="0"/>
              <a:ea typeface="Montserrat" panose="00000500000000000000" charset="0"/>
              <a:cs typeface="Barlow Condensed Medium" panose="00000606000000000000" charset="0"/>
            </a:endParaRPr>
          </a:p>
        </p:txBody>
      </p:sp>
      <p:sp>
        <p:nvSpPr>
          <p:cNvPr id="6" name="矩形 5"/>
          <p:cNvSpPr/>
          <p:nvPr/>
        </p:nvSpPr>
        <p:spPr>
          <a:xfrm>
            <a:off x="5953441" y="5033922"/>
            <a:ext cx="5589905" cy="337185"/>
          </a:xfrm>
          <a:prstGeom prst="rect">
            <a:avLst/>
          </a:prstGeom>
        </p:spPr>
        <p:txBody>
          <a:bodyPr wrap="square">
            <a:spAutoFit/>
            <a:scene3d>
              <a:camera prst="orthographicFront"/>
              <a:lightRig rig="threePt" dir="t"/>
            </a:scene3d>
            <a:sp3d contourW="12700"/>
          </a:bodyPr>
          <a:lstStyle/>
          <a:p>
            <a:pPr algn="dist"/>
            <a:r>
              <a:rPr lang="en-US" altLang="zh-CN" sz="1600" dirty="0">
                <a:solidFill>
                  <a:schemeClr val="bg1"/>
                </a:solidFill>
                <a:latin typeface="Montserrat" panose="00000500000000000000" charset="0"/>
                <a:ea typeface="Montserrat" panose="00000500000000000000" charset="0"/>
                <a:cs typeface="Montserrat" panose="00000500000000000000" charset="0"/>
              </a:rPr>
              <a:t>Presented By Adithya kk</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7798" y="70265"/>
            <a:ext cx="9244715" cy="53887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9108" y="169250"/>
            <a:ext cx="11204949" cy="1077218"/>
            <a:chOff x="382276" y="88257"/>
            <a:chExt cx="11204949" cy="1077218"/>
          </a:xfrm>
        </p:grpSpPr>
        <p:grpSp>
          <p:nvGrpSpPr>
            <p:cNvPr id="7" name="组合 6"/>
            <p:cNvGrpSpPr/>
            <p:nvPr/>
          </p:nvGrpSpPr>
          <p:grpSpPr>
            <a:xfrm>
              <a:off x="382276" y="269854"/>
              <a:ext cx="604607" cy="274860"/>
              <a:chOff x="775976" y="295254"/>
              <a:chExt cx="604607" cy="274860"/>
            </a:xfrm>
          </p:grpSpPr>
          <p:grpSp>
            <p:nvGrpSpPr>
              <p:cNvPr id="9" name="组合 8"/>
              <p:cNvGrpSpPr/>
              <p:nvPr/>
            </p:nvGrpSpPr>
            <p:grpSpPr>
              <a:xfrm rot="2788198">
                <a:off x="784307" y="286923"/>
                <a:ext cx="266582" cy="283243"/>
                <a:chOff x="4389120" y="2293620"/>
                <a:chExt cx="609600" cy="647700"/>
              </a:xfrm>
            </p:grpSpPr>
            <p:cxnSp>
              <p:nvCxnSpPr>
                <p:cNvPr id="16" name="直接连接符 15"/>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2788198">
                <a:off x="938001" y="286923"/>
                <a:ext cx="266582" cy="283243"/>
                <a:chOff x="4389120" y="2293620"/>
                <a:chExt cx="609600" cy="647700"/>
              </a:xfrm>
            </p:grpSpPr>
            <p:cxnSp>
              <p:nvCxnSpPr>
                <p:cNvPr id="14" name="直接连接符 13"/>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rot="2788198">
                <a:off x="1105671" y="295201"/>
                <a:ext cx="266582" cy="283243"/>
                <a:chOff x="4389120" y="2293620"/>
                <a:chExt cx="609600" cy="647700"/>
              </a:xfrm>
            </p:grpSpPr>
            <p:cxnSp>
              <p:nvCxnSpPr>
                <p:cNvPr id="12" name="直接连接符 11"/>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sp>
          <p:nvSpPr>
            <p:cNvPr id="8" name="文本框 7"/>
            <p:cNvSpPr txBox="1"/>
            <p:nvPr/>
          </p:nvSpPr>
          <p:spPr>
            <a:xfrm>
              <a:off x="1146815" y="88257"/>
              <a:ext cx="10440410" cy="1077218"/>
            </a:xfrm>
            <a:prstGeom prst="rect">
              <a:avLst/>
            </a:prstGeom>
            <a:noFill/>
          </p:spPr>
          <p:txBody>
            <a:bodyPr wrap="square" rtlCol="0">
              <a:spAutoFit/>
            </a:bodyPr>
            <a:lstStyle/>
            <a:p>
              <a:r>
                <a:rPr lang="en-US" sz="3200" b="1" dirty="0">
                  <a:solidFill>
                    <a:schemeClr val="bg1"/>
                  </a:solidFill>
                  <a:latin typeface="+mj-lt"/>
                  <a:ea typeface="Optima" pitchFamily="34" charset="-122"/>
                  <a:cs typeface="Optima" pitchFamily="34" charset="-120"/>
                </a:rPr>
                <a:t>7. </a:t>
              </a:r>
              <a:r>
                <a:rPr lang="en-US" sz="3200" b="1" dirty="0">
                  <a:solidFill>
                    <a:schemeClr val="bg1"/>
                  </a:solidFill>
                  <a:latin typeface="Copperplate Gothic Bold" panose="020E0705020206020404" pitchFamily="34" charset="0"/>
                  <a:ea typeface="Optima" pitchFamily="34" charset="-122"/>
                  <a:cs typeface="Optima" pitchFamily="34" charset="-120"/>
                </a:rPr>
                <a:t>AI IN RESEARCH AND INNOVATION</a:t>
              </a:r>
              <a:endParaRPr lang="en-US" sz="3200" b="1" dirty="0">
                <a:solidFill>
                  <a:schemeClr val="bg1"/>
                </a:solidFill>
                <a:latin typeface="Copperplate Gothic Bold" panose="020E0705020206020404" pitchFamily="34" charset="0"/>
              </a:endParaRPr>
            </a:p>
            <a:p>
              <a:endParaRPr lang="zh-CN" altLang="en-US" sz="3200" dirty="0">
                <a:solidFill>
                  <a:schemeClr val="bg1"/>
                </a:solidFill>
                <a:latin typeface="Montserrat" panose="00000500000000000000" charset="0"/>
                <a:ea typeface="Montserrat" panose="00000500000000000000" charset="0"/>
                <a:cs typeface="+mn-ea"/>
                <a:sym typeface="+mn-lt"/>
              </a:endParaRPr>
            </a:p>
          </p:txBody>
        </p:sp>
      </p:grpSp>
      <p:cxnSp>
        <p:nvCxnSpPr>
          <p:cNvPr id="18" name="直接连接符 17"/>
          <p:cNvCxnSpPr>
            <a:stCxn id="27" idx="3"/>
            <a:endCxn id="30" idx="7"/>
          </p:cNvCxnSpPr>
          <p:nvPr/>
        </p:nvCxnSpPr>
        <p:spPr>
          <a:xfrm flipH="1">
            <a:off x="3068539" y="2875166"/>
            <a:ext cx="2299137" cy="906212"/>
          </a:xfrm>
          <a:prstGeom prst="line">
            <a:avLst/>
          </a:prstGeom>
          <a:noFill/>
          <a:ln w="28575" cap="flat" cmpd="sng" algn="ctr">
            <a:solidFill>
              <a:schemeClr val="bg1"/>
            </a:solidFill>
            <a:prstDash val="solid"/>
            <a:miter lim="800000"/>
          </a:ln>
          <a:effectLst/>
        </p:spPr>
      </p:cxnSp>
      <p:cxnSp>
        <p:nvCxnSpPr>
          <p:cNvPr id="19" name="直接连接符 18"/>
          <p:cNvCxnSpPr>
            <a:stCxn id="30" idx="6"/>
            <a:endCxn id="33" idx="2"/>
          </p:cNvCxnSpPr>
          <p:nvPr/>
        </p:nvCxnSpPr>
        <p:spPr>
          <a:xfrm>
            <a:off x="3101959" y="3862060"/>
            <a:ext cx="4918535" cy="435245"/>
          </a:xfrm>
          <a:prstGeom prst="line">
            <a:avLst/>
          </a:prstGeom>
          <a:noFill/>
          <a:ln w="28575" cap="flat" cmpd="sng" algn="ctr">
            <a:solidFill>
              <a:schemeClr val="bg1"/>
            </a:solidFill>
            <a:prstDash val="solid"/>
            <a:miter lim="800000"/>
          </a:ln>
          <a:effectLst/>
        </p:spPr>
      </p:cxnSp>
      <p:cxnSp>
        <p:nvCxnSpPr>
          <p:cNvPr id="20" name="直接连接符 19"/>
          <p:cNvCxnSpPr>
            <a:stCxn id="33" idx="4"/>
            <a:endCxn id="36" idx="6"/>
          </p:cNvCxnSpPr>
          <p:nvPr/>
        </p:nvCxnSpPr>
        <p:spPr>
          <a:xfrm flipH="1">
            <a:off x="5705334" y="4411406"/>
            <a:ext cx="2429262" cy="1653609"/>
          </a:xfrm>
          <a:prstGeom prst="line">
            <a:avLst/>
          </a:prstGeom>
          <a:noFill/>
          <a:ln w="28575" cap="flat" cmpd="sng" algn="ctr">
            <a:solidFill>
              <a:schemeClr val="bg1"/>
            </a:solidFill>
            <a:prstDash val="solid"/>
            <a:miter lim="800000"/>
          </a:ln>
          <a:effectLst/>
        </p:spPr>
      </p:cxnSp>
      <p:sp>
        <p:nvSpPr>
          <p:cNvPr id="21" name="TextBox 80"/>
          <p:cNvSpPr txBox="1"/>
          <p:nvPr/>
        </p:nvSpPr>
        <p:spPr>
          <a:xfrm>
            <a:off x="6105433" y="1480367"/>
            <a:ext cx="3339072" cy="1162241"/>
          </a:xfrm>
          <a:prstGeom prst="rect">
            <a:avLst/>
          </a:prstGeom>
          <a:noFill/>
        </p:spPr>
        <p:txBody>
          <a:bodyPr wrap="square" rtlCol="0">
            <a:spAutoFit/>
          </a:bodyPr>
          <a:lstStyle/>
          <a:p>
            <a:pPr>
              <a:lnSpc>
                <a:spcPct val="150000"/>
              </a:lnSpc>
            </a:pPr>
            <a:r>
              <a:rPr lang="en-US" sz="1600" b="1" dirty="0">
                <a:solidFill>
                  <a:schemeClr val="bg1"/>
                </a:solidFill>
              </a:rPr>
              <a:t>AI tools generate ideas and suggest improvements for projects</a:t>
            </a:r>
            <a:endParaRPr lang="en-US" altLang="zh-CN" sz="1600" b="1" dirty="0">
              <a:solidFill>
                <a:schemeClr val="bg1"/>
              </a:solidFill>
              <a:latin typeface="Montserrat" panose="00000500000000000000" charset="0"/>
              <a:ea typeface="Montserrat" panose="00000500000000000000" charset="0"/>
              <a:cs typeface="Montserrat" panose="00000500000000000000" charset="0"/>
            </a:endParaRPr>
          </a:p>
        </p:txBody>
      </p:sp>
      <p:sp>
        <p:nvSpPr>
          <p:cNvPr id="22" name="TextBox 82"/>
          <p:cNvSpPr txBox="1"/>
          <p:nvPr/>
        </p:nvSpPr>
        <p:spPr>
          <a:xfrm>
            <a:off x="1357930" y="1081130"/>
            <a:ext cx="3214304" cy="1208408"/>
          </a:xfrm>
          <a:prstGeom prst="rect">
            <a:avLst/>
          </a:prstGeom>
          <a:noFill/>
        </p:spPr>
        <p:txBody>
          <a:bodyPr wrap="square" rtlCol="0">
            <a:spAutoFit/>
          </a:bodyPr>
          <a:lstStyle/>
          <a:p>
            <a:pPr>
              <a:lnSpc>
                <a:spcPct val="150000"/>
              </a:lnSpc>
            </a:pPr>
            <a:endParaRPr lang="en-US" altLang="zh-CN" dirty="0">
              <a:solidFill>
                <a:schemeClr val="bg1"/>
              </a:solidFill>
              <a:latin typeface="Montserrat" panose="00000500000000000000" charset="0"/>
              <a:ea typeface="Montserrat" panose="00000500000000000000" charset="0"/>
              <a:cs typeface="Montserrat" panose="00000500000000000000" charset="0"/>
            </a:endParaRPr>
          </a:p>
          <a:p>
            <a:pPr>
              <a:lnSpc>
                <a:spcPct val="150000"/>
              </a:lnSpc>
            </a:pPr>
            <a:r>
              <a:rPr lang="en-US" sz="1600" b="1" dirty="0">
                <a:solidFill>
                  <a:schemeClr val="bg1"/>
                </a:solidFill>
              </a:rPr>
              <a:t>AI helps students find relevant research papers quickly.</a:t>
            </a:r>
            <a:endParaRPr lang="zh-CN" altLang="en-US" sz="1600" b="1" dirty="0">
              <a:solidFill>
                <a:schemeClr val="bg1"/>
              </a:solidFill>
              <a:latin typeface="Montserrat" panose="00000500000000000000" charset="0"/>
              <a:ea typeface="Montserrat" panose="00000500000000000000" charset="0"/>
              <a:cs typeface="Montserrat" panose="00000500000000000000" charset="0"/>
            </a:endParaRPr>
          </a:p>
        </p:txBody>
      </p:sp>
      <p:sp>
        <p:nvSpPr>
          <p:cNvPr id="23" name="TextBox 89"/>
          <p:cNvSpPr txBox="1"/>
          <p:nvPr/>
        </p:nvSpPr>
        <p:spPr>
          <a:xfrm>
            <a:off x="8833479" y="2911867"/>
            <a:ext cx="3282973" cy="1158651"/>
          </a:xfrm>
          <a:prstGeom prst="rect">
            <a:avLst/>
          </a:prstGeom>
          <a:noFill/>
        </p:spPr>
        <p:txBody>
          <a:bodyPr wrap="square" rtlCol="0">
            <a:spAutoFit/>
          </a:bodyPr>
          <a:lstStyle/>
          <a:p>
            <a:pPr>
              <a:lnSpc>
                <a:spcPct val="150000"/>
              </a:lnSpc>
            </a:pPr>
            <a:r>
              <a:rPr lang="en-US" sz="1600" b="1" dirty="0">
                <a:solidFill>
                  <a:schemeClr val="bg1"/>
                </a:solidFill>
              </a:rPr>
              <a:t>Supports innovation by providing creative solutions and prototypes</a:t>
            </a:r>
            <a:endParaRPr lang="zh-CN" altLang="en-US" sz="1600" b="1" dirty="0">
              <a:solidFill>
                <a:schemeClr val="bg1"/>
              </a:solidFill>
              <a:latin typeface="Montserrat" panose="00000500000000000000" charset="0"/>
              <a:ea typeface="Montserrat" panose="00000500000000000000" charset="0"/>
              <a:cs typeface="Montserrat" panose="00000500000000000000" charset="0"/>
            </a:endParaRPr>
          </a:p>
        </p:txBody>
      </p:sp>
      <p:sp>
        <p:nvSpPr>
          <p:cNvPr id="24" name="TextBox 91"/>
          <p:cNvSpPr txBox="1"/>
          <p:nvPr/>
        </p:nvSpPr>
        <p:spPr>
          <a:xfrm>
            <a:off x="1018903" y="5199225"/>
            <a:ext cx="4829486" cy="1707519"/>
          </a:xfrm>
          <a:prstGeom prst="rect">
            <a:avLst/>
          </a:prstGeom>
          <a:noFill/>
        </p:spPr>
        <p:txBody>
          <a:bodyPr wrap="square" rtlCol="0">
            <a:spAutoFit/>
          </a:bodyPr>
          <a:lstStyle/>
          <a:p>
            <a:pPr>
              <a:lnSpc>
                <a:spcPct val="150000"/>
              </a:lnSpc>
            </a:pPr>
            <a:r>
              <a:rPr lang="en-US" sz="1600" b="1" dirty="0">
                <a:solidFill>
                  <a:schemeClr val="bg1"/>
                </a:solidFill>
                <a:latin typeface="+mj-lt"/>
                <a:ea typeface="Optima" pitchFamily="34" charset="-122"/>
                <a:cs typeface="Optima" pitchFamily="34" charset="-120"/>
              </a:rPr>
              <a:t>Collaborative AI platform</a:t>
            </a:r>
            <a:r>
              <a:rPr lang="en-US" b="1" dirty="0">
                <a:solidFill>
                  <a:schemeClr val="bg1"/>
                </a:solidFill>
                <a:ea typeface="Optima" pitchFamily="34" charset="-122"/>
                <a:cs typeface="Optima" pitchFamily="34" charset="-120"/>
              </a:rPr>
              <a:t>s promote teamwork among </a:t>
            </a:r>
            <a:r>
              <a:rPr lang="en-US" sz="1600" b="1" dirty="0">
                <a:solidFill>
                  <a:schemeClr val="bg1"/>
                </a:solidFill>
                <a:ea typeface="Optima" pitchFamily="34" charset="-122"/>
                <a:cs typeface="Optima" pitchFamily="34" charset="-120"/>
              </a:rPr>
              <a:t>students</a:t>
            </a:r>
            <a:r>
              <a:rPr lang="en-US" b="1" dirty="0">
                <a:solidFill>
                  <a:schemeClr val="bg1"/>
                </a:solidFill>
                <a:ea typeface="Optima" pitchFamily="34" charset="-122"/>
                <a:cs typeface="Optima" pitchFamily="34" charset="-120"/>
              </a:rPr>
              <a:t> across different regions.</a:t>
            </a:r>
            <a:endParaRPr lang="en-US" b="1" dirty="0">
              <a:solidFill>
                <a:schemeClr val="bg1"/>
              </a:solidFill>
            </a:endParaRPr>
          </a:p>
          <a:p>
            <a:pPr algn="r">
              <a:lnSpc>
                <a:spcPct val="150000"/>
              </a:lnSpc>
            </a:pPr>
            <a:endParaRPr lang="en-US" altLang="zh-CN" dirty="0">
              <a:solidFill>
                <a:schemeClr val="bg1"/>
              </a:solidFill>
              <a:latin typeface="Montserrat" panose="00000500000000000000" charset="0"/>
              <a:ea typeface="Montserrat" panose="00000500000000000000" charset="0"/>
              <a:cs typeface="Montserrat" panose="00000500000000000000" charset="0"/>
            </a:endParaRPr>
          </a:p>
        </p:txBody>
      </p:sp>
      <p:grpSp>
        <p:nvGrpSpPr>
          <p:cNvPr id="25" name="组合 24"/>
          <p:cNvGrpSpPr/>
          <p:nvPr/>
        </p:nvGrpSpPr>
        <p:grpSpPr>
          <a:xfrm>
            <a:off x="4983737" y="1516887"/>
            <a:ext cx="929242" cy="1391699"/>
            <a:chOff x="4655492" y="978821"/>
            <a:chExt cx="697113" cy="1044046"/>
          </a:xfrm>
        </p:grpSpPr>
        <p:sp>
          <p:nvSpPr>
            <p:cNvPr id="26" name="泪滴形 25"/>
            <p:cNvSpPr/>
            <p:nvPr/>
          </p:nvSpPr>
          <p:spPr>
            <a:xfrm rot="8100000">
              <a:off x="4655492" y="978821"/>
              <a:ext cx="697113" cy="697113"/>
            </a:xfrm>
            <a:prstGeom prst="teardrop">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en-US">
                <a:solidFill>
                  <a:schemeClr val="bg1"/>
                </a:solidFill>
                <a:latin typeface="Montserrat" panose="00000500000000000000" charset="0"/>
                <a:ea typeface="Montserrat" panose="00000500000000000000" charset="0"/>
                <a:cs typeface="Montserrat" panose="00000500000000000000" charset="0"/>
              </a:endParaRPr>
            </a:p>
          </p:txBody>
        </p:sp>
        <p:sp>
          <p:nvSpPr>
            <p:cNvPr id="27" name="椭圆 26"/>
            <p:cNvSpPr/>
            <p:nvPr/>
          </p:nvSpPr>
          <p:spPr>
            <a:xfrm>
              <a:off x="4918450" y="1851670"/>
              <a:ext cx="171197" cy="171197"/>
            </a:xfrm>
            <a:prstGeom prst="ellipse">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en-US">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28" name="组合 27"/>
          <p:cNvGrpSpPr/>
          <p:nvPr/>
        </p:nvGrpSpPr>
        <p:grpSpPr>
          <a:xfrm>
            <a:off x="2453198" y="2439845"/>
            <a:ext cx="1069320" cy="1536316"/>
            <a:chOff x="2649909" y="1878442"/>
            <a:chExt cx="802199" cy="1152537"/>
          </a:xfrm>
        </p:grpSpPr>
        <p:sp>
          <p:nvSpPr>
            <p:cNvPr id="29" name="泪滴形 28"/>
            <p:cNvSpPr/>
            <p:nvPr/>
          </p:nvSpPr>
          <p:spPr>
            <a:xfrm rot="8100000">
              <a:off x="2649909" y="1878442"/>
              <a:ext cx="802199" cy="802199"/>
            </a:xfrm>
            <a:prstGeom prst="teardrop">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en-US">
                <a:solidFill>
                  <a:schemeClr val="bg1"/>
                </a:solidFill>
                <a:latin typeface="Montserrat" panose="00000500000000000000" charset="0"/>
                <a:ea typeface="Montserrat" panose="00000500000000000000" charset="0"/>
                <a:cs typeface="Montserrat" panose="00000500000000000000" charset="0"/>
              </a:endParaRPr>
            </a:p>
          </p:txBody>
        </p:sp>
        <p:sp>
          <p:nvSpPr>
            <p:cNvPr id="30" name="椭圆 29"/>
            <p:cNvSpPr/>
            <p:nvPr/>
          </p:nvSpPr>
          <p:spPr>
            <a:xfrm>
              <a:off x="2965410" y="2859782"/>
              <a:ext cx="171197" cy="171197"/>
            </a:xfrm>
            <a:prstGeom prst="ellipse">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en-US">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31" name="组合 30"/>
          <p:cNvGrpSpPr/>
          <p:nvPr/>
        </p:nvGrpSpPr>
        <p:grpSpPr>
          <a:xfrm>
            <a:off x="7545637" y="2711100"/>
            <a:ext cx="1177915" cy="1700306"/>
            <a:chOff x="6470234" y="2403489"/>
            <a:chExt cx="883666" cy="1275562"/>
          </a:xfrm>
        </p:grpSpPr>
        <p:sp>
          <p:nvSpPr>
            <p:cNvPr id="32" name="泪滴形 31"/>
            <p:cNvSpPr/>
            <p:nvPr/>
          </p:nvSpPr>
          <p:spPr>
            <a:xfrm rot="8100000">
              <a:off x="6470234" y="2403489"/>
              <a:ext cx="883666" cy="883666"/>
            </a:xfrm>
            <a:prstGeom prst="teardrop">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en-US">
                <a:solidFill>
                  <a:schemeClr val="bg1"/>
                </a:solidFill>
                <a:latin typeface="Montserrat" panose="00000500000000000000" charset="0"/>
                <a:ea typeface="Montserrat" panose="00000500000000000000" charset="0"/>
                <a:cs typeface="Montserrat" panose="00000500000000000000" charset="0"/>
              </a:endParaRPr>
            </a:p>
          </p:txBody>
        </p:sp>
        <p:sp>
          <p:nvSpPr>
            <p:cNvPr id="33" name="椭圆 32"/>
            <p:cNvSpPr/>
            <p:nvPr/>
          </p:nvSpPr>
          <p:spPr>
            <a:xfrm>
              <a:off x="6826469" y="3507854"/>
              <a:ext cx="171197" cy="171197"/>
            </a:xfrm>
            <a:prstGeom prst="ellipse">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en-US">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34" name="组合 33"/>
          <p:cNvGrpSpPr/>
          <p:nvPr/>
        </p:nvGrpSpPr>
        <p:grpSpPr>
          <a:xfrm>
            <a:off x="4912512" y="4275409"/>
            <a:ext cx="1357442" cy="1903707"/>
            <a:chOff x="4494875" y="3519862"/>
            <a:chExt cx="1018347" cy="1428152"/>
          </a:xfrm>
        </p:grpSpPr>
        <p:sp>
          <p:nvSpPr>
            <p:cNvPr id="35" name="泪滴形 34"/>
            <p:cNvSpPr/>
            <p:nvPr/>
          </p:nvSpPr>
          <p:spPr>
            <a:xfrm rot="8100000">
              <a:off x="4494875" y="3519862"/>
              <a:ext cx="1018347" cy="1018347"/>
            </a:xfrm>
            <a:prstGeom prst="teardrop">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en-US">
                <a:solidFill>
                  <a:schemeClr val="bg1"/>
                </a:solidFill>
                <a:latin typeface="Montserrat" panose="00000500000000000000" charset="0"/>
                <a:ea typeface="Montserrat" panose="00000500000000000000" charset="0"/>
                <a:cs typeface="Montserrat" panose="00000500000000000000" charset="0"/>
              </a:endParaRPr>
            </a:p>
          </p:txBody>
        </p:sp>
        <p:sp>
          <p:nvSpPr>
            <p:cNvPr id="36" name="椭圆 35"/>
            <p:cNvSpPr/>
            <p:nvPr/>
          </p:nvSpPr>
          <p:spPr>
            <a:xfrm>
              <a:off x="4918450" y="4776817"/>
              <a:ext cx="171197" cy="171197"/>
            </a:xfrm>
            <a:prstGeom prst="ellipse">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en-US">
                <a:solidFill>
                  <a:schemeClr val="bg1"/>
                </a:solidFill>
                <a:latin typeface="Montserrat" panose="00000500000000000000" charset="0"/>
                <a:ea typeface="Montserrat" panose="00000500000000000000" charset="0"/>
                <a:cs typeface="Montserrat" panose="00000500000000000000"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352249"/>
            <a:ext cx="604607" cy="274860"/>
            <a:chOff x="775976" y="295254"/>
            <a:chExt cx="604607" cy="274860"/>
          </a:xfrm>
        </p:grpSpPr>
        <p:grpSp>
          <p:nvGrpSpPr>
            <p:cNvPr id="9" name="组合 8"/>
            <p:cNvGrpSpPr/>
            <p:nvPr/>
          </p:nvGrpSpPr>
          <p:grpSpPr>
            <a:xfrm rot="2788198">
              <a:off x="784307" y="286923"/>
              <a:ext cx="266582" cy="283243"/>
              <a:chOff x="4389120" y="2293620"/>
              <a:chExt cx="609600" cy="647700"/>
            </a:xfrm>
          </p:grpSpPr>
          <p:cxnSp>
            <p:nvCxnSpPr>
              <p:cNvPr id="16" name="直接连接符 15"/>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2788198">
              <a:off x="938001" y="286923"/>
              <a:ext cx="266582" cy="283243"/>
              <a:chOff x="4389120" y="2293620"/>
              <a:chExt cx="609600" cy="647700"/>
            </a:xfrm>
          </p:grpSpPr>
          <p:cxnSp>
            <p:nvCxnSpPr>
              <p:cNvPr id="14" name="直接连接符 13"/>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rot="2788198">
              <a:off x="1105671" y="295201"/>
              <a:ext cx="266582" cy="283243"/>
              <a:chOff x="4389120" y="2293620"/>
              <a:chExt cx="609600" cy="647700"/>
            </a:xfrm>
          </p:grpSpPr>
          <p:cxnSp>
            <p:nvCxnSpPr>
              <p:cNvPr id="12" name="直接连接符 11"/>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grpSp>
        <p:nvGrpSpPr>
          <p:cNvPr id="18" name="组合 17"/>
          <p:cNvGrpSpPr/>
          <p:nvPr/>
        </p:nvGrpSpPr>
        <p:grpSpPr>
          <a:xfrm>
            <a:off x="1301621" y="3140430"/>
            <a:ext cx="2311978" cy="764518"/>
            <a:chOff x="1301621" y="3140430"/>
            <a:chExt cx="2311978" cy="764518"/>
          </a:xfrm>
        </p:grpSpPr>
        <p:sp>
          <p:nvSpPr>
            <p:cNvPr id="19" name="任意多边形 27"/>
            <p:cNvSpPr/>
            <p:nvPr/>
          </p:nvSpPr>
          <p:spPr>
            <a:xfrm flipV="1">
              <a:off x="1301621" y="3140430"/>
              <a:ext cx="2311978" cy="764518"/>
            </a:xfrm>
            <a:custGeom>
              <a:avLst/>
              <a:gdLst>
                <a:gd name="connsiteX0" fmla="*/ 0 w 914400"/>
                <a:gd name="connsiteY0" fmla="*/ 0 h 612648"/>
                <a:gd name="connsiteX1" fmla="*/ 152400 w 914400"/>
                <a:gd name="connsiteY1" fmla="*/ 0 h 612648"/>
                <a:gd name="connsiteX2" fmla="*/ 152400 w 914400"/>
                <a:gd name="connsiteY2" fmla="*/ 0 h 612648"/>
                <a:gd name="connsiteX3" fmla="*/ 381000 w 914400"/>
                <a:gd name="connsiteY3" fmla="*/ 0 h 612648"/>
                <a:gd name="connsiteX4" fmla="*/ 914400 w 914400"/>
                <a:gd name="connsiteY4" fmla="*/ 0 h 612648"/>
                <a:gd name="connsiteX5" fmla="*/ 914400 w 914400"/>
                <a:gd name="connsiteY5" fmla="*/ 357378 h 612648"/>
                <a:gd name="connsiteX6" fmla="*/ 914400 w 914400"/>
                <a:gd name="connsiteY6" fmla="*/ 357378 h 612648"/>
                <a:gd name="connsiteX7" fmla="*/ 914400 w 914400"/>
                <a:gd name="connsiteY7" fmla="*/ 510540 h 612648"/>
                <a:gd name="connsiteX8" fmla="*/ 914400 w 914400"/>
                <a:gd name="connsiteY8" fmla="*/ 612648 h 612648"/>
                <a:gd name="connsiteX9" fmla="*/ 381000 w 914400"/>
                <a:gd name="connsiteY9" fmla="*/ 612648 h 612648"/>
                <a:gd name="connsiteX10" fmla="*/ 266703 w 914400"/>
                <a:gd name="connsiteY10" fmla="*/ 689229 h 612648"/>
                <a:gd name="connsiteX11" fmla="*/ 152400 w 914400"/>
                <a:gd name="connsiteY11" fmla="*/ 612648 h 612648"/>
                <a:gd name="connsiteX12" fmla="*/ 0 w 914400"/>
                <a:gd name="connsiteY12" fmla="*/ 612648 h 612648"/>
                <a:gd name="connsiteX13" fmla="*/ 0 w 914400"/>
                <a:gd name="connsiteY13" fmla="*/ 510540 h 612648"/>
                <a:gd name="connsiteX14" fmla="*/ 0 w 914400"/>
                <a:gd name="connsiteY14" fmla="*/ 357378 h 612648"/>
                <a:gd name="connsiteX15" fmla="*/ 0 w 914400"/>
                <a:gd name="connsiteY15" fmla="*/ 357378 h 612648"/>
                <a:gd name="connsiteX16" fmla="*/ 0 w 914400"/>
                <a:gd name="connsiteY16" fmla="*/ 0 h 612648"/>
                <a:gd name="connsiteX0-1" fmla="*/ 0 w 914400"/>
                <a:gd name="connsiteY0-2" fmla="*/ 0 h 689229"/>
                <a:gd name="connsiteX1-3" fmla="*/ 152400 w 914400"/>
                <a:gd name="connsiteY1-4" fmla="*/ 0 h 689229"/>
                <a:gd name="connsiteX2-5" fmla="*/ 152400 w 914400"/>
                <a:gd name="connsiteY2-6" fmla="*/ 0 h 689229"/>
                <a:gd name="connsiteX3-7" fmla="*/ 381000 w 914400"/>
                <a:gd name="connsiteY3-8" fmla="*/ 0 h 689229"/>
                <a:gd name="connsiteX4-9" fmla="*/ 914400 w 914400"/>
                <a:gd name="connsiteY4-10" fmla="*/ 0 h 689229"/>
                <a:gd name="connsiteX5-11" fmla="*/ 914400 w 914400"/>
                <a:gd name="connsiteY5-12" fmla="*/ 357378 h 689229"/>
                <a:gd name="connsiteX6-13" fmla="*/ 914400 w 914400"/>
                <a:gd name="connsiteY6-14" fmla="*/ 357378 h 689229"/>
                <a:gd name="connsiteX7-15" fmla="*/ 914400 w 914400"/>
                <a:gd name="connsiteY7-16" fmla="*/ 612648 h 689229"/>
                <a:gd name="connsiteX8-17" fmla="*/ 381000 w 914400"/>
                <a:gd name="connsiteY8-18" fmla="*/ 612648 h 689229"/>
                <a:gd name="connsiteX9-19" fmla="*/ 266703 w 914400"/>
                <a:gd name="connsiteY9-20" fmla="*/ 689229 h 689229"/>
                <a:gd name="connsiteX10-21" fmla="*/ 152400 w 914400"/>
                <a:gd name="connsiteY10-22" fmla="*/ 612648 h 689229"/>
                <a:gd name="connsiteX11-23" fmla="*/ 0 w 914400"/>
                <a:gd name="connsiteY11-24" fmla="*/ 612648 h 689229"/>
                <a:gd name="connsiteX12-25" fmla="*/ 0 w 914400"/>
                <a:gd name="connsiteY12-26" fmla="*/ 510540 h 689229"/>
                <a:gd name="connsiteX13-27" fmla="*/ 0 w 914400"/>
                <a:gd name="connsiteY13-28" fmla="*/ 357378 h 689229"/>
                <a:gd name="connsiteX14-29" fmla="*/ 0 w 914400"/>
                <a:gd name="connsiteY14-30" fmla="*/ 357378 h 689229"/>
                <a:gd name="connsiteX15-31" fmla="*/ 0 w 914400"/>
                <a:gd name="connsiteY15-32" fmla="*/ 0 h 689229"/>
                <a:gd name="connsiteX0-33" fmla="*/ 0 w 914400"/>
                <a:gd name="connsiteY0-34" fmla="*/ 0 h 689229"/>
                <a:gd name="connsiteX1-35" fmla="*/ 152400 w 914400"/>
                <a:gd name="connsiteY1-36" fmla="*/ 0 h 689229"/>
                <a:gd name="connsiteX2-37" fmla="*/ 152400 w 914400"/>
                <a:gd name="connsiteY2-38" fmla="*/ 0 h 689229"/>
                <a:gd name="connsiteX3-39" fmla="*/ 381000 w 914400"/>
                <a:gd name="connsiteY3-40" fmla="*/ 0 h 689229"/>
                <a:gd name="connsiteX4-41" fmla="*/ 914400 w 914400"/>
                <a:gd name="connsiteY4-42" fmla="*/ 0 h 689229"/>
                <a:gd name="connsiteX5-43" fmla="*/ 914400 w 914400"/>
                <a:gd name="connsiteY5-44" fmla="*/ 357378 h 689229"/>
                <a:gd name="connsiteX6-45" fmla="*/ 914400 w 914400"/>
                <a:gd name="connsiteY6-46" fmla="*/ 612648 h 689229"/>
                <a:gd name="connsiteX7-47" fmla="*/ 381000 w 914400"/>
                <a:gd name="connsiteY7-48" fmla="*/ 612648 h 689229"/>
                <a:gd name="connsiteX8-49" fmla="*/ 266703 w 914400"/>
                <a:gd name="connsiteY8-50" fmla="*/ 689229 h 689229"/>
                <a:gd name="connsiteX9-51" fmla="*/ 152400 w 914400"/>
                <a:gd name="connsiteY9-52" fmla="*/ 612648 h 689229"/>
                <a:gd name="connsiteX10-53" fmla="*/ 0 w 914400"/>
                <a:gd name="connsiteY10-54" fmla="*/ 612648 h 689229"/>
                <a:gd name="connsiteX11-55" fmla="*/ 0 w 914400"/>
                <a:gd name="connsiteY11-56" fmla="*/ 510540 h 689229"/>
                <a:gd name="connsiteX12-57" fmla="*/ 0 w 914400"/>
                <a:gd name="connsiteY12-58" fmla="*/ 357378 h 689229"/>
                <a:gd name="connsiteX13-59" fmla="*/ 0 w 914400"/>
                <a:gd name="connsiteY13-60" fmla="*/ 357378 h 689229"/>
                <a:gd name="connsiteX14-61" fmla="*/ 0 w 914400"/>
                <a:gd name="connsiteY14-62" fmla="*/ 0 h 689229"/>
                <a:gd name="connsiteX0-63" fmla="*/ 0 w 914400"/>
                <a:gd name="connsiteY0-64" fmla="*/ 0 h 689229"/>
                <a:gd name="connsiteX1-65" fmla="*/ 152400 w 914400"/>
                <a:gd name="connsiteY1-66" fmla="*/ 0 h 689229"/>
                <a:gd name="connsiteX2-67" fmla="*/ 152400 w 914400"/>
                <a:gd name="connsiteY2-68" fmla="*/ 0 h 689229"/>
                <a:gd name="connsiteX3-69" fmla="*/ 381000 w 914400"/>
                <a:gd name="connsiteY3-70" fmla="*/ 0 h 689229"/>
                <a:gd name="connsiteX4-71" fmla="*/ 914400 w 914400"/>
                <a:gd name="connsiteY4-72" fmla="*/ 0 h 689229"/>
                <a:gd name="connsiteX5-73" fmla="*/ 914400 w 914400"/>
                <a:gd name="connsiteY5-74" fmla="*/ 612648 h 689229"/>
                <a:gd name="connsiteX6-75" fmla="*/ 381000 w 914400"/>
                <a:gd name="connsiteY6-76" fmla="*/ 612648 h 689229"/>
                <a:gd name="connsiteX7-77" fmla="*/ 266703 w 914400"/>
                <a:gd name="connsiteY7-78" fmla="*/ 689229 h 689229"/>
                <a:gd name="connsiteX8-79" fmla="*/ 152400 w 914400"/>
                <a:gd name="connsiteY8-80" fmla="*/ 612648 h 689229"/>
                <a:gd name="connsiteX9-81" fmla="*/ 0 w 914400"/>
                <a:gd name="connsiteY9-82" fmla="*/ 612648 h 689229"/>
                <a:gd name="connsiteX10-83" fmla="*/ 0 w 914400"/>
                <a:gd name="connsiteY10-84" fmla="*/ 510540 h 689229"/>
                <a:gd name="connsiteX11-85" fmla="*/ 0 w 914400"/>
                <a:gd name="connsiteY11-86" fmla="*/ 357378 h 689229"/>
                <a:gd name="connsiteX12-87" fmla="*/ 0 w 914400"/>
                <a:gd name="connsiteY12-88" fmla="*/ 357378 h 689229"/>
                <a:gd name="connsiteX13-89" fmla="*/ 0 w 914400"/>
                <a:gd name="connsiteY13-90" fmla="*/ 0 h 689229"/>
                <a:gd name="connsiteX0-91" fmla="*/ 0 w 2437574"/>
                <a:gd name="connsiteY0-92" fmla="*/ 0 h 689229"/>
                <a:gd name="connsiteX1-93" fmla="*/ 152400 w 2437574"/>
                <a:gd name="connsiteY1-94" fmla="*/ 0 h 689229"/>
                <a:gd name="connsiteX2-95" fmla="*/ 152400 w 2437574"/>
                <a:gd name="connsiteY2-96" fmla="*/ 0 h 689229"/>
                <a:gd name="connsiteX3-97" fmla="*/ 381000 w 2437574"/>
                <a:gd name="connsiteY3-98" fmla="*/ 0 h 689229"/>
                <a:gd name="connsiteX4-99" fmla="*/ 2437574 w 2437574"/>
                <a:gd name="connsiteY4-100" fmla="*/ 0 h 689229"/>
                <a:gd name="connsiteX5-101" fmla="*/ 914400 w 2437574"/>
                <a:gd name="connsiteY5-102" fmla="*/ 612648 h 689229"/>
                <a:gd name="connsiteX6-103" fmla="*/ 381000 w 2437574"/>
                <a:gd name="connsiteY6-104" fmla="*/ 612648 h 689229"/>
                <a:gd name="connsiteX7-105" fmla="*/ 266703 w 2437574"/>
                <a:gd name="connsiteY7-106" fmla="*/ 689229 h 689229"/>
                <a:gd name="connsiteX8-107" fmla="*/ 152400 w 2437574"/>
                <a:gd name="connsiteY8-108" fmla="*/ 612648 h 689229"/>
                <a:gd name="connsiteX9-109" fmla="*/ 0 w 2437574"/>
                <a:gd name="connsiteY9-110" fmla="*/ 612648 h 689229"/>
                <a:gd name="connsiteX10-111" fmla="*/ 0 w 2437574"/>
                <a:gd name="connsiteY10-112" fmla="*/ 510540 h 689229"/>
                <a:gd name="connsiteX11-113" fmla="*/ 0 w 2437574"/>
                <a:gd name="connsiteY11-114" fmla="*/ 357378 h 689229"/>
                <a:gd name="connsiteX12-115" fmla="*/ 0 w 2437574"/>
                <a:gd name="connsiteY12-116" fmla="*/ 357378 h 689229"/>
                <a:gd name="connsiteX13-117" fmla="*/ 0 w 2437574"/>
                <a:gd name="connsiteY13-118" fmla="*/ 0 h 689229"/>
                <a:gd name="connsiteX0-119" fmla="*/ 0 w 2437574"/>
                <a:gd name="connsiteY0-120" fmla="*/ 0 h 689229"/>
                <a:gd name="connsiteX1-121" fmla="*/ 152400 w 2437574"/>
                <a:gd name="connsiteY1-122" fmla="*/ 0 h 689229"/>
                <a:gd name="connsiteX2-123" fmla="*/ 152400 w 2437574"/>
                <a:gd name="connsiteY2-124" fmla="*/ 0 h 689229"/>
                <a:gd name="connsiteX3-125" fmla="*/ 381000 w 2437574"/>
                <a:gd name="connsiteY3-126" fmla="*/ 0 h 689229"/>
                <a:gd name="connsiteX4-127" fmla="*/ 2437574 w 2437574"/>
                <a:gd name="connsiteY4-128" fmla="*/ 0 h 689229"/>
                <a:gd name="connsiteX5-129" fmla="*/ 2437574 w 2437574"/>
                <a:gd name="connsiteY5-130" fmla="*/ 612648 h 689229"/>
                <a:gd name="connsiteX6-131" fmla="*/ 381000 w 2437574"/>
                <a:gd name="connsiteY6-132" fmla="*/ 612648 h 689229"/>
                <a:gd name="connsiteX7-133" fmla="*/ 266703 w 2437574"/>
                <a:gd name="connsiteY7-134" fmla="*/ 689229 h 689229"/>
                <a:gd name="connsiteX8-135" fmla="*/ 152400 w 2437574"/>
                <a:gd name="connsiteY8-136" fmla="*/ 612648 h 689229"/>
                <a:gd name="connsiteX9-137" fmla="*/ 0 w 2437574"/>
                <a:gd name="connsiteY9-138" fmla="*/ 612648 h 689229"/>
                <a:gd name="connsiteX10-139" fmla="*/ 0 w 2437574"/>
                <a:gd name="connsiteY10-140" fmla="*/ 510540 h 689229"/>
                <a:gd name="connsiteX11-141" fmla="*/ 0 w 2437574"/>
                <a:gd name="connsiteY11-142" fmla="*/ 357378 h 689229"/>
                <a:gd name="connsiteX12-143" fmla="*/ 0 w 2437574"/>
                <a:gd name="connsiteY12-144" fmla="*/ 357378 h 689229"/>
                <a:gd name="connsiteX13-145" fmla="*/ 0 w 2437574"/>
                <a:gd name="connsiteY13-146" fmla="*/ 0 h 6892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437574" h="689229">
                  <a:moveTo>
                    <a:pt x="0" y="0"/>
                  </a:moveTo>
                  <a:lnTo>
                    <a:pt x="152400" y="0"/>
                  </a:lnTo>
                  <a:lnTo>
                    <a:pt x="152400" y="0"/>
                  </a:lnTo>
                  <a:lnTo>
                    <a:pt x="381000" y="0"/>
                  </a:lnTo>
                  <a:lnTo>
                    <a:pt x="2437574" y="0"/>
                  </a:lnTo>
                  <a:lnTo>
                    <a:pt x="2437574" y="612648"/>
                  </a:lnTo>
                  <a:lnTo>
                    <a:pt x="381000" y="612648"/>
                  </a:lnTo>
                  <a:lnTo>
                    <a:pt x="266703" y="689229"/>
                  </a:lnTo>
                  <a:lnTo>
                    <a:pt x="152400" y="612648"/>
                  </a:lnTo>
                  <a:lnTo>
                    <a:pt x="0" y="612648"/>
                  </a:lnTo>
                  <a:lnTo>
                    <a:pt x="0" y="510540"/>
                  </a:lnTo>
                  <a:lnTo>
                    <a:pt x="0" y="357378"/>
                  </a:lnTo>
                  <a:lnTo>
                    <a:pt x="0" y="357378"/>
                  </a:lnTo>
                  <a:lnTo>
                    <a:pt x="0" y="0"/>
                  </a:ln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en-US" sz="3200">
                <a:solidFill>
                  <a:schemeClr val="bg1"/>
                </a:solidFill>
                <a:latin typeface="Montserrat" panose="00000500000000000000" charset="0"/>
                <a:ea typeface="Montserrat" panose="00000500000000000000" charset="0"/>
                <a:cs typeface="Montserrat" panose="00000500000000000000" charset="0"/>
              </a:endParaRPr>
            </a:p>
          </p:txBody>
        </p:sp>
        <p:sp>
          <p:nvSpPr>
            <p:cNvPr id="20" name="TextBox 18"/>
            <p:cNvSpPr txBox="1"/>
            <p:nvPr/>
          </p:nvSpPr>
          <p:spPr>
            <a:xfrm>
              <a:off x="1797238" y="3267940"/>
              <a:ext cx="1390895" cy="523220"/>
            </a:xfrm>
            <a:prstGeom prst="rect">
              <a:avLst/>
            </a:prstGeom>
            <a:noFill/>
            <a:ln>
              <a:noFill/>
            </a:ln>
            <a:effectLst/>
          </p:spPr>
          <p:txBody>
            <a:bodyPr lIns="0" tIns="0" rIns="0" bIns="0" anchor="ctr"/>
            <a:lstStyle>
              <a:defPPr>
                <a:defRPr lang="zh-CN"/>
              </a:defPPr>
              <a:lvl1pPr>
                <a:defRPr>
                  <a:solidFill>
                    <a:schemeClr val="bg1"/>
                  </a:solidFill>
                  <a:latin typeface="字魂70号-灵悦黑体" panose="00000500000000000000" pitchFamily="2" charset="-122"/>
                  <a:ea typeface="字魂70号-灵悦黑体" panose="00000500000000000000" pitchFamily="2" charset="-122"/>
                </a:defRPr>
              </a:lvl1pPr>
            </a:lstStyle>
            <a:p>
              <a:pPr algn="ctr"/>
              <a:r>
                <a:rPr lang="en-US" altLang="zh-CN" sz="3200" dirty="0">
                  <a:latin typeface="Montserrat" panose="00000500000000000000" charset="0"/>
                  <a:ea typeface="Montserrat" panose="00000500000000000000" charset="0"/>
                  <a:cs typeface="Montserrat" panose="00000500000000000000" charset="0"/>
                </a:rPr>
                <a:t>1</a:t>
              </a:r>
            </a:p>
          </p:txBody>
        </p:sp>
      </p:grpSp>
      <p:grpSp>
        <p:nvGrpSpPr>
          <p:cNvPr id="21" name="组合 20"/>
          <p:cNvGrpSpPr/>
          <p:nvPr/>
        </p:nvGrpSpPr>
        <p:grpSpPr>
          <a:xfrm>
            <a:off x="3696595" y="3435198"/>
            <a:ext cx="2311978" cy="764518"/>
            <a:chOff x="3696595" y="3435198"/>
            <a:chExt cx="2311978" cy="764518"/>
          </a:xfrm>
        </p:grpSpPr>
        <p:sp>
          <p:nvSpPr>
            <p:cNvPr id="22" name="任意多边形 28"/>
            <p:cNvSpPr/>
            <p:nvPr/>
          </p:nvSpPr>
          <p:spPr>
            <a:xfrm>
              <a:off x="3696595" y="3435198"/>
              <a:ext cx="2311978" cy="764518"/>
            </a:xfrm>
            <a:custGeom>
              <a:avLst/>
              <a:gdLst>
                <a:gd name="connsiteX0" fmla="*/ 0 w 914400"/>
                <a:gd name="connsiteY0" fmla="*/ 0 h 612648"/>
                <a:gd name="connsiteX1" fmla="*/ 152400 w 914400"/>
                <a:gd name="connsiteY1" fmla="*/ 0 h 612648"/>
                <a:gd name="connsiteX2" fmla="*/ 152400 w 914400"/>
                <a:gd name="connsiteY2" fmla="*/ 0 h 612648"/>
                <a:gd name="connsiteX3" fmla="*/ 381000 w 914400"/>
                <a:gd name="connsiteY3" fmla="*/ 0 h 612648"/>
                <a:gd name="connsiteX4" fmla="*/ 914400 w 914400"/>
                <a:gd name="connsiteY4" fmla="*/ 0 h 612648"/>
                <a:gd name="connsiteX5" fmla="*/ 914400 w 914400"/>
                <a:gd name="connsiteY5" fmla="*/ 357378 h 612648"/>
                <a:gd name="connsiteX6" fmla="*/ 914400 w 914400"/>
                <a:gd name="connsiteY6" fmla="*/ 357378 h 612648"/>
                <a:gd name="connsiteX7" fmla="*/ 914400 w 914400"/>
                <a:gd name="connsiteY7" fmla="*/ 510540 h 612648"/>
                <a:gd name="connsiteX8" fmla="*/ 914400 w 914400"/>
                <a:gd name="connsiteY8" fmla="*/ 612648 h 612648"/>
                <a:gd name="connsiteX9" fmla="*/ 381000 w 914400"/>
                <a:gd name="connsiteY9" fmla="*/ 612648 h 612648"/>
                <a:gd name="connsiteX10" fmla="*/ 266703 w 914400"/>
                <a:gd name="connsiteY10" fmla="*/ 689229 h 612648"/>
                <a:gd name="connsiteX11" fmla="*/ 152400 w 914400"/>
                <a:gd name="connsiteY11" fmla="*/ 612648 h 612648"/>
                <a:gd name="connsiteX12" fmla="*/ 0 w 914400"/>
                <a:gd name="connsiteY12" fmla="*/ 612648 h 612648"/>
                <a:gd name="connsiteX13" fmla="*/ 0 w 914400"/>
                <a:gd name="connsiteY13" fmla="*/ 510540 h 612648"/>
                <a:gd name="connsiteX14" fmla="*/ 0 w 914400"/>
                <a:gd name="connsiteY14" fmla="*/ 357378 h 612648"/>
                <a:gd name="connsiteX15" fmla="*/ 0 w 914400"/>
                <a:gd name="connsiteY15" fmla="*/ 357378 h 612648"/>
                <a:gd name="connsiteX16" fmla="*/ 0 w 914400"/>
                <a:gd name="connsiteY16" fmla="*/ 0 h 612648"/>
                <a:gd name="connsiteX0-1" fmla="*/ 0 w 914400"/>
                <a:gd name="connsiteY0-2" fmla="*/ 0 h 689229"/>
                <a:gd name="connsiteX1-3" fmla="*/ 152400 w 914400"/>
                <a:gd name="connsiteY1-4" fmla="*/ 0 h 689229"/>
                <a:gd name="connsiteX2-5" fmla="*/ 152400 w 914400"/>
                <a:gd name="connsiteY2-6" fmla="*/ 0 h 689229"/>
                <a:gd name="connsiteX3-7" fmla="*/ 381000 w 914400"/>
                <a:gd name="connsiteY3-8" fmla="*/ 0 h 689229"/>
                <a:gd name="connsiteX4-9" fmla="*/ 914400 w 914400"/>
                <a:gd name="connsiteY4-10" fmla="*/ 0 h 689229"/>
                <a:gd name="connsiteX5-11" fmla="*/ 914400 w 914400"/>
                <a:gd name="connsiteY5-12" fmla="*/ 357378 h 689229"/>
                <a:gd name="connsiteX6-13" fmla="*/ 914400 w 914400"/>
                <a:gd name="connsiteY6-14" fmla="*/ 357378 h 689229"/>
                <a:gd name="connsiteX7-15" fmla="*/ 914400 w 914400"/>
                <a:gd name="connsiteY7-16" fmla="*/ 612648 h 689229"/>
                <a:gd name="connsiteX8-17" fmla="*/ 381000 w 914400"/>
                <a:gd name="connsiteY8-18" fmla="*/ 612648 h 689229"/>
                <a:gd name="connsiteX9-19" fmla="*/ 266703 w 914400"/>
                <a:gd name="connsiteY9-20" fmla="*/ 689229 h 689229"/>
                <a:gd name="connsiteX10-21" fmla="*/ 152400 w 914400"/>
                <a:gd name="connsiteY10-22" fmla="*/ 612648 h 689229"/>
                <a:gd name="connsiteX11-23" fmla="*/ 0 w 914400"/>
                <a:gd name="connsiteY11-24" fmla="*/ 612648 h 689229"/>
                <a:gd name="connsiteX12-25" fmla="*/ 0 w 914400"/>
                <a:gd name="connsiteY12-26" fmla="*/ 510540 h 689229"/>
                <a:gd name="connsiteX13-27" fmla="*/ 0 w 914400"/>
                <a:gd name="connsiteY13-28" fmla="*/ 357378 h 689229"/>
                <a:gd name="connsiteX14-29" fmla="*/ 0 w 914400"/>
                <a:gd name="connsiteY14-30" fmla="*/ 357378 h 689229"/>
                <a:gd name="connsiteX15-31" fmla="*/ 0 w 914400"/>
                <a:gd name="connsiteY15-32" fmla="*/ 0 h 689229"/>
                <a:gd name="connsiteX0-33" fmla="*/ 0 w 914400"/>
                <a:gd name="connsiteY0-34" fmla="*/ 0 h 689229"/>
                <a:gd name="connsiteX1-35" fmla="*/ 152400 w 914400"/>
                <a:gd name="connsiteY1-36" fmla="*/ 0 h 689229"/>
                <a:gd name="connsiteX2-37" fmla="*/ 152400 w 914400"/>
                <a:gd name="connsiteY2-38" fmla="*/ 0 h 689229"/>
                <a:gd name="connsiteX3-39" fmla="*/ 381000 w 914400"/>
                <a:gd name="connsiteY3-40" fmla="*/ 0 h 689229"/>
                <a:gd name="connsiteX4-41" fmla="*/ 914400 w 914400"/>
                <a:gd name="connsiteY4-42" fmla="*/ 0 h 689229"/>
                <a:gd name="connsiteX5-43" fmla="*/ 914400 w 914400"/>
                <a:gd name="connsiteY5-44" fmla="*/ 357378 h 689229"/>
                <a:gd name="connsiteX6-45" fmla="*/ 914400 w 914400"/>
                <a:gd name="connsiteY6-46" fmla="*/ 612648 h 689229"/>
                <a:gd name="connsiteX7-47" fmla="*/ 381000 w 914400"/>
                <a:gd name="connsiteY7-48" fmla="*/ 612648 h 689229"/>
                <a:gd name="connsiteX8-49" fmla="*/ 266703 w 914400"/>
                <a:gd name="connsiteY8-50" fmla="*/ 689229 h 689229"/>
                <a:gd name="connsiteX9-51" fmla="*/ 152400 w 914400"/>
                <a:gd name="connsiteY9-52" fmla="*/ 612648 h 689229"/>
                <a:gd name="connsiteX10-53" fmla="*/ 0 w 914400"/>
                <a:gd name="connsiteY10-54" fmla="*/ 612648 h 689229"/>
                <a:gd name="connsiteX11-55" fmla="*/ 0 w 914400"/>
                <a:gd name="connsiteY11-56" fmla="*/ 510540 h 689229"/>
                <a:gd name="connsiteX12-57" fmla="*/ 0 w 914400"/>
                <a:gd name="connsiteY12-58" fmla="*/ 357378 h 689229"/>
                <a:gd name="connsiteX13-59" fmla="*/ 0 w 914400"/>
                <a:gd name="connsiteY13-60" fmla="*/ 357378 h 689229"/>
                <a:gd name="connsiteX14-61" fmla="*/ 0 w 914400"/>
                <a:gd name="connsiteY14-62" fmla="*/ 0 h 689229"/>
                <a:gd name="connsiteX0-63" fmla="*/ 0 w 914400"/>
                <a:gd name="connsiteY0-64" fmla="*/ 0 h 689229"/>
                <a:gd name="connsiteX1-65" fmla="*/ 152400 w 914400"/>
                <a:gd name="connsiteY1-66" fmla="*/ 0 h 689229"/>
                <a:gd name="connsiteX2-67" fmla="*/ 152400 w 914400"/>
                <a:gd name="connsiteY2-68" fmla="*/ 0 h 689229"/>
                <a:gd name="connsiteX3-69" fmla="*/ 381000 w 914400"/>
                <a:gd name="connsiteY3-70" fmla="*/ 0 h 689229"/>
                <a:gd name="connsiteX4-71" fmla="*/ 914400 w 914400"/>
                <a:gd name="connsiteY4-72" fmla="*/ 0 h 689229"/>
                <a:gd name="connsiteX5-73" fmla="*/ 914400 w 914400"/>
                <a:gd name="connsiteY5-74" fmla="*/ 612648 h 689229"/>
                <a:gd name="connsiteX6-75" fmla="*/ 381000 w 914400"/>
                <a:gd name="connsiteY6-76" fmla="*/ 612648 h 689229"/>
                <a:gd name="connsiteX7-77" fmla="*/ 266703 w 914400"/>
                <a:gd name="connsiteY7-78" fmla="*/ 689229 h 689229"/>
                <a:gd name="connsiteX8-79" fmla="*/ 152400 w 914400"/>
                <a:gd name="connsiteY8-80" fmla="*/ 612648 h 689229"/>
                <a:gd name="connsiteX9-81" fmla="*/ 0 w 914400"/>
                <a:gd name="connsiteY9-82" fmla="*/ 612648 h 689229"/>
                <a:gd name="connsiteX10-83" fmla="*/ 0 w 914400"/>
                <a:gd name="connsiteY10-84" fmla="*/ 510540 h 689229"/>
                <a:gd name="connsiteX11-85" fmla="*/ 0 w 914400"/>
                <a:gd name="connsiteY11-86" fmla="*/ 357378 h 689229"/>
                <a:gd name="connsiteX12-87" fmla="*/ 0 w 914400"/>
                <a:gd name="connsiteY12-88" fmla="*/ 357378 h 689229"/>
                <a:gd name="connsiteX13-89" fmla="*/ 0 w 914400"/>
                <a:gd name="connsiteY13-90" fmla="*/ 0 h 689229"/>
                <a:gd name="connsiteX0-91" fmla="*/ 0 w 2437574"/>
                <a:gd name="connsiteY0-92" fmla="*/ 0 h 689229"/>
                <a:gd name="connsiteX1-93" fmla="*/ 152400 w 2437574"/>
                <a:gd name="connsiteY1-94" fmla="*/ 0 h 689229"/>
                <a:gd name="connsiteX2-95" fmla="*/ 152400 w 2437574"/>
                <a:gd name="connsiteY2-96" fmla="*/ 0 h 689229"/>
                <a:gd name="connsiteX3-97" fmla="*/ 381000 w 2437574"/>
                <a:gd name="connsiteY3-98" fmla="*/ 0 h 689229"/>
                <a:gd name="connsiteX4-99" fmla="*/ 2437574 w 2437574"/>
                <a:gd name="connsiteY4-100" fmla="*/ 0 h 689229"/>
                <a:gd name="connsiteX5-101" fmla="*/ 914400 w 2437574"/>
                <a:gd name="connsiteY5-102" fmla="*/ 612648 h 689229"/>
                <a:gd name="connsiteX6-103" fmla="*/ 381000 w 2437574"/>
                <a:gd name="connsiteY6-104" fmla="*/ 612648 h 689229"/>
                <a:gd name="connsiteX7-105" fmla="*/ 266703 w 2437574"/>
                <a:gd name="connsiteY7-106" fmla="*/ 689229 h 689229"/>
                <a:gd name="connsiteX8-107" fmla="*/ 152400 w 2437574"/>
                <a:gd name="connsiteY8-108" fmla="*/ 612648 h 689229"/>
                <a:gd name="connsiteX9-109" fmla="*/ 0 w 2437574"/>
                <a:gd name="connsiteY9-110" fmla="*/ 612648 h 689229"/>
                <a:gd name="connsiteX10-111" fmla="*/ 0 w 2437574"/>
                <a:gd name="connsiteY10-112" fmla="*/ 510540 h 689229"/>
                <a:gd name="connsiteX11-113" fmla="*/ 0 w 2437574"/>
                <a:gd name="connsiteY11-114" fmla="*/ 357378 h 689229"/>
                <a:gd name="connsiteX12-115" fmla="*/ 0 w 2437574"/>
                <a:gd name="connsiteY12-116" fmla="*/ 357378 h 689229"/>
                <a:gd name="connsiteX13-117" fmla="*/ 0 w 2437574"/>
                <a:gd name="connsiteY13-118" fmla="*/ 0 h 689229"/>
                <a:gd name="connsiteX0-119" fmla="*/ 0 w 2437574"/>
                <a:gd name="connsiteY0-120" fmla="*/ 0 h 689229"/>
                <a:gd name="connsiteX1-121" fmla="*/ 152400 w 2437574"/>
                <a:gd name="connsiteY1-122" fmla="*/ 0 h 689229"/>
                <a:gd name="connsiteX2-123" fmla="*/ 152400 w 2437574"/>
                <a:gd name="connsiteY2-124" fmla="*/ 0 h 689229"/>
                <a:gd name="connsiteX3-125" fmla="*/ 381000 w 2437574"/>
                <a:gd name="connsiteY3-126" fmla="*/ 0 h 689229"/>
                <a:gd name="connsiteX4-127" fmla="*/ 2437574 w 2437574"/>
                <a:gd name="connsiteY4-128" fmla="*/ 0 h 689229"/>
                <a:gd name="connsiteX5-129" fmla="*/ 2437574 w 2437574"/>
                <a:gd name="connsiteY5-130" fmla="*/ 612648 h 689229"/>
                <a:gd name="connsiteX6-131" fmla="*/ 381000 w 2437574"/>
                <a:gd name="connsiteY6-132" fmla="*/ 612648 h 689229"/>
                <a:gd name="connsiteX7-133" fmla="*/ 266703 w 2437574"/>
                <a:gd name="connsiteY7-134" fmla="*/ 689229 h 689229"/>
                <a:gd name="connsiteX8-135" fmla="*/ 152400 w 2437574"/>
                <a:gd name="connsiteY8-136" fmla="*/ 612648 h 689229"/>
                <a:gd name="connsiteX9-137" fmla="*/ 0 w 2437574"/>
                <a:gd name="connsiteY9-138" fmla="*/ 612648 h 689229"/>
                <a:gd name="connsiteX10-139" fmla="*/ 0 w 2437574"/>
                <a:gd name="connsiteY10-140" fmla="*/ 510540 h 689229"/>
                <a:gd name="connsiteX11-141" fmla="*/ 0 w 2437574"/>
                <a:gd name="connsiteY11-142" fmla="*/ 357378 h 689229"/>
                <a:gd name="connsiteX12-143" fmla="*/ 0 w 2437574"/>
                <a:gd name="connsiteY12-144" fmla="*/ 357378 h 689229"/>
                <a:gd name="connsiteX13-145" fmla="*/ 0 w 2437574"/>
                <a:gd name="connsiteY13-146" fmla="*/ 0 h 6892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437574" h="689229">
                  <a:moveTo>
                    <a:pt x="0" y="0"/>
                  </a:moveTo>
                  <a:lnTo>
                    <a:pt x="152400" y="0"/>
                  </a:lnTo>
                  <a:lnTo>
                    <a:pt x="152400" y="0"/>
                  </a:lnTo>
                  <a:lnTo>
                    <a:pt x="381000" y="0"/>
                  </a:lnTo>
                  <a:lnTo>
                    <a:pt x="2437574" y="0"/>
                  </a:lnTo>
                  <a:lnTo>
                    <a:pt x="2437574" y="612648"/>
                  </a:lnTo>
                  <a:lnTo>
                    <a:pt x="381000" y="612648"/>
                  </a:lnTo>
                  <a:lnTo>
                    <a:pt x="266703" y="689229"/>
                  </a:lnTo>
                  <a:lnTo>
                    <a:pt x="152400" y="612648"/>
                  </a:lnTo>
                  <a:lnTo>
                    <a:pt x="0" y="612648"/>
                  </a:lnTo>
                  <a:lnTo>
                    <a:pt x="0" y="510540"/>
                  </a:lnTo>
                  <a:lnTo>
                    <a:pt x="0" y="357378"/>
                  </a:lnTo>
                  <a:lnTo>
                    <a:pt x="0" y="357378"/>
                  </a:lnTo>
                  <a:lnTo>
                    <a:pt x="0" y="0"/>
                  </a:ln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pPr algn="ctr"/>
              <a:endParaRPr lang="zh-CN" altLang="en-US" sz="3200" dirty="0">
                <a:solidFill>
                  <a:schemeClr val="bg1"/>
                </a:solidFill>
                <a:latin typeface="Montserrat" panose="00000500000000000000" charset="0"/>
                <a:ea typeface="Montserrat" panose="00000500000000000000" charset="0"/>
                <a:cs typeface="Montserrat" panose="00000500000000000000" charset="0"/>
              </a:endParaRPr>
            </a:p>
          </p:txBody>
        </p:sp>
        <p:sp>
          <p:nvSpPr>
            <p:cNvPr id="23" name="TextBox 19"/>
            <p:cNvSpPr txBox="1"/>
            <p:nvPr/>
          </p:nvSpPr>
          <p:spPr>
            <a:xfrm>
              <a:off x="4018532" y="3505148"/>
              <a:ext cx="1668988" cy="523220"/>
            </a:xfrm>
            <a:prstGeom prst="rect">
              <a:avLst/>
            </a:prstGeom>
            <a:noFill/>
            <a:ln>
              <a:noFill/>
            </a:ln>
            <a:effectLst/>
          </p:spPr>
          <p:txBody>
            <a:bodyPr lIns="0" tIns="0" rIns="0" bIns="0" anchor="ctr"/>
            <a:lstStyle>
              <a:defPPr>
                <a:defRPr lang="zh-CN"/>
              </a:defPPr>
              <a:lvl1pPr>
                <a:defRPr>
                  <a:solidFill>
                    <a:schemeClr val="bg1"/>
                  </a:solidFill>
                  <a:latin typeface="字魂70号-灵悦黑体" panose="00000500000000000000" pitchFamily="2" charset="-122"/>
                  <a:ea typeface="字魂70号-灵悦黑体" panose="00000500000000000000" pitchFamily="2" charset="-122"/>
                </a:defRPr>
              </a:lvl1pPr>
            </a:lstStyle>
            <a:p>
              <a:pPr algn="ctr"/>
              <a:r>
                <a:rPr lang="en-US" altLang="zh-CN" sz="3200" dirty="0">
                  <a:latin typeface="Montserrat" panose="00000500000000000000" charset="0"/>
                  <a:ea typeface="Montserrat" panose="00000500000000000000" charset="0"/>
                  <a:cs typeface="Montserrat" panose="00000500000000000000" charset="0"/>
                </a:rPr>
                <a:t>2</a:t>
              </a:r>
            </a:p>
          </p:txBody>
        </p:sp>
      </p:grpSp>
      <p:grpSp>
        <p:nvGrpSpPr>
          <p:cNvPr id="24" name="组合 23"/>
          <p:cNvGrpSpPr/>
          <p:nvPr/>
        </p:nvGrpSpPr>
        <p:grpSpPr>
          <a:xfrm>
            <a:off x="6091569" y="3140430"/>
            <a:ext cx="2311978" cy="764518"/>
            <a:chOff x="6091569" y="3140430"/>
            <a:chExt cx="2311978" cy="764518"/>
          </a:xfrm>
        </p:grpSpPr>
        <p:sp>
          <p:nvSpPr>
            <p:cNvPr id="25" name="任意多边形 29"/>
            <p:cNvSpPr/>
            <p:nvPr/>
          </p:nvSpPr>
          <p:spPr>
            <a:xfrm flipV="1">
              <a:off x="6091569" y="3140430"/>
              <a:ext cx="2311978" cy="764518"/>
            </a:xfrm>
            <a:custGeom>
              <a:avLst/>
              <a:gdLst>
                <a:gd name="connsiteX0" fmla="*/ 0 w 914400"/>
                <a:gd name="connsiteY0" fmla="*/ 0 h 612648"/>
                <a:gd name="connsiteX1" fmla="*/ 152400 w 914400"/>
                <a:gd name="connsiteY1" fmla="*/ 0 h 612648"/>
                <a:gd name="connsiteX2" fmla="*/ 152400 w 914400"/>
                <a:gd name="connsiteY2" fmla="*/ 0 h 612648"/>
                <a:gd name="connsiteX3" fmla="*/ 381000 w 914400"/>
                <a:gd name="connsiteY3" fmla="*/ 0 h 612648"/>
                <a:gd name="connsiteX4" fmla="*/ 914400 w 914400"/>
                <a:gd name="connsiteY4" fmla="*/ 0 h 612648"/>
                <a:gd name="connsiteX5" fmla="*/ 914400 w 914400"/>
                <a:gd name="connsiteY5" fmla="*/ 357378 h 612648"/>
                <a:gd name="connsiteX6" fmla="*/ 914400 w 914400"/>
                <a:gd name="connsiteY6" fmla="*/ 357378 h 612648"/>
                <a:gd name="connsiteX7" fmla="*/ 914400 w 914400"/>
                <a:gd name="connsiteY7" fmla="*/ 510540 h 612648"/>
                <a:gd name="connsiteX8" fmla="*/ 914400 w 914400"/>
                <a:gd name="connsiteY8" fmla="*/ 612648 h 612648"/>
                <a:gd name="connsiteX9" fmla="*/ 381000 w 914400"/>
                <a:gd name="connsiteY9" fmla="*/ 612648 h 612648"/>
                <a:gd name="connsiteX10" fmla="*/ 266703 w 914400"/>
                <a:gd name="connsiteY10" fmla="*/ 689229 h 612648"/>
                <a:gd name="connsiteX11" fmla="*/ 152400 w 914400"/>
                <a:gd name="connsiteY11" fmla="*/ 612648 h 612648"/>
                <a:gd name="connsiteX12" fmla="*/ 0 w 914400"/>
                <a:gd name="connsiteY12" fmla="*/ 612648 h 612648"/>
                <a:gd name="connsiteX13" fmla="*/ 0 w 914400"/>
                <a:gd name="connsiteY13" fmla="*/ 510540 h 612648"/>
                <a:gd name="connsiteX14" fmla="*/ 0 w 914400"/>
                <a:gd name="connsiteY14" fmla="*/ 357378 h 612648"/>
                <a:gd name="connsiteX15" fmla="*/ 0 w 914400"/>
                <a:gd name="connsiteY15" fmla="*/ 357378 h 612648"/>
                <a:gd name="connsiteX16" fmla="*/ 0 w 914400"/>
                <a:gd name="connsiteY16" fmla="*/ 0 h 612648"/>
                <a:gd name="connsiteX0-1" fmla="*/ 0 w 914400"/>
                <a:gd name="connsiteY0-2" fmla="*/ 0 h 689229"/>
                <a:gd name="connsiteX1-3" fmla="*/ 152400 w 914400"/>
                <a:gd name="connsiteY1-4" fmla="*/ 0 h 689229"/>
                <a:gd name="connsiteX2-5" fmla="*/ 152400 w 914400"/>
                <a:gd name="connsiteY2-6" fmla="*/ 0 h 689229"/>
                <a:gd name="connsiteX3-7" fmla="*/ 381000 w 914400"/>
                <a:gd name="connsiteY3-8" fmla="*/ 0 h 689229"/>
                <a:gd name="connsiteX4-9" fmla="*/ 914400 w 914400"/>
                <a:gd name="connsiteY4-10" fmla="*/ 0 h 689229"/>
                <a:gd name="connsiteX5-11" fmla="*/ 914400 w 914400"/>
                <a:gd name="connsiteY5-12" fmla="*/ 357378 h 689229"/>
                <a:gd name="connsiteX6-13" fmla="*/ 914400 w 914400"/>
                <a:gd name="connsiteY6-14" fmla="*/ 357378 h 689229"/>
                <a:gd name="connsiteX7-15" fmla="*/ 914400 w 914400"/>
                <a:gd name="connsiteY7-16" fmla="*/ 612648 h 689229"/>
                <a:gd name="connsiteX8-17" fmla="*/ 381000 w 914400"/>
                <a:gd name="connsiteY8-18" fmla="*/ 612648 h 689229"/>
                <a:gd name="connsiteX9-19" fmla="*/ 266703 w 914400"/>
                <a:gd name="connsiteY9-20" fmla="*/ 689229 h 689229"/>
                <a:gd name="connsiteX10-21" fmla="*/ 152400 w 914400"/>
                <a:gd name="connsiteY10-22" fmla="*/ 612648 h 689229"/>
                <a:gd name="connsiteX11-23" fmla="*/ 0 w 914400"/>
                <a:gd name="connsiteY11-24" fmla="*/ 612648 h 689229"/>
                <a:gd name="connsiteX12-25" fmla="*/ 0 w 914400"/>
                <a:gd name="connsiteY12-26" fmla="*/ 510540 h 689229"/>
                <a:gd name="connsiteX13-27" fmla="*/ 0 w 914400"/>
                <a:gd name="connsiteY13-28" fmla="*/ 357378 h 689229"/>
                <a:gd name="connsiteX14-29" fmla="*/ 0 w 914400"/>
                <a:gd name="connsiteY14-30" fmla="*/ 357378 h 689229"/>
                <a:gd name="connsiteX15-31" fmla="*/ 0 w 914400"/>
                <a:gd name="connsiteY15-32" fmla="*/ 0 h 689229"/>
                <a:gd name="connsiteX0-33" fmla="*/ 0 w 914400"/>
                <a:gd name="connsiteY0-34" fmla="*/ 0 h 689229"/>
                <a:gd name="connsiteX1-35" fmla="*/ 152400 w 914400"/>
                <a:gd name="connsiteY1-36" fmla="*/ 0 h 689229"/>
                <a:gd name="connsiteX2-37" fmla="*/ 152400 w 914400"/>
                <a:gd name="connsiteY2-38" fmla="*/ 0 h 689229"/>
                <a:gd name="connsiteX3-39" fmla="*/ 381000 w 914400"/>
                <a:gd name="connsiteY3-40" fmla="*/ 0 h 689229"/>
                <a:gd name="connsiteX4-41" fmla="*/ 914400 w 914400"/>
                <a:gd name="connsiteY4-42" fmla="*/ 0 h 689229"/>
                <a:gd name="connsiteX5-43" fmla="*/ 914400 w 914400"/>
                <a:gd name="connsiteY5-44" fmla="*/ 357378 h 689229"/>
                <a:gd name="connsiteX6-45" fmla="*/ 914400 w 914400"/>
                <a:gd name="connsiteY6-46" fmla="*/ 612648 h 689229"/>
                <a:gd name="connsiteX7-47" fmla="*/ 381000 w 914400"/>
                <a:gd name="connsiteY7-48" fmla="*/ 612648 h 689229"/>
                <a:gd name="connsiteX8-49" fmla="*/ 266703 w 914400"/>
                <a:gd name="connsiteY8-50" fmla="*/ 689229 h 689229"/>
                <a:gd name="connsiteX9-51" fmla="*/ 152400 w 914400"/>
                <a:gd name="connsiteY9-52" fmla="*/ 612648 h 689229"/>
                <a:gd name="connsiteX10-53" fmla="*/ 0 w 914400"/>
                <a:gd name="connsiteY10-54" fmla="*/ 612648 h 689229"/>
                <a:gd name="connsiteX11-55" fmla="*/ 0 w 914400"/>
                <a:gd name="connsiteY11-56" fmla="*/ 510540 h 689229"/>
                <a:gd name="connsiteX12-57" fmla="*/ 0 w 914400"/>
                <a:gd name="connsiteY12-58" fmla="*/ 357378 h 689229"/>
                <a:gd name="connsiteX13-59" fmla="*/ 0 w 914400"/>
                <a:gd name="connsiteY13-60" fmla="*/ 357378 h 689229"/>
                <a:gd name="connsiteX14-61" fmla="*/ 0 w 914400"/>
                <a:gd name="connsiteY14-62" fmla="*/ 0 h 689229"/>
                <a:gd name="connsiteX0-63" fmla="*/ 0 w 914400"/>
                <a:gd name="connsiteY0-64" fmla="*/ 0 h 689229"/>
                <a:gd name="connsiteX1-65" fmla="*/ 152400 w 914400"/>
                <a:gd name="connsiteY1-66" fmla="*/ 0 h 689229"/>
                <a:gd name="connsiteX2-67" fmla="*/ 152400 w 914400"/>
                <a:gd name="connsiteY2-68" fmla="*/ 0 h 689229"/>
                <a:gd name="connsiteX3-69" fmla="*/ 381000 w 914400"/>
                <a:gd name="connsiteY3-70" fmla="*/ 0 h 689229"/>
                <a:gd name="connsiteX4-71" fmla="*/ 914400 w 914400"/>
                <a:gd name="connsiteY4-72" fmla="*/ 0 h 689229"/>
                <a:gd name="connsiteX5-73" fmla="*/ 914400 w 914400"/>
                <a:gd name="connsiteY5-74" fmla="*/ 612648 h 689229"/>
                <a:gd name="connsiteX6-75" fmla="*/ 381000 w 914400"/>
                <a:gd name="connsiteY6-76" fmla="*/ 612648 h 689229"/>
                <a:gd name="connsiteX7-77" fmla="*/ 266703 w 914400"/>
                <a:gd name="connsiteY7-78" fmla="*/ 689229 h 689229"/>
                <a:gd name="connsiteX8-79" fmla="*/ 152400 w 914400"/>
                <a:gd name="connsiteY8-80" fmla="*/ 612648 h 689229"/>
                <a:gd name="connsiteX9-81" fmla="*/ 0 w 914400"/>
                <a:gd name="connsiteY9-82" fmla="*/ 612648 h 689229"/>
                <a:gd name="connsiteX10-83" fmla="*/ 0 w 914400"/>
                <a:gd name="connsiteY10-84" fmla="*/ 510540 h 689229"/>
                <a:gd name="connsiteX11-85" fmla="*/ 0 w 914400"/>
                <a:gd name="connsiteY11-86" fmla="*/ 357378 h 689229"/>
                <a:gd name="connsiteX12-87" fmla="*/ 0 w 914400"/>
                <a:gd name="connsiteY12-88" fmla="*/ 357378 h 689229"/>
                <a:gd name="connsiteX13-89" fmla="*/ 0 w 914400"/>
                <a:gd name="connsiteY13-90" fmla="*/ 0 h 689229"/>
                <a:gd name="connsiteX0-91" fmla="*/ 0 w 2437574"/>
                <a:gd name="connsiteY0-92" fmla="*/ 0 h 689229"/>
                <a:gd name="connsiteX1-93" fmla="*/ 152400 w 2437574"/>
                <a:gd name="connsiteY1-94" fmla="*/ 0 h 689229"/>
                <a:gd name="connsiteX2-95" fmla="*/ 152400 w 2437574"/>
                <a:gd name="connsiteY2-96" fmla="*/ 0 h 689229"/>
                <a:gd name="connsiteX3-97" fmla="*/ 381000 w 2437574"/>
                <a:gd name="connsiteY3-98" fmla="*/ 0 h 689229"/>
                <a:gd name="connsiteX4-99" fmla="*/ 2437574 w 2437574"/>
                <a:gd name="connsiteY4-100" fmla="*/ 0 h 689229"/>
                <a:gd name="connsiteX5-101" fmla="*/ 914400 w 2437574"/>
                <a:gd name="connsiteY5-102" fmla="*/ 612648 h 689229"/>
                <a:gd name="connsiteX6-103" fmla="*/ 381000 w 2437574"/>
                <a:gd name="connsiteY6-104" fmla="*/ 612648 h 689229"/>
                <a:gd name="connsiteX7-105" fmla="*/ 266703 w 2437574"/>
                <a:gd name="connsiteY7-106" fmla="*/ 689229 h 689229"/>
                <a:gd name="connsiteX8-107" fmla="*/ 152400 w 2437574"/>
                <a:gd name="connsiteY8-108" fmla="*/ 612648 h 689229"/>
                <a:gd name="connsiteX9-109" fmla="*/ 0 w 2437574"/>
                <a:gd name="connsiteY9-110" fmla="*/ 612648 h 689229"/>
                <a:gd name="connsiteX10-111" fmla="*/ 0 w 2437574"/>
                <a:gd name="connsiteY10-112" fmla="*/ 510540 h 689229"/>
                <a:gd name="connsiteX11-113" fmla="*/ 0 w 2437574"/>
                <a:gd name="connsiteY11-114" fmla="*/ 357378 h 689229"/>
                <a:gd name="connsiteX12-115" fmla="*/ 0 w 2437574"/>
                <a:gd name="connsiteY12-116" fmla="*/ 357378 h 689229"/>
                <a:gd name="connsiteX13-117" fmla="*/ 0 w 2437574"/>
                <a:gd name="connsiteY13-118" fmla="*/ 0 h 689229"/>
                <a:gd name="connsiteX0-119" fmla="*/ 0 w 2437574"/>
                <a:gd name="connsiteY0-120" fmla="*/ 0 h 689229"/>
                <a:gd name="connsiteX1-121" fmla="*/ 152400 w 2437574"/>
                <a:gd name="connsiteY1-122" fmla="*/ 0 h 689229"/>
                <a:gd name="connsiteX2-123" fmla="*/ 152400 w 2437574"/>
                <a:gd name="connsiteY2-124" fmla="*/ 0 h 689229"/>
                <a:gd name="connsiteX3-125" fmla="*/ 381000 w 2437574"/>
                <a:gd name="connsiteY3-126" fmla="*/ 0 h 689229"/>
                <a:gd name="connsiteX4-127" fmla="*/ 2437574 w 2437574"/>
                <a:gd name="connsiteY4-128" fmla="*/ 0 h 689229"/>
                <a:gd name="connsiteX5-129" fmla="*/ 2437574 w 2437574"/>
                <a:gd name="connsiteY5-130" fmla="*/ 612648 h 689229"/>
                <a:gd name="connsiteX6-131" fmla="*/ 381000 w 2437574"/>
                <a:gd name="connsiteY6-132" fmla="*/ 612648 h 689229"/>
                <a:gd name="connsiteX7-133" fmla="*/ 266703 w 2437574"/>
                <a:gd name="connsiteY7-134" fmla="*/ 689229 h 689229"/>
                <a:gd name="connsiteX8-135" fmla="*/ 152400 w 2437574"/>
                <a:gd name="connsiteY8-136" fmla="*/ 612648 h 689229"/>
                <a:gd name="connsiteX9-137" fmla="*/ 0 w 2437574"/>
                <a:gd name="connsiteY9-138" fmla="*/ 612648 h 689229"/>
                <a:gd name="connsiteX10-139" fmla="*/ 0 w 2437574"/>
                <a:gd name="connsiteY10-140" fmla="*/ 510540 h 689229"/>
                <a:gd name="connsiteX11-141" fmla="*/ 0 w 2437574"/>
                <a:gd name="connsiteY11-142" fmla="*/ 357378 h 689229"/>
                <a:gd name="connsiteX12-143" fmla="*/ 0 w 2437574"/>
                <a:gd name="connsiteY12-144" fmla="*/ 357378 h 689229"/>
                <a:gd name="connsiteX13-145" fmla="*/ 0 w 2437574"/>
                <a:gd name="connsiteY13-146" fmla="*/ 0 h 6892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437574" h="689229">
                  <a:moveTo>
                    <a:pt x="0" y="0"/>
                  </a:moveTo>
                  <a:lnTo>
                    <a:pt x="152400" y="0"/>
                  </a:lnTo>
                  <a:lnTo>
                    <a:pt x="152400" y="0"/>
                  </a:lnTo>
                  <a:lnTo>
                    <a:pt x="381000" y="0"/>
                  </a:lnTo>
                  <a:lnTo>
                    <a:pt x="2437574" y="0"/>
                  </a:lnTo>
                  <a:lnTo>
                    <a:pt x="2437574" y="612648"/>
                  </a:lnTo>
                  <a:lnTo>
                    <a:pt x="381000" y="612648"/>
                  </a:lnTo>
                  <a:lnTo>
                    <a:pt x="266703" y="689229"/>
                  </a:lnTo>
                  <a:lnTo>
                    <a:pt x="152400" y="612648"/>
                  </a:lnTo>
                  <a:lnTo>
                    <a:pt x="0" y="612648"/>
                  </a:lnTo>
                  <a:lnTo>
                    <a:pt x="0" y="510540"/>
                  </a:lnTo>
                  <a:lnTo>
                    <a:pt x="0" y="357378"/>
                  </a:lnTo>
                  <a:lnTo>
                    <a:pt x="0" y="357378"/>
                  </a:lnTo>
                  <a:lnTo>
                    <a:pt x="0" y="0"/>
                  </a:ln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pPr algn="ctr"/>
              <a:endParaRPr lang="zh-CN" altLang="en-US" sz="3200">
                <a:solidFill>
                  <a:schemeClr val="bg1"/>
                </a:solidFill>
                <a:latin typeface="Montserrat" panose="00000500000000000000" charset="0"/>
                <a:ea typeface="Montserrat" panose="00000500000000000000" charset="0"/>
                <a:cs typeface="Montserrat" panose="00000500000000000000" charset="0"/>
              </a:endParaRPr>
            </a:p>
          </p:txBody>
        </p:sp>
        <p:sp>
          <p:nvSpPr>
            <p:cNvPr id="26" name="TextBox 20"/>
            <p:cNvSpPr txBox="1"/>
            <p:nvPr/>
          </p:nvSpPr>
          <p:spPr>
            <a:xfrm>
              <a:off x="6408685" y="3275823"/>
              <a:ext cx="1663684" cy="523220"/>
            </a:xfrm>
            <a:prstGeom prst="rect">
              <a:avLst/>
            </a:prstGeom>
            <a:noFill/>
            <a:ln>
              <a:noFill/>
            </a:ln>
            <a:effectLst/>
          </p:spPr>
          <p:txBody>
            <a:bodyPr lIns="0" tIns="0" rIns="0" bIns="0" anchor="ctr"/>
            <a:lstStyle>
              <a:defPPr>
                <a:defRPr lang="zh-CN"/>
              </a:defPPr>
              <a:lvl1pPr>
                <a:defRPr>
                  <a:solidFill>
                    <a:schemeClr val="bg1"/>
                  </a:solidFill>
                  <a:latin typeface="字魂70号-灵悦黑体" panose="00000500000000000000" pitchFamily="2" charset="-122"/>
                  <a:ea typeface="字魂70号-灵悦黑体" panose="00000500000000000000" pitchFamily="2" charset="-122"/>
                </a:defRPr>
              </a:lvl1pPr>
            </a:lstStyle>
            <a:p>
              <a:pPr algn="ctr"/>
              <a:r>
                <a:rPr lang="en-US" altLang="zh-CN" sz="3200" dirty="0">
                  <a:latin typeface="Montserrat" panose="00000500000000000000" charset="0"/>
                  <a:ea typeface="Montserrat" panose="00000500000000000000" charset="0"/>
                  <a:cs typeface="Montserrat" panose="00000500000000000000" charset="0"/>
                </a:rPr>
                <a:t>3</a:t>
              </a:r>
            </a:p>
          </p:txBody>
        </p:sp>
      </p:grpSp>
      <p:grpSp>
        <p:nvGrpSpPr>
          <p:cNvPr id="27" name="组合 26"/>
          <p:cNvGrpSpPr/>
          <p:nvPr/>
        </p:nvGrpSpPr>
        <p:grpSpPr>
          <a:xfrm>
            <a:off x="8486543" y="3392382"/>
            <a:ext cx="2311978" cy="764518"/>
            <a:chOff x="8486543" y="3392382"/>
            <a:chExt cx="2311978" cy="764518"/>
          </a:xfrm>
        </p:grpSpPr>
        <p:sp>
          <p:nvSpPr>
            <p:cNvPr id="28" name="任意多边形 30"/>
            <p:cNvSpPr/>
            <p:nvPr/>
          </p:nvSpPr>
          <p:spPr>
            <a:xfrm>
              <a:off x="8486543" y="3392382"/>
              <a:ext cx="2311978" cy="764518"/>
            </a:xfrm>
            <a:custGeom>
              <a:avLst/>
              <a:gdLst>
                <a:gd name="connsiteX0" fmla="*/ 0 w 914400"/>
                <a:gd name="connsiteY0" fmla="*/ 0 h 612648"/>
                <a:gd name="connsiteX1" fmla="*/ 152400 w 914400"/>
                <a:gd name="connsiteY1" fmla="*/ 0 h 612648"/>
                <a:gd name="connsiteX2" fmla="*/ 152400 w 914400"/>
                <a:gd name="connsiteY2" fmla="*/ 0 h 612648"/>
                <a:gd name="connsiteX3" fmla="*/ 381000 w 914400"/>
                <a:gd name="connsiteY3" fmla="*/ 0 h 612648"/>
                <a:gd name="connsiteX4" fmla="*/ 914400 w 914400"/>
                <a:gd name="connsiteY4" fmla="*/ 0 h 612648"/>
                <a:gd name="connsiteX5" fmla="*/ 914400 w 914400"/>
                <a:gd name="connsiteY5" fmla="*/ 357378 h 612648"/>
                <a:gd name="connsiteX6" fmla="*/ 914400 w 914400"/>
                <a:gd name="connsiteY6" fmla="*/ 357378 h 612648"/>
                <a:gd name="connsiteX7" fmla="*/ 914400 w 914400"/>
                <a:gd name="connsiteY7" fmla="*/ 510540 h 612648"/>
                <a:gd name="connsiteX8" fmla="*/ 914400 w 914400"/>
                <a:gd name="connsiteY8" fmla="*/ 612648 h 612648"/>
                <a:gd name="connsiteX9" fmla="*/ 381000 w 914400"/>
                <a:gd name="connsiteY9" fmla="*/ 612648 h 612648"/>
                <a:gd name="connsiteX10" fmla="*/ 266703 w 914400"/>
                <a:gd name="connsiteY10" fmla="*/ 689229 h 612648"/>
                <a:gd name="connsiteX11" fmla="*/ 152400 w 914400"/>
                <a:gd name="connsiteY11" fmla="*/ 612648 h 612648"/>
                <a:gd name="connsiteX12" fmla="*/ 0 w 914400"/>
                <a:gd name="connsiteY12" fmla="*/ 612648 h 612648"/>
                <a:gd name="connsiteX13" fmla="*/ 0 w 914400"/>
                <a:gd name="connsiteY13" fmla="*/ 510540 h 612648"/>
                <a:gd name="connsiteX14" fmla="*/ 0 w 914400"/>
                <a:gd name="connsiteY14" fmla="*/ 357378 h 612648"/>
                <a:gd name="connsiteX15" fmla="*/ 0 w 914400"/>
                <a:gd name="connsiteY15" fmla="*/ 357378 h 612648"/>
                <a:gd name="connsiteX16" fmla="*/ 0 w 914400"/>
                <a:gd name="connsiteY16" fmla="*/ 0 h 612648"/>
                <a:gd name="connsiteX0-1" fmla="*/ 0 w 914400"/>
                <a:gd name="connsiteY0-2" fmla="*/ 0 h 689229"/>
                <a:gd name="connsiteX1-3" fmla="*/ 152400 w 914400"/>
                <a:gd name="connsiteY1-4" fmla="*/ 0 h 689229"/>
                <a:gd name="connsiteX2-5" fmla="*/ 152400 w 914400"/>
                <a:gd name="connsiteY2-6" fmla="*/ 0 h 689229"/>
                <a:gd name="connsiteX3-7" fmla="*/ 381000 w 914400"/>
                <a:gd name="connsiteY3-8" fmla="*/ 0 h 689229"/>
                <a:gd name="connsiteX4-9" fmla="*/ 914400 w 914400"/>
                <a:gd name="connsiteY4-10" fmla="*/ 0 h 689229"/>
                <a:gd name="connsiteX5-11" fmla="*/ 914400 w 914400"/>
                <a:gd name="connsiteY5-12" fmla="*/ 357378 h 689229"/>
                <a:gd name="connsiteX6-13" fmla="*/ 914400 w 914400"/>
                <a:gd name="connsiteY6-14" fmla="*/ 357378 h 689229"/>
                <a:gd name="connsiteX7-15" fmla="*/ 914400 w 914400"/>
                <a:gd name="connsiteY7-16" fmla="*/ 612648 h 689229"/>
                <a:gd name="connsiteX8-17" fmla="*/ 381000 w 914400"/>
                <a:gd name="connsiteY8-18" fmla="*/ 612648 h 689229"/>
                <a:gd name="connsiteX9-19" fmla="*/ 266703 w 914400"/>
                <a:gd name="connsiteY9-20" fmla="*/ 689229 h 689229"/>
                <a:gd name="connsiteX10-21" fmla="*/ 152400 w 914400"/>
                <a:gd name="connsiteY10-22" fmla="*/ 612648 h 689229"/>
                <a:gd name="connsiteX11-23" fmla="*/ 0 w 914400"/>
                <a:gd name="connsiteY11-24" fmla="*/ 612648 h 689229"/>
                <a:gd name="connsiteX12-25" fmla="*/ 0 w 914400"/>
                <a:gd name="connsiteY12-26" fmla="*/ 510540 h 689229"/>
                <a:gd name="connsiteX13-27" fmla="*/ 0 w 914400"/>
                <a:gd name="connsiteY13-28" fmla="*/ 357378 h 689229"/>
                <a:gd name="connsiteX14-29" fmla="*/ 0 w 914400"/>
                <a:gd name="connsiteY14-30" fmla="*/ 357378 h 689229"/>
                <a:gd name="connsiteX15-31" fmla="*/ 0 w 914400"/>
                <a:gd name="connsiteY15-32" fmla="*/ 0 h 689229"/>
                <a:gd name="connsiteX0-33" fmla="*/ 0 w 914400"/>
                <a:gd name="connsiteY0-34" fmla="*/ 0 h 689229"/>
                <a:gd name="connsiteX1-35" fmla="*/ 152400 w 914400"/>
                <a:gd name="connsiteY1-36" fmla="*/ 0 h 689229"/>
                <a:gd name="connsiteX2-37" fmla="*/ 152400 w 914400"/>
                <a:gd name="connsiteY2-38" fmla="*/ 0 h 689229"/>
                <a:gd name="connsiteX3-39" fmla="*/ 381000 w 914400"/>
                <a:gd name="connsiteY3-40" fmla="*/ 0 h 689229"/>
                <a:gd name="connsiteX4-41" fmla="*/ 914400 w 914400"/>
                <a:gd name="connsiteY4-42" fmla="*/ 0 h 689229"/>
                <a:gd name="connsiteX5-43" fmla="*/ 914400 w 914400"/>
                <a:gd name="connsiteY5-44" fmla="*/ 357378 h 689229"/>
                <a:gd name="connsiteX6-45" fmla="*/ 914400 w 914400"/>
                <a:gd name="connsiteY6-46" fmla="*/ 612648 h 689229"/>
                <a:gd name="connsiteX7-47" fmla="*/ 381000 w 914400"/>
                <a:gd name="connsiteY7-48" fmla="*/ 612648 h 689229"/>
                <a:gd name="connsiteX8-49" fmla="*/ 266703 w 914400"/>
                <a:gd name="connsiteY8-50" fmla="*/ 689229 h 689229"/>
                <a:gd name="connsiteX9-51" fmla="*/ 152400 w 914400"/>
                <a:gd name="connsiteY9-52" fmla="*/ 612648 h 689229"/>
                <a:gd name="connsiteX10-53" fmla="*/ 0 w 914400"/>
                <a:gd name="connsiteY10-54" fmla="*/ 612648 h 689229"/>
                <a:gd name="connsiteX11-55" fmla="*/ 0 w 914400"/>
                <a:gd name="connsiteY11-56" fmla="*/ 510540 h 689229"/>
                <a:gd name="connsiteX12-57" fmla="*/ 0 w 914400"/>
                <a:gd name="connsiteY12-58" fmla="*/ 357378 h 689229"/>
                <a:gd name="connsiteX13-59" fmla="*/ 0 w 914400"/>
                <a:gd name="connsiteY13-60" fmla="*/ 357378 h 689229"/>
                <a:gd name="connsiteX14-61" fmla="*/ 0 w 914400"/>
                <a:gd name="connsiteY14-62" fmla="*/ 0 h 689229"/>
                <a:gd name="connsiteX0-63" fmla="*/ 0 w 914400"/>
                <a:gd name="connsiteY0-64" fmla="*/ 0 h 689229"/>
                <a:gd name="connsiteX1-65" fmla="*/ 152400 w 914400"/>
                <a:gd name="connsiteY1-66" fmla="*/ 0 h 689229"/>
                <a:gd name="connsiteX2-67" fmla="*/ 152400 w 914400"/>
                <a:gd name="connsiteY2-68" fmla="*/ 0 h 689229"/>
                <a:gd name="connsiteX3-69" fmla="*/ 381000 w 914400"/>
                <a:gd name="connsiteY3-70" fmla="*/ 0 h 689229"/>
                <a:gd name="connsiteX4-71" fmla="*/ 914400 w 914400"/>
                <a:gd name="connsiteY4-72" fmla="*/ 0 h 689229"/>
                <a:gd name="connsiteX5-73" fmla="*/ 914400 w 914400"/>
                <a:gd name="connsiteY5-74" fmla="*/ 612648 h 689229"/>
                <a:gd name="connsiteX6-75" fmla="*/ 381000 w 914400"/>
                <a:gd name="connsiteY6-76" fmla="*/ 612648 h 689229"/>
                <a:gd name="connsiteX7-77" fmla="*/ 266703 w 914400"/>
                <a:gd name="connsiteY7-78" fmla="*/ 689229 h 689229"/>
                <a:gd name="connsiteX8-79" fmla="*/ 152400 w 914400"/>
                <a:gd name="connsiteY8-80" fmla="*/ 612648 h 689229"/>
                <a:gd name="connsiteX9-81" fmla="*/ 0 w 914400"/>
                <a:gd name="connsiteY9-82" fmla="*/ 612648 h 689229"/>
                <a:gd name="connsiteX10-83" fmla="*/ 0 w 914400"/>
                <a:gd name="connsiteY10-84" fmla="*/ 510540 h 689229"/>
                <a:gd name="connsiteX11-85" fmla="*/ 0 w 914400"/>
                <a:gd name="connsiteY11-86" fmla="*/ 357378 h 689229"/>
                <a:gd name="connsiteX12-87" fmla="*/ 0 w 914400"/>
                <a:gd name="connsiteY12-88" fmla="*/ 357378 h 689229"/>
                <a:gd name="connsiteX13-89" fmla="*/ 0 w 914400"/>
                <a:gd name="connsiteY13-90" fmla="*/ 0 h 689229"/>
                <a:gd name="connsiteX0-91" fmla="*/ 0 w 2437574"/>
                <a:gd name="connsiteY0-92" fmla="*/ 0 h 689229"/>
                <a:gd name="connsiteX1-93" fmla="*/ 152400 w 2437574"/>
                <a:gd name="connsiteY1-94" fmla="*/ 0 h 689229"/>
                <a:gd name="connsiteX2-95" fmla="*/ 152400 w 2437574"/>
                <a:gd name="connsiteY2-96" fmla="*/ 0 h 689229"/>
                <a:gd name="connsiteX3-97" fmla="*/ 381000 w 2437574"/>
                <a:gd name="connsiteY3-98" fmla="*/ 0 h 689229"/>
                <a:gd name="connsiteX4-99" fmla="*/ 2437574 w 2437574"/>
                <a:gd name="connsiteY4-100" fmla="*/ 0 h 689229"/>
                <a:gd name="connsiteX5-101" fmla="*/ 914400 w 2437574"/>
                <a:gd name="connsiteY5-102" fmla="*/ 612648 h 689229"/>
                <a:gd name="connsiteX6-103" fmla="*/ 381000 w 2437574"/>
                <a:gd name="connsiteY6-104" fmla="*/ 612648 h 689229"/>
                <a:gd name="connsiteX7-105" fmla="*/ 266703 w 2437574"/>
                <a:gd name="connsiteY7-106" fmla="*/ 689229 h 689229"/>
                <a:gd name="connsiteX8-107" fmla="*/ 152400 w 2437574"/>
                <a:gd name="connsiteY8-108" fmla="*/ 612648 h 689229"/>
                <a:gd name="connsiteX9-109" fmla="*/ 0 w 2437574"/>
                <a:gd name="connsiteY9-110" fmla="*/ 612648 h 689229"/>
                <a:gd name="connsiteX10-111" fmla="*/ 0 w 2437574"/>
                <a:gd name="connsiteY10-112" fmla="*/ 510540 h 689229"/>
                <a:gd name="connsiteX11-113" fmla="*/ 0 w 2437574"/>
                <a:gd name="connsiteY11-114" fmla="*/ 357378 h 689229"/>
                <a:gd name="connsiteX12-115" fmla="*/ 0 w 2437574"/>
                <a:gd name="connsiteY12-116" fmla="*/ 357378 h 689229"/>
                <a:gd name="connsiteX13-117" fmla="*/ 0 w 2437574"/>
                <a:gd name="connsiteY13-118" fmla="*/ 0 h 689229"/>
                <a:gd name="connsiteX0-119" fmla="*/ 0 w 2437574"/>
                <a:gd name="connsiteY0-120" fmla="*/ 0 h 689229"/>
                <a:gd name="connsiteX1-121" fmla="*/ 152400 w 2437574"/>
                <a:gd name="connsiteY1-122" fmla="*/ 0 h 689229"/>
                <a:gd name="connsiteX2-123" fmla="*/ 152400 w 2437574"/>
                <a:gd name="connsiteY2-124" fmla="*/ 0 h 689229"/>
                <a:gd name="connsiteX3-125" fmla="*/ 381000 w 2437574"/>
                <a:gd name="connsiteY3-126" fmla="*/ 0 h 689229"/>
                <a:gd name="connsiteX4-127" fmla="*/ 2437574 w 2437574"/>
                <a:gd name="connsiteY4-128" fmla="*/ 0 h 689229"/>
                <a:gd name="connsiteX5-129" fmla="*/ 2437574 w 2437574"/>
                <a:gd name="connsiteY5-130" fmla="*/ 612648 h 689229"/>
                <a:gd name="connsiteX6-131" fmla="*/ 381000 w 2437574"/>
                <a:gd name="connsiteY6-132" fmla="*/ 612648 h 689229"/>
                <a:gd name="connsiteX7-133" fmla="*/ 266703 w 2437574"/>
                <a:gd name="connsiteY7-134" fmla="*/ 689229 h 689229"/>
                <a:gd name="connsiteX8-135" fmla="*/ 152400 w 2437574"/>
                <a:gd name="connsiteY8-136" fmla="*/ 612648 h 689229"/>
                <a:gd name="connsiteX9-137" fmla="*/ 0 w 2437574"/>
                <a:gd name="connsiteY9-138" fmla="*/ 612648 h 689229"/>
                <a:gd name="connsiteX10-139" fmla="*/ 0 w 2437574"/>
                <a:gd name="connsiteY10-140" fmla="*/ 510540 h 689229"/>
                <a:gd name="connsiteX11-141" fmla="*/ 0 w 2437574"/>
                <a:gd name="connsiteY11-142" fmla="*/ 357378 h 689229"/>
                <a:gd name="connsiteX12-143" fmla="*/ 0 w 2437574"/>
                <a:gd name="connsiteY12-144" fmla="*/ 357378 h 689229"/>
                <a:gd name="connsiteX13-145" fmla="*/ 0 w 2437574"/>
                <a:gd name="connsiteY13-146" fmla="*/ 0 h 6892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437574" h="689229">
                  <a:moveTo>
                    <a:pt x="0" y="0"/>
                  </a:moveTo>
                  <a:lnTo>
                    <a:pt x="152400" y="0"/>
                  </a:lnTo>
                  <a:lnTo>
                    <a:pt x="152400" y="0"/>
                  </a:lnTo>
                  <a:lnTo>
                    <a:pt x="381000" y="0"/>
                  </a:lnTo>
                  <a:lnTo>
                    <a:pt x="2437574" y="0"/>
                  </a:lnTo>
                  <a:lnTo>
                    <a:pt x="2437574" y="612648"/>
                  </a:lnTo>
                  <a:lnTo>
                    <a:pt x="381000" y="612648"/>
                  </a:lnTo>
                  <a:lnTo>
                    <a:pt x="266703" y="689229"/>
                  </a:lnTo>
                  <a:lnTo>
                    <a:pt x="152400" y="612648"/>
                  </a:lnTo>
                  <a:lnTo>
                    <a:pt x="0" y="612648"/>
                  </a:lnTo>
                  <a:lnTo>
                    <a:pt x="0" y="510540"/>
                  </a:lnTo>
                  <a:lnTo>
                    <a:pt x="0" y="357378"/>
                  </a:lnTo>
                  <a:lnTo>
                    <a:pt x="0" y="357378"/>
                  </a:lnTo>
                  <a:lnTo>
                    <a:pt x="0" y="0"/>
                  </a:ln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pPr algn="ctr"/>
              <a:endParaRPr lang="zh-CN" altLang="en-US" sz="3200">
                <a:solidFill>
                  <a:schemeClr val="bg1"/>
                </a:solidFill>
                <a:latin typeface="Montserrat" panose="00000500000000000000" charset="0"/>
                <a:ea typeface="Montserrat" panose="00000500000000000000" charset="0"/>
                <a:cs typeface="Montserrat" panose="00000500000000000000" charset="0"/>
              </a:endParaRPr>
            </a:p>
          </p:txBody>
        </p:sp>
        <p:sp>
          <p:nvSpPr>
            <p:cNvPr id="29" name="TextBox 21"/>
            <p:cNvSpPr txBox="1"/>
            <p:nvPr/>
          </p:nvSpPr>
          <p:spPr>
            <a:xfrm>
              <a:off x="8623620" y="3441683"/>
              <a:ext cx="1862220" cy="523220"/>
            </a:xfrm>
            <a:prstGeom prst="rect">
              <a:avLst/>
            </a:prstGeom>
            <a:noFill/>
            <a:ln>
              <a:noFill/>
            </a:ln>
            <a:effectLst/>
          </p:spPr>
          <p:txBody>
            <a:bodyPr lIns="0" tIns="0" rIns="0" bIns="0" anchor="ctr"/>
            <a:lstStyle>
              <a:defPPr>
                <a:defRPr lang="zh-CN"/>
              </a:defPPr>
              <a:lvl1pPr>
                <a:defRPr>
                  <a:solidFill>
                    <a:schemeClr val="bg1"/>
                  </a:solidFill>
                  <a:latin typeface="字魂70号-灵悦黑体" panose="00000500000000000000" pitchFamily="2" charset="-122"/>
                  <a:ea typeface="字魂70号-灵悦黑体" panose="00000500000000000000" pitchFamily="2" charset="-122"/>
                </a:defRPr>
              </a:lvl1pPr>
            </a:lstStyle>
            <a:p>
              <a:pPr algn="ctr"/>
              <a:r>
                <a:rPr lang="en-US" altLang="zh-CN" sz="3200" dirty="0">
                  <a:latin typeface="Montserrat" panose="00000500000000000000" charset="0"/>
                  <a:ea typeface="Montserrat" panose="00000500000000000000" charset="0"/>
                  <a:cs typeface="Montserrat" panose="00000500000000000000" charset="0"/>
                </a:rPr>
                <a:t>4</a:t>
              </a:r>
            </a:p>
          </p:txBody>
        </p:sp>
      </p:grpSp>
      <p:grpSp>
        <p:nvGrpSpPr>
          <p:cNvPr id="30" name="组合 29"/>
          <p:cNvGrpSpPr/>
          <p:nvPr/>
        </p:nvGrpSpPr>
        <p:grpSpPr>
          <a:xfrm>
            <a:off x="1071558" y="1698930"/>
            <a:ext cx="3044330" cy="1368838"/>
            <a:chOff x="1266208" y="1994660"/>
            <a:chExt cx="3124218" cy="1800938"/>
          </a:xfrm>
        </p:grpSpPr>
        <p:sp>
          <p:nvSpPr>
            <p:cNvPr id="31" name="矩形 7"/>
            <p:cNvSpPr>
              <a:spLocks noChangeArrowheads="1"/>
            </p:cNvSpPr>
            <p:nvPr/>
          </p:nvSpPr>
          <p:spPr bwMode="auto">
            <a:xfrm>
              <a:off x="1301802" y="1994660"/>
              <a:ext cx="3088624" cy="48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a:r>
                <a:rPr lang="en-US" b="1" dirty="0">
                  <a:solidFill>
                    <a:schemeClr val="bg1"/>
                  </a:solidFill>
                </a:rPr>
                <a:t>OVER-RELIANCE ON AI</a:t>
              </a:r>
              <a:endParaRPr lang="en-US" altLang="zh-CN" b="1" dirty="0">
                <a:solidFill>
                  <a:schemeClr val="bg1"/>
                </a:solidFill>
                <a:latin typeface="Montserrat" panose="00000500000000000000" charset="0"/>
                <a:ea typeface="Montserrat" panose="00000500000000000000" charset="0"/>
                <a:cs typeface="Montserrat" panose="00000500000000000000" charset="0"/>
              </a:endParaRPr>
            </a:p>
          </p:txBody>
        </p:sp>
        <p:sp>
          <p:nvSpPr>
            <p:cNvPr id="32" name="矩形 6"/>
            <p:cNvSpPr>
              <a:spLocks noChangeArrowheads="1"/>
            </p:cNvSpPr>
            <p:nvPr/>
          </p:nvSpPr>
          <p:spPr bwMode="auto">
            <a:xfrm>
              <a:off x="1266208" y="2446499"/>
              <a:ext cx="3124218" cy="134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sz="1400" dirty="0">
                  <a:solidFill>
                    <a:schemeClr val="bg1"/>
                  </a:solidFill>
                </a:rPr>
                <a:t>Students may depend too much on AI instead of thinking independently</a:t>
              </a:r>
              <a:endParaRPr lang="zh-CN" altLang="en-US" sz="1400" dirty="0">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33" name="组合 32"/>
          <p:cNvGrpSpPr/>
          <p:nvPr/>
        </p:nvGrpSpPr>
        <p:grpSpPr>
          <a:xfrm>
            <a:off x="2986356" y="4359085"/>
            <a:ext cx="3487687" cy="1055537"/>
            <a:chOff x="764011" y="4300614"/>
            <a:chExt cx="3781664" cy="1388741"/>
          </a:xfrm>
        </p:grpSpPr>
        <p:sp>
          <p:nvSpPr>
            <p:cNvPr id="34" name="矩形 7"/>
            <p:cNvSpPr>
              <a:spLocks noChangeArrowheads="1"/>
            </p:cNvSpPr>
            <p:nvPr/>
          </p:nvSpPr>
          <p:spPr bwMode="auto">
            <a:xfrm>
              <a:off x="764011" y="4300614"/>
              <a:ext cx="3739392" cy="48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1219200"/>
              <a:r>
                <a:rPr lang="en-US" b="1" dirty="0">
                  <a:solidFill>
                    <a:schemeClr val="bg1"/>
                  </a:solidFill>
                </a:rPr>
                <a:t> OUTDATED INFORMATION </a:t>
              </a:r>
              <a:endParaRPr lang="en-US" altLang="zh-CN" b="1" dirty="0">
                <a:solidFill>
                  <a:schemeClr val="bg1"/>
                </a:solidFill>
                <a:latin typeface="Montserrat" panose="00000500000000000000" charset="0"/>
                <a:ea typeface="Montserrat" panose="00000500000000000000" charset="0"/>
                <a:cs typeface="Montserrat" panose="00000500000000000000" charset="0"/>
              </a:endParaRPr>
            </a:p>
          </p:txBody>
        </p:sp>
        <p:sp>
          <p:nvSpPr>
            <p:cNvPr id="35" name="矩形 6"/>
            <p:cNvSpPr>
              <a:spLocks noChangeArrowheads="1"/>
            </p:cNvSpPr>
            <p:nvPr/>
          </p:nvSpPr>
          <p:spPr bwMode="auto">
            <a:xfrm>
              <a:off x="1085833" y="4765432"/>
              <a:ext cx="3459842" cy="923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sz="1400" dirty="0">
                  <a:solidFill>
                    <a:schemeClr val="bg1"/>
                  </a:solidFill>
                </a:rPr>
                <a:t>AI tools can sometimes give wrong or incomplete answers</a:t>
              </a:r>
              <a:r>
                <a:rPr lang="en-US" sz="1400" dirty="0"/>
                <a:t>.</a:t>
              </a:r>
              <a:endParaRPr lang="zh-CN" altLang="en-US" sz="1400" dirty="0">
                <a:solidFill>
                  <a:srgbClr val="FFFFFF"/>
                </a:solidFill>
                <a:latin typeface="Montserrat" panose="00000500000000000000" charset="0"/>
                <a:ea typeface="Montserrat" panose="00000500000000000000" charset="0"/>
                <a:cs typeface="Montserrat" panose="00000500000000000000" charset="0"/>
              </a:endParaRPr>
            </a:p>
          </p:txBody>
        </p:sp>
      </p:grpSp>
      <p:grpSp>
        <p:nvGrpSpPr>
          <p:cNvPr id="36" name="组合 35"/>
          <p:cNvGrpSpPr/>
          <p:nvPr/>
        </p:nvGrpSpPr>
        <p:grpSpPr>
          <a:xfrm>
            <a:off x="5712927" y="1710216"/>
            <a:ext cx="3044330" cy="1045673"/>
            <a:chOff x="1266208" y="1994660"/>
            <a:chExt cx="3124218" cy="1375760"/>
          </a:xfrm>
        </p:grpSpPr>
        <p:sp>
          <p:nvSpPr>
            <p:cNvPr id="37" name="矩形 7"/>
            <p:cNvSpPr>
              <a:spLocks noChangeArrowheads="1"/>
            </p:cNvSpPr>
            <p:nvPr/>
          </p:nvSpPr>
          <p:spPr bwMode="auto">
            <a:xfrm>
              <a:off x="1301802" y="1994660"/>
              <a:ext cx="2900513" cy="484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19200"/>
              <a:r>
                <a:rPr lang="en-US" b="1" dirty="0">
                  <a:solidFill>
                    <a:schemeClr val="bg1"/>
                  </a:solidFill>
                  <a:latin typeface="+mj-lt"/>
                </a:rPr>
                <a:t>ETHICAL CONCERNS</a:t>
              </a:r>
              <a:endParaRPr lang="en-US" altLang="zh-CN" b="1" dirty="0">
                <a:solidFill>
                  <a:schemeClr val="bg1"/>
                </a:solidFill>
                <a:latin typeface="+mj-lt"/>
                <a:ea typeface="Montserrat" panose="00000500000000000000" charset="0"/>
                <a:cs typeface="Montserrat" panose="00000500000000000000" charset="0"/>
              </a:endParaRPr>
            </a:p>
          </p:txBody>
        </p:sp>
        <p:sp>
          <p:nvSpPr>
            <p:cNvPr id="38" name="矩形 6"/>
            <p:cNvSpPr>
              <a:spLocks noChangeArrowheads="1"/>
            </p:cNvSpPr>
            <p:nvPr/>
          </p:nvSpPr>
          <p:spPr bwMode="auto">
            <a:xfrm>
              <a:off x="1266208" y="2446499"/>
              <a:ext cx="3124218" cy="92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sz="1400" dirty="0">
                  <a:solidFill>
                    <a:schemeClr val="bg1"/>
                  </a:solidFill>
                </a:rPr>
                <a:t>Issues like plagiarism and misuse of AI-generated </a:t>
              </a:r>
              <a:r>
                <a:rPr lang="en-US" sz="1400" dirty="0"/>
                <a:t>work</a:t>
              </a:r>
              <a:endParaRPr lang="zh-CN" altLang="en-US" sz="1400" dirty="0">
                <a:solidFill>
                  <a:srgbClr val="FFFFFF"/>
                </a:solidFill>
                <a:latin typeface="Montserrat" panose="00000500000000000000" charset="0"/>
                <a:ea typeface="Montserrat" panose="00000500000000000000" charset="0"/>
                <a:cs typeface="Montserrat" panose="00000500000000000000" charset="0"/>
              </a:endParaRPr>
            </a:p>
          </p:txBody>
        </p:sp>
      </p:grpSp>
      <p:grpSp>
        <p:nvGrpSpPr>
          <p:cNvPr id="39" name="组合 38"/>
          <p:cNvGrpSpPr/>
          <p:nvPr/>
        </p:nvGrpSpPr>
        <p:grpSpPr>
          <a:xfrm>
            <a:off x="7985656" y="4370372"/>
            <a:ext cx="3371372" cy="1055537"/>
            <a:chOff x="1085832" y="4300614"/>
            <a:chExt cx="3459842" cy="1388741"/>
          </a:xfrm>
        </p:grpSpPr>
        <p:sp>
          <p:nvSpPr>
            <p:cNvPr id="40" name="矩形 7"/>
            <p:cNvSpPr>
              <a:spLocks noChangeArrowheads="1"/>
            </p:cNvSpPr>
            <p:nvPr/>
          </p:nvSpPr>
          <p:spPr bwMode="auto">
            <a:xfrm>
              <a:off x="1767150" y="4300614"/>
              <a:ext cx="2097200" cy="48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1219200"/>
              <a:r>
                <a:rPr lang="en-US" b="1" dirty="0">
                  <a:solidFill>
                    <a:schemeClr val="bg1"/>
                  </a:solidFill>
                  <a:latin typeface="+mj-lt"/>
                </a:rPr>
                <a:t>PRIVACY RISKS</a:t>
              </a:r>
              <a:r>
                <a:rPr lang="en-US" dirty="0">
                  <a:solidFill>
                    <a:schemeClr val="bg1"/>
                  </a:solidFill>
                  <a:latin typeface="+mj-lt"/>
                </a:rPr>
                <a:t> </a:t>
              </a:r>
              <a:endParaRPr lang="en-US" altLang="zh-CN" dirty="0">
                <a:solidFill>
                  <a:schemeClr val="bg1"/>
                </a:solidFill>
                <a:latin typeface="+mj-lt"/>
                <a:ea typeface="Montserrat" panose="00000500000000000000" charset="0"/>
                <a:cs typeface="Montserrat" panose="00000500000000000000" charset="0"/>
              </a:endParaRPr>
            </a:p>
          </p:txBody>
        </p:sp>
        <p:sp>
          <p:nvSpPr>
            <p:cNvPr id="41" name="矩形 6"/>
            <p:cNvSpPr>
              <a:spLocks noChangeArrowheads="1"/>
            </p:cNvSpPr>
            <p:nvPr/>
          </p:nvSpPr>
          <p:spPr bwMode="auto">
            <a:xfrm>
              <a:off x="1085832" y="4765432"/>
              <a:ext cx="3459842" cy="923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sz="1400" dirty="0">
                  <a:solidFill>
                    <a:schemeClr val="bg1"/>
                  </a:solidFill>
                </a:rPr>
                <a:t>Sharing personal or academic data with AI tools can be unsafe</a:t>
              </a:r>
              <a:endParaRPr lang="zh-CN" altLang="en-US" sz="1400" dirty="0">
                <a:solidFill>
                  <a:schemeClr val="bg1"/>
                </a:solidFill>
                <a:latin typeface="Montserrat" panose="00000500000000000000" charset="0"/>
                <a:ea typeface="Montserrat" panose="00000500000000000000" charset="0"/>
                <a:cs typeface="Montserrat" panose="00000500000000000000" charset="0"/>
              </a:endParaRPr>
            </a:p>
          </p:txBody>
        </p:sp>
      </p:grpSp>
      <p:sp>
        <p:nvSpPr>
          <p:cNvPr id="3" name="TextBox 2">
            <a:extLst>
              <a:ext uri="{FF2B5EF4-FFF2-40B4-BE49-F238E27FC236}">
                <a16:creationId xmlns:a16="http://schemas.microsoft.com/office/drawing/2014/main" id="{E3385598-F1AD-5108-D8A3-48BCB66BF40C}"/>
              </a:ext>
            </a:extLst>
          </p:cNvPr>
          <p:cNvSpPr txBox="1"/>
          <p:nvPr/>
        </p:nvSpPr>
        <p:spPr>
          <a:xfrm>
            <a:off x="691474" y="207151"/>
            <a:ext cx="11718240" cy="584775"/>
          </a:xfrm>
          <a:prstGeom prst="rect">
            <a:avLst/>
          </a:prstGeom>
          <a:noFill/>
        </p:spPr>
        <p:txBody>
          <a:bodyPr wrap="square">
            <a:spAutoFit/>
          </a:bodyPr>
          <a:lstStyle/>
          <a:p>
            <a:r>
              <a:rPr lang="en-US" sz="3200" b="1" dirty="0">
                <a:solidFill>
                  <a:schemeClr val="bg1"/>
                </a:solidFill>
                <a:latin typeface="+mj-lt"/>
                <a:ea typeface="Optima" pitchFamily="34" charset="-122"/>
                <a:cs typeface="Optima" pitchFamily="34" charset="-120"/>
              </a:rPr>
              <a:t>8.</a:t>
            </a:r>
            <a:r>
              <a:rPr lang="en-US" sz="3200" b="1" dirty="0">
                <a:solidFill>
                  <a:schemeClr val="bg1"/>
                </a:solidFill>
                <a:latin typeface="Copperplate Gothic Bold" panose="020E0705020206020404" pitchFamily="34" charset="0"/>
                <a:ea typeface="Optima" pitchFamily="34" charset="-122"/>
                <a:cs typeface="Optima" pitchFamily="34" charset="-120"/>
              </a:rPr>
              <a:t>CHALLENGES FACED BY STUDENTS IN USING AI</a:t>
            </a:r>
            <a:endParaRPr lang="en-US" sz="3200" b="1" dirty="0">
              <a:solidFill>
                <a:schemeClr val="bg1"/>
              </a:solidFill>
              <a:latin typeface="Copperplate Gothic Bold" panose="020E07050202060204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996AE71-51DD-FAEF-D7B0-D9DB1CFC3D87}"/>
              </a:ext>
            </a:extLst>
          </p:cNvPr>
          <p:cNvGraphicFramePr>
            <a:graphicFrameLocks noGrp="1"/>
          </p:cNvGraphicFramePr>
          <p:nvPr>
            <p:extLst>
              <p:ext uri="{D42A27DB-BD31-4B8C-83A1-F6EECF244321}">
                <p14:modId xmlns:p14="http://schemas.microsoft.com/office/powerpoint/2010/main" val="2832096899"/>
              </p:ext>
            </p:extLst>
          </p:nvPr>
        </p:nvGraphicFramePr>
        <p:xfrm>
          <a:off x="1212782" y="875899"/>
          <a:ext cx="9062450" cy="5852160"/>
        </p:xfrm>
        <a:graphic>
          <a:graphicData uri="http://schemas.openxmlformats.org/drawingml/2006/table">
            <a:tbl>
              <a:tblPr firstRow="1" bandRow="1">
                <a:tableStyleId>{8FD4443E-F989-4FC4-A0C8-D5A2AF1F390B}</a:tableStyleId>
              </a:tblPr>
              <a:tblGrid>
                <a:gridCol w="1812490">
                  <a:extLst>
                    <a:ext uri="{9D8B030D-6E8A-4147-A177-3AD203B41FA5}">
                      <a16:colId xmlns:a16="http://schemas.microsoft.com/office/drawing/2014/main" val="4225228006"/>
                    </a:ext>
                  </a:extLst>
                </a:gridCol>
                <a:gridCol w="1812490">
                  <a:extLst>
                    <a:ext uri="{9D8B030D-6E8A-4147-A177-3AD203B41FA5}">
                      <a16:colId xmlns:a16="http://schemas.microsoft.com/office/drawing/2014/main" val="2211444758"/>
                    </a:ext>
                  </a:extLst>
                </a:gridCol>
                <a:gridCol w="1812490">
                  <a:extLst>
                    <a:ext uri="{9D8B030D-6E8A-4147-A177-3AD203B41FA5}">
                      <a16:colId xmlns:a16="http://schemas.microsoft.com/office/drawing/2014/main" val="2811497171"/>
                    </a:ext>
                  </a:extLst>
                </a:gridCol>
                <a:gridCol w="1812490">
                  <a:extLst>
                    <a:ext uri="{9D8B030D-6E8A-4147-A177-3AD203B41FA5}">
                      <a16:colId xmlns:a16="http://schemas.microsoft.com/office/drawing/2014/main" val="4009881180"/>
                    </a:ext>
                  </a:extLst>
                </a:gridCol>
                <a:gridCol w="1812490">
                  <a:extLst>
                    <a:ext uri="{9D8B030D-6E8A-4147-A177-3AD203B41FA5}">
                      <a16:colId xmlns:a16="http://schemas.microsoft.com/office/drawing/2014/main" val="1030204991"/>
                    </a:ext>
                  </a:extLst>
                </a:gridCol>
              </a:tblGrid>
              <a:tr h="699605">
                <a:tc>
                  <a:txBody>
                    <a:bodyPr/>
                    <a:lstStyle/>
                    <a:p>
                      <a:r>
                        <a:rPr lang="en-US" dirty="0"/>
                        <a:t>STREAM</a:t>
                      </a:r>
                    </a:p>
                  </a:txBody>
                  <a:tcPr/>
                </a:tc>
                <a:tc>
                  <a:txBody>
                    <a:bodyPr/>
                    <a:lstStyle/>
                    <a:p>
                      <a:r>
                        <a:rPr lang="en-US" dirty="0"/>
                        <a:t>AI TOO USED</a:t>
                      </a:r>
                    </a:p>
                  </a:txBody>
                  <a:tcPr/>
                </a:tc>
                <a:tc>
                  <a:txBody>
                    <a:bodyPr/>
                    <a:lstStyle/>
                    <a:p>
                      <a:r>
                        <a:rPr lang="en-US" dirty="0"/>
                        <a:t>Daily Usage Hours</a:t>
                      </a:r>
                    </a:p>
                  </a:txBody>
                  <a:tcPr/>
                </a:tc>
                <a:tc>
                  <a:txBody>
                    <a:bodyPr/>
                    <a:lstStyle/>
                    <a:p>
                      <a:r>
                        <a:rPr lang="en-US" dirty="0"/>
                        <a:t>Impact on Grades</a:t>
                      </a:r>
                    </a:p>
                  </a:txBody>
                  <a:tcPr/>
                </a:tc>
                <a:tc>
                  <a:txBody>
                    <a:bodyPr/>
                    <a:lstStyle/>
                    <a:p>
                      <a:r>
                        <a:rPr lang="en-US" dirty="0"/>
                        <a:t>Do Professors Allow Use</a:t>
                      </a:r>
                    </a:p>
                  </a:txBody>
                  <a:tcPr/>
                </a:tc>
                <a:extLst>
                  <a:ext uri="{0D108BD9-81ED-4DB2-BD59-A6C34878D82A}">
                    <a16:rowId xmlns:a16="http://schemas.microsoft.com/office/drawing/2014/main" val="2480528523"/>
                  </a:ext>
                </a:extLst>
              </a:tr>
              <a:tr h="350428">
                <a:tc>
                  <a:txBody>
                    <a:bodyPr/>
                    <a:lstStyle/>
                    <a:p>
                      <a:r>
                        <a:rPr lang="en-US" dirty="0"/>
                        <a:t>SCIENCE</a:t>
                      </a:r>
                    </a:p>
                  </a:txBody>
                  <a:tcPr/>
                </a:tc>
                <a:tc>
                  <a:txBody>
                    <a:bodyPr/>
                    <a:lstStyle/>
                    <a:p>
                      <a:r>
                        <a:rPr lang="en-US" dirty="0"/>
                        <a:t>GEMINI</a:t>
                      </a:r>
                    </a:p>
                  </a:txBody>
                  <a:tcPr/>
                </a:tc>
                <a:tc>
                  <a:txBody>
                    <a:bodyPr/>
                    <a:lstStyle/>
                    <a:p>
                      <a:r>
                        <a:rPr lang="en-US" dirty="0"/>
                        <a:t>2.3</a:t>
                      </a:r>
                    </a:p>
                  </a:txBody>
                  <a:tcPr/>
                </a:tc>
                <a:tc>
                  <a:txBody>
                    <a:bodyPr/>
                    <a:lstStyle/>
                    <a:p>
                      <a:r>
                        <a:rPr lang="en-US" dirty="0"/>
                        <a:t>2</a:t>
                      </a:r>
                    </a:p>
                  </a:txBody>
                  <a:tcPr/>
                </a:tc>
                <a:tc>
                  <a:txBody>
                    <a:bodyPr/>
                    <a:lstStyle/>
                    <a:p>
                      <a:r>
                        <a:rPr lang="en-US" dirty="0"/>
                        <a:t>YES</a:t>
                      </a:r>
                    </a:p>
                  </a:txBody>
                  <a:tcPr/>
                </a:tc>
                <a:extLst>
                  <a:ext uri="{0D108BD9-81ED-4DB2-BD59-A6C34878D82A}">
                    <a16:rowId xmlns:a16="http://schemas.microsoft.com/office/drawing/2014/main" val="2542188411"/>
                  </a:ext>
                </a:extLst>
              </a:tr>
              <a:tr h="601370">
                <a:tc>
                  <a:txBody>
                    <a:bodyPr/>
                    <a:lstStyle/>
                    <a:p>
                      <a:r>
                        <a:rPr lang="en-US" dirty="0"/>
                        <a:t>ENGINEERING</a:t>
                      </a:r>
                    </a:p>
                  </a:txBody>
                  <a:tcPr/>
                </a:tc>
                <a:tc>
                  <a:txBody>
                    <a:bodyPr/>
                    <a:lstStyle/>
                    <a:p>
                      <a:r>
                        <a:rPr lang="en-US" dirty="0"/>
                        <a:t>GEMINI,MIDJOURNEY</a:t>
                      </a:r>
                    </a:p>
                  </a:txBody>
                  <a:tcPr/>
                </a:tc>
                <a:tc>
                  <a:txBody>
                    <a:bodyPr/>
                    <a:lstStyle/>
                    <a:p>
                      <a:r>
                        <a:rPr lang="en-US" dirty="0"/>
                        <a:t>3.1</a:t>
                      </a:r>
                    </a:p>
                  </a:txBody>
                  <a:tcPr/>
                </a:tc>
                <a:tc>
                  <a:txBody>
                    <a:bodyPr/>
                    <a:lstStyle/>
                    <a:p>
                      <a:r>
                        <a:rPr lang="en-US" dirty="0"/>
                        <a:t>-2</a:t>
                      </a:r>
                    </a:p>
                  </a:txBody>
                  <a:tcPr/>
                </a:tc>
                <a:tc>
                  <a:txBody>
                    <a:bodyPr/>
                    <a:lstStyle/>
                    <a:p>
                      <a:r>
                        <a:rPr lang="en-US" dirty="0"/>
                        <a:t>NO</a:t>
                      </a:r>
                    </a:p>
                  </a:txBody>
                  <a:tcPr/>
                </a:tc>
                <a:extLst>
                  <a:ext uri="{0D108BD9-81ED-4DB2-BD59-A6C34878D82A}">
                    <a16:rowId xmlns:a16="http://schemas.microsoft.com/office/drawing/2014/main" val="1386215942"/>
                  </a:ext>
                </a:extLst>
              </a:tr>
              <a:tr h="601370">
                <a:tc>
                  <a:txBody>
                    <a:bodyPr/>
                    <a:lstStyle/>
                    <a:p>
                      <a:r>
                        <a:rPr lang="en-US" dirty="0"/>
                        <a:t>ARTS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CHAT-GPT</a:t>
                      </a:r>
                    </a:p>
                    <a:p>
                      <a:endParaRPr lang="en-US" dirty="0"/>
                    </a:p>
                  </a:txBody>
                  <a:tcPr/>
                </a:tc>
                <a:tc>
                  <a:txBody>
                    <a:bodyPr/>
                    <a:lstStyle/>
                    <a:p>
                      <a:r>
                        <a:rPr lang="en-US" dirty="0"/>
                        <a:t>4.4</a:t>
                      </a:r>
                    </a:p>
                  </a:txBody>
                  <a:tcPr/>
                </a:tc>
                <a:tc>
                  <a:txBody>
                    <a:bodyPr/>
                    <a:lstStyle/>
                    <a:p>
                      <a:r>
                        <a:rPr lang="en-US" dirty="0"/>
                        <a:t>-1</a:t>
                      </a:r>
                    </a:p>
                  </a:txBody>
                  <a:tcPr/>
                </a:tc>
                <a:tc>
                  <a:txBody>
                    <a:bodyPr/>
                    <a:lstStyle/>
                    <a:p>
                      <a:r>
                        <a:rPr lang="en-US" dirty="0"/>
                        <a:t>NO</a:t>
                      </a:r>
                    </a:p>
                  </a:txBody>
                  <a:tcPr/>
                </a:tc>
                <a:extLst>
                  <a:ext uri="{0D108BD9-81ED-4DB2-BD59-A6C34878D82A}">
                    <a16:rowId xmlns:a16="http://schemas.microsoft.com/office/drawing/2014/main" val="4217841928"/>
                  </a:ext>
                </a:extLst>
              </a:tr>
              <a:tr h="601370">
                <a:tc>
                  <a:txBody>
                    <a:bodyPr/>
                    <a:lstStyle/>
                    <a:p>
                      <a:r>
                        <a:rPr lang="en-US" dirty="0"/>
                        <a:t>LAW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CHAT-GPT</a:t>
                      </a:r>
                    </a:p>
                    <a:p>
                      <a:endParaRPr lang="en-US" dirty="0"/>
                    </a:p>
                  </a:txBody>
                  <a:tcPr/>
                </a:tc>
                <a:tc>
                  <a:txBody>
                    <a:bodyPr/>
                    <a:lstStyle/>
                    <a:p>
                      <a:r>
                        <a:rPr lang="en-US" dirty="0"/>
                        <a:t>2.7</a:t>
                      </a:r>
                    </a:p>
                  </a:txBody>
                  <a:tcPr/>
                </a:tc>
                <a:tc>
                  <a:txBody>
                    <a:bodyPr/>
                    <a:lstStyle/>
                    <a:p>
                      <a:r>
                        <a:rPr lang="en-US" dirty="0"/>
                        <a:t>1</a:t>
                      </a:r>
                    </a:p>
                  </a:txBody>
                  <a:tcPr/>
                </a:tc>
                <a:tc>
                  <a:txBody>
                    <a:bodyPr/>
                    <a:lstStyle/>
                    <a:p>
                      <a:r>
                        <a:rPr lang="en-US" dirty="0"/>
                        <a:t>YES</a:t>
                      </a:r>
                    </a:p>
                  </a:txBody>
                  <a:tcPr/>
                </a:tc>
                <a:extLst>
                  <a:ext uri="{0D108BD9-81ED-4DB2-BD59-A6C34878D82A}">
                    <a16:rowId xmlns:a16="http://schemas.microsoft.com/office/drawing/2014/main" val="3961604910"/>
                  </a:ext>
                </a:extLst>
              </a:tr>
              <a:tr h="350428">
                <a:tc>
                  <a:txBody>
                    <a:bodyPr/>
                    <a:lstStyle/>
                    <a:p>
                      <a:r>
                        <a:rPr lang="en-US" dirty="0"/>
                        <a:t>COMMERCE</a:t>
                      </a:r>
                    </a:p>
                  </a:txBody>
                  <a:tcPr/>
                </a:tc>
                <a:tc>
                  <a:txBody>
                    <a:bodyPr/>
                    <a:lstStyle/>
                    <a:p>
                      <a:endParaRPr lang="en-US"/>
                    </a:p>
                  </a:txBody>
                  <a:tcPr/>
                </a:tc>
                <a:tc>
                  <a:txBody>
                    <a:bodyPr/>
                    <a:lstStyle/>
                    <a:p>
                      <a:r>
                        <a:rPr lang="en-US" dirty="0"/>
                        <a:t>4.3</a:t>
                      </a:r>
                    </a:p>
                  </a:txBody>
                  <a:tcPr/>
                </a:tc>
                <a:tc>
                  <a:txBody>
                    <a:bodyPr/>
                    <a:lstStyle/>
                    <a:p>
                      <a:r>
                        <a:rPr lang="en-US" dirty="0"/>
                        <a:t>0</a:t>
                      </a:r>
                    </a:p>
                  </a:txBody>
                  <a:tcPr/>
                </a:tc>
                <a:tc>
                  <a:txBody>
                    <a:bodyPr/>
                    <a:lstStyle/>
                    <a:p>
                      <a:r>
                        <a:rPr lang="en-US" dirty="0"/>
                        <a:t>NO</a:t>
                      </a:r>
                    </a:p>
                  </a:txBody>
                  <a:tcPr/>
                </a:tc>
                <a:extLst>
                  <a:ext uri="{0D108BD9-81ED-4DB2-BD59-A6C34878D82A}">
                    <a16:rowId xmlns:a16="http://schemas.microsoft.com/office/drawing/2014/main" val="3529192955"/>
                  </a:ext>
                </a:extLst>
              </a:tr>
              <a:tr h="350428">
                <a:tc>
                  <a:txBody>
                    <a:bodyPr/>
                    <a:lstStyle/>
                    <a:p>
                      <a:r>
                        <a:rPr lang="en-US" dirty="0"/>
                        <a:t>MEDICAL</a:t>
                      </a:r>
                    </a:p>
                  </a:txBody>
                  <a:tcPr/>
                </a:tc>
                <a:tc>
                  <a:txBody>
                    <a:bodyPr/>
                    <a:lstStyle/>
                    <a:p>
                      <a:r>
                        <a:rPr lang="en-US" dirty="0"/>
                        <a:t>CHAT-GPT</a:t>
                      </a:r>
                    </a:p>
                  </a:txBody>
                  <a:tcPr/>
                </a:tc>
                <a:tc>
                  <a:txBody>
                    <a:bodyPr/>
                    <a:lstStyle/>
                    <a:p>
                      <a:r>
                        <a:rPr lang="en-US" dirty="0"/>
                        <a:t>2.2</a:t>
                      </a:r>
                    </a:p>
                  </a:txBody>
                  <a:tcPr/>
                </a:tc>
                <a:tc>
                  <a:txBody>
                    <a:bodyPr/>
                    <a:lstStyle/>
                    <a:p>
                      <a:r>
                        <a:rPr lang="en-US" dirty="0"/>
                        <a:t>1</a:t>
                      </a:r>
                    </a:p>
                  </a:txBody>
                  <a:tcPr/>
                </a:tc>
                <a:tc>
                  <a:txBody>
                    <a:bodyPr/>
                    <a:lstStyle/>
                    <a:p>
                      <a:r>
                        <a:rPr lang="en-US" dirty="0"/>
                        <a:t>YES</a:t>
                      </a:r>
                    </a:p>
                  </a:txBody>
                  <a:tcPr/>
                </a:tc>
                <a:extLst>
                  <a:ext uri="{0D108BD9-81ED-4DB2-BD59-A6C34878D82A}">
                    <a16:rowId xmlns:a16="http://schemas.microsoft.com/office/drawing/2014/main" val="2079941311"/>
                  </a:ext>
                </a:extLst>
              </a:tr>
              <a:tr h="859099">
                <a:tc>
                  <a:txBody>
                    <a:bodyPr/>
                    <a:lstStyle/>
                    <a:p>
                      <a:r>
                        <a:rPr lang="en-US" dirty="0"/>
                        <a:t>HOTEL-MANAGEMENT</a:t>
                      </a:r>
                    </a:p>
                  </a:txBody>
                  <a:tcPr/>
                </a:tc>
                <a:tc>
                  <a:txBody>
                    <a:bodyPr/>
                    <a:lstStyle/>
                    <a:p>
                      <a:r>
                        <a:rPr lang="en-US" dirty="0"/>
                        <a:t>COPILOT,GEMINI</a:t>
                      </a:r>
                    </a:p>
                  </a:txBody>
                  <a:tcPr/>
                </a:tc>
                <a:tc>
                  <a:txBody>
                    <a:bodyPr/>
                    <a:lstStyle/>
                    <a:p>
                      <a:r>
                        <a:rPr lang="en-US" dirty="0"/>
                        <a:t>2.4</a:t>
                      </a:r>
                    </a:p>
                  </a:txBody>
                  <a:tcPr/>
                </a:tc>
                <a:tc>
                  <a:txBody>
                    <a:bodyPr/>
                    <a:lstStyle/>
                    <a:p>
                      <a:r>
                        <a:rPr lang="en-US" dirty="0"/>
                        <a:t>0</a:t>
                      </a:r>
                    </a:p>
                  </a:txBody>
                  <a:tcPr/>
                </a:tc>
                <a:tc>
                  <a:txBody>
                    <a:bodyPr/>
                    <a:lstStyle/>
                    <a:p>
                      <a:r>
                        <a:rPr lang="en-US" dirty="0"/>
                        <a:t>NO</a:t>
                      </a:r>
                    </a:p>
                  </a:txBody>
                  <a:tcPr/>
                </a:tc>
                <a:extLst>
                  <a:ext uri="{0D108BD9-81ED-4DB2-BD59-A6C34878D82A}">
                    <a16:rowId xmlns:a16="http://schemas.microsoft.com/office/drawing/2014/main" val="2201908702"/>
                  </a:ext>
                </a:extLst>
              </a:tr>
              <a:tr h="601370">
                <a:tc>
                  <a:txBody>
                    <a:bodyPr/>
                    <a:lstStyle/>
                    <a:p>
                      <a:r>
                        <a:rPr lang="en-US" dirty="0"/>
                        <a:t>AGRICULTURE</a:t>
                      </a:r>
                    </a:p>
                  </a:txBody>
                  <a:tcPr/>
                </a:tc>
                <a:tc>
                  <a:txBody>
                    <a:bodyPr/>
                    <a:lstStyle/>
                    <a:p>
                      <a:r>
                        <a:rPr lang="en-US" dirty="0"/>
                        <a:t>GEMINI</a:t>
                      </a:r>
                    </a:p>
                  </a:txBody>
                  <a:tcPr/>
                </a:tc>
                <a:tc>
                  <a:txBody>
                    <a:bodyPr/>
                    <a:lstStyle/>
                    <a:p>
                      <a:r>
                        <a:rPr lang="en-US" dirty="0"/>
                        <a:t>4.1</a:t>
                      </a:r>
                    </a:p>
                  </a:txBody>
                  <a:tcPr/>
                </a:tc>
                <a:tc>
                  <a:txBody>
                    <a:bodyPr/>
                    <a:lstStyle/>
                    <a:p>
                      <a:r>
                        <a:rPr lang="en-US" dirty="0"/>
                        <a:t>2</a:t>
                      </a:r>
                    </a:p>
                  </a:txBody>
                  <a:tcPr/>
                </a:tc>
                <a:tc>
                  <a:txBody>
                    <a:bodyPr/>
                    <a:lstStyle/>
                    <a:p>
                      <a:r>
                        <a:rPr lang="en-US" dirty="0"/>
                        <a:t>YES</a:t>
                      </a:r>
                    </a:p>
                  </a:txBody>
                  <a:tcPr/>
                </a:tc>
                <a:extLst>
                  <a:ext uri="{0D108BD9-81ED-4DB2-BD59-A6C34878D82A}">
                    <a16:rowId xmlns:a16="http://schemas.microsoft.com/office/drawing/2014/main" val="1443023119"/>
                  </a:ext>
                </a:extLst>
              </a:tr>
              <a:tr h="350428">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90078412"/>
                  </a:ext>
                </a:extLst>
              </a:tr>
            </a:tbl>
          </a:graphicData>
        </a:graphic>
      </p:graphicFrame>
      <p:sp>
        <p:nvSpPr>
          <p:cNvPr id="4" name="TextBox 3">
            <a:extLst>
              <a:ext uri="{FF2B5EF4-FFF2-40B4-BE49-F238E27FC236}">
                <a16:creationId xmlns:a16="http://schemas.microsoft.com/office/drawing/2014/main" id="{F1FB2661-5FBC-77A5-3709-E46EFB916FC0}"/>
              </a:ext>
            </a:extLst>
          </p:cNvPr>
          <p:cNvSpPr txBox="1"/>
          <p:nvPr/>
        </p:nvSpPr>
        <p:spPr>
          <a:xfrm>
            <a:off x="276726" y="94479"/>
            <a:ext cx="9800924" cy="584775"/>
          </a:xfrm>
          <a:prstGeom prst="rect">
            <a:avLst/>
          </a:prstGeom>
          <a:noFill/>
        </p:spPr>
        <p:txBody>
          <a:bodyPr wrap="square">
            <a:spAutoFit/>
          </a:bodyPr>
          <a:lstStyle/>
          <a:p>
            <a:r>
              <a:rPr lang="en-US" sz="3200" b="1" dirty="0">
                <a:solidFill>
                  <a:schemeClr val="bg1"/>
                </a:solidFill>
              </a:rPr>
              <a:t>9. </a:t>
            </a:r>
            <a:r>
              <a:rPr lang="en-US" sz="3200" b="1" dirty="0">
                <a:solidFill>
                  <a:schemeClr val="bg1"/>
                </a:solidFill>
                <a:latin typeface="Copperplate Gothic Bold" panose="020E0705020206020404" pitchFamily="34" charset="0"/>
              </a:rPr>
              <a:t>PRIMARY METRICS IN AI USAGE STUDY</a:t>
            </a:r>
          </a:p>
        </p:txBody>
      </p:sp>
    </p:spTree>
    <p:extLst>
      <p:ext uri="{BB962C8B-B14F-4D97-AF65-F5344CB8AC3E}">
        <p14:creationId xmlns:p14="http://schemas.microsoft.com/office/powerpoint/2010/main" val="310349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a:extLst>
              <a:ext uri="{FF2B5EF4-FFF2-40B4-BE49-F238E27FC236}">
                <a16:creationId xmlns:a16="http://schemas.microsoft.com/office/drawing/2014/main" id="{59ADBA96-361B-DD74-0B4F-55F9102388BF}"/>
              </a:ext>
            </a:extLst>
          </p:cNvPr>
          <p:cNvGrpSpPr/>
          <p:nvPr/>
        </p:nvGrpSpPr>
        <p:grpSpPr>
          <a:xfrm>
            <a:off x="303449" y="238029"/>
            <a:ext cx="5720080" cy="646331"/>
            <a:chOff x="382276" y="88257"/>
            <a:chExt cx="5720080" cy="646331"/>
          </a:xfrm>
        </p:grpSpPr>
        <p:grpSp>
          <p:nvGrpSpPr>
            <p:cNvPr id="3" name="组合 6">
              <a:extLst>
                <a:ext uri="{FF2B5EF4-FFF2-40B4-BE49-F238E27FC236}">
                  <a16:creationId xmlns:a16="http://schemas.microsoft.com/office/drawing/2014/main" id="{5E96AB6E-3BE9-F833-5D02-487CE8B0BA17}"/>
                </a:ext>
              </a:extLst>
            </p:cNvPr>
            <p:cNvGrpSpPr/>
            <p:nvPr/>
          </p:nvGrpSpPr>
          <p:grpSpPr>
            <a:xfrm>
              <a:off x="382276" y="269854"/>
              <a:ext cx="604607" cy="274860"/>
              <a:chOff x="775976" y="295254"/>
              <a:chExt cx="604607" cy="274860"/>
            </a:xfrm>
          </p:grpSpPr>
          <p:grpSp>
            <p:nvGrpSpPr>
              <p:cNvPr id="6" name="组合 8">
                <a:extLst>
                  <a:ext uri="{FF2B5EF4-FFF2-40B4-BE49-F238E27FC236}">
                    <a16:creationId xmlns:a16="http://schemas.microsoft.com/office/drawing/2014/main" id="{C51A0B3C-5759-804E-7912-16138C8EEED1}"/>
                  </a:ext>
                </a:extLst>
              </p:cNvPr>
              <p:cNvGrpSpPr/>
              <p:nvPr/>
            </p:nvGrpSpPr>
            <p:grpSpPr>
              <a:xfrm rot="2788198">
                <a:off x="784307" y="286923"/>
                <a:ext cx="266582" cy="283243"/>
                <a:chOff x="4389120" y="2293620"/>
                <a:chExt cx="609600" cy="647700"/>
              </a:xfrm>
            </p:grpSpPr>
            <p:cxnSp>
              <p:nvCxnSpPr>
                <p:cNvPr id="14" name="直接连接符 15">
                  <a:extLst>
                    <a:ext uri="{FF2B5EF4-FFF2-40B4-BE49-F238E27FC236}">
                      <a16:creationId xmlns:a16="http://schemas.microsoft.com/office/drawing/2014/main" id="{C78C6921-FBFF-EA7F-4761-C81930AA4F2E}"/>
                    </a:ext>
                  </a:extLst>
                </p:cNvPr>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6">
                  <a:extLst>
                    <a:ext uri="{FF2B5EF4-FFF2-40B4-BE49-F238E27FC236}">
                      <a16:creationId xmlns:a16="http://schemas.microsoft.com/office/drawing/2014/main" id="{0282F9BD-75AC-1DEF-FD06-32FCE70D84E5}"/>
                    </a:ext>
                  </a:extLst>
                </p:cNvPr>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7" name="组合 9">
                <a:extLst>
                  <a:ext uri="{FF2B5EF4-FFF2-40B4-BE49-F238E27FC236}">
                    <a16:creationId xmlns:a16="http://schemas.microsoft.com/office/drawing/2014/main" id="{EED78CFD-75D5-C35D-80DC-A1A79D9B7D13}"/>
                  </a:ext>
                </a:extLst>
              </p:cNvPr>
              <p:cNvGrpSpPr/>
              <p:nvPr/>
            </p:nvGrpSpPr>
            <p:grpSpPr>
              <a:xfrm rot="2788198">
                <a:off x="938001" y="286923"/>
                <a:ext cx="266582" cy="283243"/>
                <a:chOff x="4389120" y="2293620"/>
                <a:chExt cx="609600" cy="647700"/>
              </a:xfrm>
            </p:grpSpPr>
            <p:cxnSp>
              <p:nvCxnSpPr>
                <p:cNvPr id="12" name="直接连接符 13">
                  <a:extLst>
                    <a:ext uri="{FF2B5EF4-FFF2-40B4-BE49-F238E27FC236}">
                      <a16:creationId xmlns:a16="http://schemas.microsoft.com/office/drawing/2014/main" id="{84DA3A64-9764-F123-66BB-D4D12D4F76C3}"/>
                    </a:ext>
                  </a:extLst>
                </p:cNvPr>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3" name="直接连接符 14">
                  <a:extLst>
                    <a:ext uri="{FF2B5EF4-FFF2-40B4-BE49-F238E27FC236}">
                      <a16:creationId xmlns:a16="http://schemas.microsoft.com/office/drawing/2014/main" id="{C111C23C-2F62-0536-7358-709C2C8F82A9}"/>
                    </a:ext>
                  </a:extLst>
                </p:cNvPr>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8" name="组合 10">
                <a:extLst>
                  <a:ext uri="{FF2B5EF4-FFF2-40B4-BE49-F238E27FC236}">
                    <a16:creationId xmlns:a16="http://schemas.microsoft.com/office/drawing/2014/main" id="{65051AE3-11D2-30DA-7429-62E2EE5F4691}"/>
                  </a:ext>
                </a:extLst>
              </p:cNvPr>
              <p:cNvGrpSpPr/>
              <p:nvPr/>
            </p:nvGrpSpPr>
            <p:grpSpPr>
              <a:xfrm rot="2788198">
                <a:off x="1105671" y="295201"/>
                <a:ext cx="266582" cy="283243"/>
                <a:chOff x="4389120" y="2293620"/>
                <a:chExt cx="609600" cy="647700"/>
              </a:xfrm>
            </p:grpSpPr>
            <p:cxnSp>
              <p:nvCxnSpPr>
                <p:cNvPr id="10" name="直接连接符 11">
                  <a:extLst>
                    <a:ext uri="{FF2B5EF4-FFF2-40B4-BE49-F238E27FC236}">
                      <a16:creationId xmlns:a16="http://schemas.microsoft.com/office/drawing/2014/main" id="{4D596E54-C4D5-0747-B16E-BFE1A1A678F1}"/>
                    </a:ext>
                  </a:extLst>
                </p:cNvPr>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直接连接符 12">
                  <a:extLst>
                    <a:ext uri="{FF2B5EF4-FFF2-40B4-BE49-F238E27FC236}">
                      <a16:creationId xmlns:a16="http://schemas.microsoft.com/office/drawing/2014/main" id="{93C06FD4-4E13-D443-4C85-E9D53683EB5E}"/>
                    </a:ext>
                  </a:extLst>
                </p:cNvPr>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sp>
          <p:nvSpPr>
            <p:cNvPr id="4" name="文本框 7">
              <a:extLst>
                <a:ext uri="{FF2B5EF4-FFF2-40B4-BE49-F238E27FC236}">
                  <a16:creationId xmlns:a16="http://schemas.microsoft.com/office/drawing/2014/main" id="{99151C2F-B5C5-09F0-DCF5-2AC981C77DE2}"/>
                </a:ext>
              </a:extLst>
            </p:cNvPr>
            <p:cNvSpPr txBox="1"/>
            <p:nvPr/>
          </p:nvSpPr>
          <p:spPr>
            <a:xfrm>
              <a:off x="1146816" y="88257"/>
              <a:ext cx="4955540" cy="646331"/>
            </a:xfrm>
            <a:prstGeom prst="rect">
              <a:avLst/>
            </a:prstGeom>
            <a:noFill/>
          </p:spPr>
          <p:txBody>
            <a:bodyPr wrap="square" rtlCol="0">
              <a:spAutoFit/>
            </a:bodyPr>
            <a:lstStyle/>
            <a:p>
              <a:r>
                <a:rPr lang="en-US" altLang="zh-CN" sz="3600" b="1" dirty="0">
                  <a:solidFill>
                    <a:schemeClr val="bg1"/>
                  </a:solidFill>
                  <a:latin typeface="Montserrat" panose="00000500000000000000" charset="0"/>
                  <a:ea typeface="Montserrat" panose="00000500000000000000" charset="0"/>
                  <a:cs typeface="+mn-ea"/>
                  <a:sym typeface="+mn-lt"/>
                </a:rPr>
                <a:t>10.</a:t>
              </a:r>
              <a:r>
                <a:rPr lang="en-US" altLang="zh-CN" sz="3600" b="1" dirty="0">
                  <a:solidFill>
                    <a:schemeClr val="bg1"/>
                  </a:solidFill>
                  <a:latin typeface="Copperplate Gothic Bold" panose="020E0705020206020404" pitchFamily="34" charset="0"/>
                  <a:ea typeface="Montserrat" panose="00000500000000000000" charset="0"/>
                  <a:cs typeface="+mn-ea"/>
                  <a:sym typeface="+mn-lt"/>
                </a:rPr>
                <a:t>FINDINGS</a:t>
              </a:r>
              <a:endParaRPr lang="zh-CN" altLang="en-US" sz="3600" b="1" dirty="0">
                <a:solidFill>
                  <a:schemeClr val="bg1"/>
                </a:solidFill>
                <a:latin typeface="Copperplate Gothic Bold" panose="020E0705020206020404" pitchFamily="34" charset="0"/>
                <a:ea typeface="Montserrat" panose="00000500000000000000" charset="0"/>
                <a:cs typeface="+mn-ea"/>
                <a:sym typeface="+mn-lt"/>
              </a:endParaRPr>
            </a:p>
          </p:txBody>
        </p:sp>
      </p:grpSp>
      <p:sp>
        <p:nvSpPr>
          <p:cNvPr id="17" name="TextBox 16">
            <a:extLst>
              <a:ext uri="{FF2B5EF4-FFF2-40B4-BE49-F238E27FC236}">
                <a16:creationId xmlns:a16="http://schemas.microsoft.com/office/drawing/2014/main" id="{1139202A-5AA2-1FE5-4F45-B1F4610F596B}"/>
              </a:ext>
            </a:extLst>
          </p:cNvPr>
          <p:cNvSpPr txBox="1"/>
          <p:nvPr/>
        </p:nvSpPr>
        <p:spPr>
          <a:xfrm>
            <a:off x="325311" y="1035898"/>
            <a:ext cx="10031221" cy="646331"/>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rPr>
              <a:t>Science stream students have the highest AI tool usage compared to Management and Medical streams.</a:t>
            </a:r>
          </a:p>
        </p:txBody>
      </p:sp>
      <p:sp>
        <p:nvSpPr>
          <p:cNvPr id="19" name="TextBox 18">
            <a:extLst>
              <a:ext uri="{FF2B5EF4-FFF2-40B4-BE49-F238E27FC236}">
                <a16:creationId xmlns:a16="http://schemas.microsoft.com/office/drawing/2014/main" id="{CF58D5B0-86A0-70D9-191B-D2EBB412983D}"/>
              </a:ext>
            </a:extLst>
          </p:cNvPr>
          <p:cNvSpPr txBox="1"/>
          <p:nvPr/>
        </p:nvSpPr>
        <p:spPr>
          <a:xfrm>
            <a:off x="325311" y="1746939"/>
            <a:ext cx="10219996" cy="646331"/>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rPr>
              <a:t>Daily usage hours of AI tools collectively exceed 9,000 hours, showing significant engagement.</a:t>
            </a:r>
          </a:p>
        </p:txBody>
      </p:sp>
      <p:sp>
        <p:nvSpPr>
          <p:cNvPr id="21" name="TextBox 20">
            <a:extLst>
              <a:ext uri="{FF2B5EF4-FFF2-40B4-BE49-F238E27FC236}">
                <a16:creationId xmlns:a16="http://schemas.microsoft.com/office/drawing/2014/main" id="{9B789DF8-1FCD-6845-679E-FF42B1798C1C}"/>
              </a:ext>
            </a:extLst>
          </p:cNvPr>
          <p:cNvSpPr txBox="1"/>
          <p:nvPr/>
        </p:nvSpPr>
        <p:spPr>
          <a:xfrm>
            <a:off x="325311" y="2620348"/>
            <a:ext cx="8400027" cy="646331"/>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rPr>
              <a:t>Faculty support is balanced, with about 52% of professors allowing AI tool usage and 48% not supporting it.</a:t>
            </a:r>
          </a:p>
        </p:txBody>
      </p:sp>
      <p:sp>
        <p:nvSpPr>
          <p:cNvPr id="25" name="TextBox 24">
            <a:extLst>
              <a:ext uri="{FF2B5EF4-FFF2-40B4-BE49-F238E27FC236}">
                <a16:creationId xmlns:a16="http://schemas.microsoft.com/office/drawing/2014/main" id="{169D580E-E418-DF76-E1B7-F1B1318B7DC2}"/>
              </a:ext>
            </a:extLst>
          </p:cNvPr>
          <p:cNvSpPr txBox="1"/>
          <p:nvPr/>
        </p:nvSpPr>
        <p:spPr>
          <a:xfrm>
            <a:off x="355690" y="3619979"/>
            <a:ext cx="10219996" cy="646331"/>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rPr>
              <a:t>Most students report a positive impact on grades from AI tools, with the highest group showing moderate improvement.</a:t>
            </a:r>
          </a:p>
        </p:txBody>
      </p:sp>
      <p:sp>
        <p:nvSpPr>
          <p:cNvPr id="27" name="TextBox 26">
            <a:extLst>
              <a:ext uri="{FF2B5EF4-FFF2-40B4-BE49-F238E27FC236}">
                <a16:creationId xmlns:a16="http://schemas.microsoft.com/office/drawing/2014/main" id="{808B9564-432C-A57C-CE10-82FE90528426}"/>
              </a:ext>
            </a:extLst>
          </p:cNvPr>
          <p:cNvSpPr txBox="1"/>
          <p:nvPr/>
        </p:nvSpPr>
        <p:spPr>
          <a:xfrm>
            <a:off x="391736" y="4430494"/>
            <a:ext cx="9850101" cy="646331"/>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rPr>
              <a:t>Willingness to pay for AI tools varies by state, with certain regions showing more openness to investing in them.</a:t>
            </a:r>
          </a:p>
        </p:txBody>
      </p:sp>
      <p:sp>
        <p:nvSpPr>
          <p:cNvPr id="29" name="TextBox 28">
            <a:extLst>
              <a:ext uri="{FF2B5EF4-FFF2-40B4-BE49-F238E27FC236}">
                <a16:creationId xmlns:a16="http://schemas.microsoft.com/office/drawing/2014/main" id="{3B7A26F4-6DE1-1ACC-AD1C-BF187DB511A7}"/>
              </a:ext>
            </a:extLst>
          </p:cNvPr>
          <p:cNvSpPr txBox="1"/>
          <p:nvPr/>
        </p:nvSpPr>
        <p:spPr>
          <a:xfrm>
            <a:off x="425015" y="5308353"/>
            <a:ext cx="9578188" cy="369332"/>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rPr>
              <a:t>Total students surveyed: around 3,614 students participated in the study</a:t>
            </a:r>
          </a:p>
        </p:txBody>
      </p:sp>
      <p:sp>
        <p:nvSpPr>
          <p:cNvPr id="31" name="TextBox 30">
            <a:extLst>
              <a:ext uri="{FF2B5EF4-FFF2-40B4-BE49-F238E27FC236}">
                <a16:creationId xmlns:a16="http://schemas.microsoft.com/office/drawing/2014/main" id="{B43D5775-EE32-0697-08E4-C33248E71AFF}"/>
              </a:ext>
            </a:extLst>
          </p:cNvPr>
          <p:cNvSpPr txBox="1"/>
          <p:nvPr/>
        </p:nvSpPr>
        <p:spPr>
          <a:xfrm>
            <a:off x="481390" y="5973640"/>
            <a:ext cx="9380385" cy="646331"/>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rPr>
              <a:t>Most Popular AI Tool: ChatGPT ranks highest among all tools used by students.</a:t>
            </a:r>
          </a:p>
        </p:txBody>
      </p:sp>
    </p:spTree>
    <p:extLst>
      <p:ext uri="{BB962C8B-B14F-4D97-AF65-F5344CB8AC3E}">
        <p14:creationId xmlns:p14="http://schemas.microsoft.com/office/powerpoint/2010/main" val="1805489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7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8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1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0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7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5" grpId="0"/>
      <p:bldP spid="27" grpId="0"/>
      <p:bldP spid="29"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3449" y="238029"/>
            <a:ext cx="9363064" cy="584775"/>
            <a:chOff x="382276" y="88257"/>
            <a:chExt cx="9363064" cy="584775"/>
          </a:xfrm>
        </p:grpSpPr>
        <p:grpSp>
          <p:nvGrpSpPr>
            <p:cNvPr id="7" name="组合 6"/>
            <p:cNvGrpSpPr/>
            <p:nvPr/>
          </p:nvGrpSpPr>
          <p:grpSpPr>
            <a:xfrm>
              <a:off x="382276" y="269854"/>
              <a:ext cx="604607" cy="274860"/>
              <a:chOff x="775976" y="295254"/>
              <a:chExt cx="604607" cy="274860"/>
            </a:xfrm>
          </p:grpSpPr>
          <p:grpSp>
            <p:nvGrpSpPr>
              <p:cNvPr id="9" name="组合 8"/>
              <p:cNvGrpSpPr/>
              <p:nvPr/>
            </p:nvGrpSpPr>
            <p:grpSpPr>
              <a:xfrm rot="2788198">
                <a:off x="784307" y="286923"/>
                <a:ext cx="266582" cy="283243"/>
                <a:chOff x="4389120" y="2293620"/>
                <a:chExt cx="609600" cy="647700"/>
              </a:xfrm>
            </p:grpSpPr>
            <p:cxnSp>
              <p:nvCxnSpPr>
                <p:cNvPr id="16" name="直接连接符 15"/>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2788198">
                <a:off x="938001" y="286923"/>
                <a:ext cx="266582" cy="283243"/>
                <a:chOff x="4389120" y="2293620"/>
                <a:chExt cx="609600" cy="647700"/>
              </a:xfrm>
            </p:grpSpPr>
            <p:cxnSp>
              <p:nvCxnSpPr>
                <p:cNvPr id="14" name="直接连接符 13"/>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rot="2788198">
                <a:off x="1105671" y="295201"/>
                <a:ext cx="266582" cy="283243"/>
                <a:chOff x="4389120" y="2293620"/>
                <a:chExt cx="609600" cy="647700"/>
              </a:xfrm>
            </p:grpSpPr>
            <p:cxnSp>
              <p:nvCxnSpPr>
                <p:cNvPr id="12" name="直接连接符 11"/>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sp>
          <p:nvSpPr>
            <p:cNvPr id="8" name="文本框 7"/>
            <p:cNvSpPr txBox="1"/>
            <p:nvPr/>
          </p:nvSpPr>
          <p:spPr>
            <a:xfrm>
              <a:off x="1146815" y="88257"/>
              <a:ext cx="8598525" cy="584775"/>
            </a:xfrm>
            <a:prstGeom prst="rect">
              <a:avLst/>
            </a:prstGeom>
            <a:noFill/>
          </p:spPr>
          <p:txBody>
            <a:bodyPr wrap="square" rtlCol="0">
              <a:spAutoFit/>
            </a:bodyPr>
            <a:lstStyle/>
            <a:p>
              <a:r>
                <a:rPr lang="en-US" altLang="zh-CN" sz="3200" b="1" dirty="0">
                  <a:solidFill>
                    <a:schemeClr val="bg1"/>
                  </a:solidFill>
                  <a:latin typeface="Montserrat" panose="00000500000000000000" charset="0"/>
                  <a:ea typeface="Montserrat" panose="00000500000000000000" charset="0"/>
                  <a:cs typeface="+mn-ea"/>
                  <a:sym typeface="+mn-lt"/>
                </a:rPr>
                <a:t>11. </a:t>
              </a:r>
              <a:r>
                <a:rPr lang="en-US" altLang="zh-CN" sz="3200" b="1" dirty="0">
                  <a:solidFill>
                    <a:schemeClr val="bg1"/>
                  </a:solidFill>
                  <a:latin typeface="Copperplate Gothic Bold" panose="020E0705020206020404" pitchFamily="34" charset="0"/>
                  <a:ea typeface="Montserrat" panose="00000500000000000000" charset="0"/>
                  <a:cs typeface="+mn-ea"/>
                  <a:sym typeface="+mn-lt"/>
                </a:rPr>
                <a:t>SUGGESTIONS</a:t>
              </a:r>
              <a:endParaRPr lang="zh-CN" altLang="en-US" sz="3200" b="1" dirty="0">
                <a:solidFill>
                  <a:schemeClr val="bg1"/>
                </a:solidFill>
                <a:latin typeface="Copperplate Gothic Bold" panose="020E0705020206020404" pitchFamily="34" charset="0"/>
                <a:ea typeface="Montserrat" panose="00000500000000000000" charset="0"/>
                <a:cs typeface="+mn-ea"/>
                <a:sym typeface="+mn-lt"/>
              </a:endParaRPr>
            </a:p>
          </p:txBody>
        </p:sp>
      </p:grpSp>
      <p:sp>
        <p:nvSpPr>
          <p:cNvPr id="3" name="Rectangle 1">
            <a:extLst>
              <a:ext uri="{FF2B5EF4-FFF2-40B4-BE49-F238E27FC236}">
                <a16:creationId xmlns:a16="http://schemas.microsoft.com/office/drawing/2014/main" id="{DA769663-447B-DD3D-ED89-355AD2D10F3F}"/>
              </a:ext>
            </a:extLst>
          </p:cNvPr>
          <p:cNvSpPr>
            <a:spLocks noChangeArrowheads="1"/>
          </p:cNvSpPr>
          <p:nvPr/>
        </p:nvSpPr>
        <p:spPr bwMode="auto">
          <a:xfrm>
            <a:off x="1067988" y="1443841"/>
            <a:ext cx="936185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bg1"/>
                </a:solidFill>
                <a:effectLst/>
              </a:rPr>
              <a:t>Encourage balanced AI tool usage alongside independent thinking.</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bg1"/>
                </a:solidFill>
                <a:effectLst/>
              </a:rPr>
              <a:t>Train students on effective and ethical AI usage.</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bg1"/>
                </a:solidFill>
                <a:effectLst/>
              </a:rPr>
              <a:t>Provide faculty workshops to improve AI tool integration in classes.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bg1"/>
                </a:solidFill>
                <a:effectLst/>
              </a:rPr>
              <a:t>Promote affordable access to AI tools for all states.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bg1"/>
                </a:solidFill>
                <a:effectLst/>
              </a:rPr>
              <a:t>Highlight diverse AI tools beyond ChatGPT to expand skills.</a:t>
            </a:r>
          </a:p>
          <a:p>
            <a:pPr marR="0" lvl="0" algn="l" defTabSz="914400" rtl="0" eaLnBrk="0" fontAlgn="base" latinLnBrk="0" hangingPunct="0">
              <a:lnSpc>
                <a:spcPct val="100000"/>
              </a:lnSpc>
              <a:spcBef>
                <a:spcPct val="0"/>
              </a:spcBef>
              <a:spcAft>
                <a:spcPct val="0"/>
              </a:spcAft>
              <a:buClrTx/>
              <a:buSzTx/>
              <a:tabLst/>
            </a:pPr>
            <a:endParaRPr lang="en-US" altLang="en-US" dirty="0">
              <a:solidFill>
                <a:schemeClr val="bg1"/>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dirty="0">
                <a:solidFill>
                  <a:schemeClr val="bg1"/>
                </a:solidFill>
              </a:rPr>
              <a:t>Include AI usage monitoring to track learning outcomes.</a:t>
            </a:r>
          </a:p>
          <a:p>
            <a:pPr marR="0" lvl="0" algn="l" defTabSz="914400" rtl="0" eaLnBrk="0" fontAlgn="base" latinLnBrk="0" hangingPunct="0">
              <a:lnSpc>
                <a:spcPct val="100000"/>
              </a:lnSpc>
              <a:spcBef>
                <a:spcPct val="0"/>
              </a:spcBef>
              <a:spcAft>
                <a:spcPct val="0"/>
              </a:spcAft>
              <a:buClrTx/>
              <a:buSzTx/>
              <a:tabLst/>
            </a:pPr>
            <a:endParaRPr lang="en-US" dirty="0">
              <a:solidFill>
                <a:schemeClr val="bg1"/>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dirty="0">
                <a:solidFill>
                  <a:schemeClr val="bg1"/>
                </a:solidFill>
              </a:rPr>
              <a:t>Conduct awareness programs to inform students about AI benefits and risks.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380399" y="51537"/>
            <a:ext cx="4367799" cy="923330"/>
          </a:xfrm>
          <a:prstGeom prst="rect">
            <a:avLst/>
          </a:prstGeom>
        </p:spPr>
        <p:txBody>
          <a:bodyPr wrap="none">
            <a:spAutoFit/>
            <a:scene3d>
              <a:camera prst="orthographicFront"/>
              <a:lightRig rig="threePt" dir="t"/>
            </a:scene3d>
            <a:sp3d contourW="12700"/>
          </a:bodyPr>
          <a:lstStyle/>
          <a:p>
            <a:r>
              <a:rPr lang="en-US" altLang="zh-CN" sz="3600" b="1" dirty="0">
                <a:solidFill>
                  <a:schemeClr val="bg1"/>
                </a:solidFill>
                <a:effectLst>
                  <a:outerShdw blurRad="38100" dist="38100" dir="2700000" algn="tl">
                    <a:srgbClr val="000000">
                      <a:alpha val="43137"/>
                    </a:srgbClr>
                  </a:outerShdw>
                </a:effectLst>
                <a:latin typeface="Montserrat" panose="00000500000000000000" charset="0"/>
                <a:ea typeface="Montserrat" panose="00000500000000000000" charset="0"/>
                <a:cs typeface="Montserrat" panose="00000500000000000000" charset="0"/>
              </a:rPr>
              <a:t>12</a:t>
            </a:r>
            <a:r>
              <a:rPr lang="en-US" altLang="zh-CN" sz="5400" b="1" dirty="0">
                <a:solidFill>
                  <a:schemeClr val="bg1"/>
                </a:solidFill>
                <a:effectLst>
                  <a:outerShdw blurRad="38100" dist="38100" dir="2700000" algn="tl">
                    <a:srgbClr val="000000">
                      <a:alpha val="43137"/>
                    </a:srgbClr>
                  </a:outerShdw>
                </a:effectLst>
                <a:latin typeface="Montserrat" panose="00000500000000000000" charset="0"/>
                <a:ea typeface="Montserrat" panose="00000500000000000000" charset="0"/>
                <a:cs typeface="Montserrat" panose="00000500000000000000" charset="0"/>
              </a:rPr>
              <a:t>.</a:t>
            </a:r>
            <a:r>
              <a:rPr lang="en-US" altLang="zh-CN" sz="3600" b="1" dirty="0">
                <a:solidFill>
                  <a:schemeClr val="bg1"/>
                </a:solidFill>
                <a:effectLst>
                  <a:outerShdw blurRad="38100" dist="38100" dir="2700000" algn="tl">
                    <a:srgbClr val="000000">
                      <a:alpha val="43137"/>
                    </a:srgbClr>
                  </a:outerShdw>
                </a:effectLst>
                <a:latin typeface="Copperplate Gothic Bold" panose="020E0705020206020404" pitchFamily="34" charset="0"/>
                <a:ea typeface="Montserrat" panose="00000500000000000000" charset="0"/>
                <a:cs typeface="Montserrat" panose="00000500000000000000" charset="0"/>
              </a:rPr>
              <a:t>CONCLUSION</a:t>
            </a:r>
            <a:endParaRPr lang="zh-CN" altLang="en-US" sz="3600" b="1" dirty="0">
              <a:solidFill>
                <a:schemeClr val="bg1"/>
              </a:solidFill>
              <a:effectLst>
                <a:outerShdw blurRad="38100" dist="38100" dir="2700000" algn="tl">
                  <a:srgbClr val="000000">
                    <a:alpha val="43137"/>
                  </a:srgbClr>
                </a:outerShdw>
              </a:effectLst>
              <a:latin typeface="Copperplate Gothic Bold" panose="020E0705020206020404" pitchFamily="34" charset="0"/>
              <a:ea typeface="Montserrat" panose="00000500000000000000" charset="0"/>
              <a:cs typeface="Montserrat" panose="00000500000000000000" charset="0"/>
            </a:endParaRPr>
          </a:p>
        </p:txBody>
      </p:sp>
      <p:sp>
        <p:nvSpPr>
          <p:cNvPr id="3" name="TextBox 2">
            <a:extLst>
              <a:ext uri="{FF2B5EF4-FFF2-40B4-BE49-F238E27FC236}">
                <a16:creationId xmlns:a16="http://schemas.microsoft.com/office/drawing/2014/main" id="{9BB8BE93-B2FA-E24E-65CB-FCEE50B05F01}"/>
              </a:ext>
            </a:extLst>
          </p:cNvPr>
          <p:cNvSpPr txBox="1"/>
          <p:nvPr/>
        </p:nvSpPr>
        <p:spPr>
          <a:xfrm>
            <a:off x="1249357" y="1946764"/>
            <a:ext cx="9394257" cy="923330"/>
          </a:xfrm>
          <a:prstGeom prst="rect">
            <a:avLst/>
          </a:prstGeom>
          <a:noFill/>
        </p:spPr>
        <p:txBody>
          <a:bodyPr wrap="square">
            <a:spAutoFit/>
          </a:bodyPr>
          <a:lstStyle/>
          <a:p>
            <a:pPr marL="342900" indent="-342900">
              <a:buSzPct val="100000"/>
              <a:buFont typeface="Wingdings" panose="05000000000000000000" pitchFamily="2" charset="2"/>
              <a:buChar char="v"/>
            </a:pPr>
            <a:r>
              <a:rPr lang="en-US" sz="1800" dirty="0">
                <a:solidFill>
                  <a:schemeClr val="bg1"/>
                </a:solidFill>
                <a:ea typeface="Optima" pitchFamily="34" charset="-122"/>
                <a:cs typeface="Optima" pitchFamily="34" charset="-120"/>
              </a:rPr>
              <a:t>AI usage among India</a:t>
            </a:r>
            <a:r>
              <a:rPr lang="en-US" dirty="0">
                <a:solidFill>
                  <a:schemeClr val="bg1"/>
                </a:solidFill>
                <a:ea typeface="Optima" pitchFamily="34" charset="-122"/>
                <a:cs typeface="Optima" pitchFamily="34" charset="-120"/>
              </a:rPr>
              <a:t>n , </a:t>
            </a:r>
            <a:r>
              <a:rPr lang="en-US" sz="1800" dirty="0">
                <a:solidFill>
                  <a:schemeClr val="bg1"/>
                </a:solidFill>
                <a:ea typeface="Optima" pitchFamily="34" charset="-122"/>
                <a:cs typeface="Optima" pitchFamily="34" charset="-120"/>
              </a:rPr>
              <a:t>college students is set to grow, impacting education and career prospects significantly.</a:t>
            </a:r>
            <a:endParaRPr lang="en-US" sz="1800" dirty="0">
              <a:solidFill>
                <a:schemeClr val="bg1"/>
              </a:solidFill>
            </a:endParaRPr>
          </a:p>
          <a:p>
            <a:pPr marL="342900" indent="-342900">
              <a:buSzPct val="100000"/>
              <a:buChar char="•"/>
            </a:pPr>
            <a:endParaRPr lang="en-US" sz="1800" dirty="0"/>
          </a:p>
        </p:txBody>
      </p:sp>
      <p:sp>
        <p:nvSpPr>
          <p:cNvPr id="6" name="TextBox 5">
            <a:extLst>
              <a:ext uri="{FF2B5EF4-FFF2-40B4-BE49-F238E27FC236}">
                <a16:creationId xmlns:a16="http://schemas.microsoft.com/office/drawing/2014/main" id="{366719E1-441F-B581-3362-8D05290662EE}"/>
              </a:ext>
            </a:extLst>
          </p:cNvPr>
          <p:cNvSpPr txBox="1"/>
          <p:nvPr/>
        </p:nvSpPr>
        <p:spPr>
          <a:xfrm>
            <a:off x="1239253" y="2863168"/>
            <a:ext cx="9153625" cy="646331"/>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bg1"/>
                </a:solidFill>
              </a:rPr>
              <a:t>They improve productivity, research speed, and understanding of complex topics</a:t>
            </a:r>
          </a:p>
        </p:txBody>
      </p:sp>
      <p:sp>
        <p:nvSpPr>
          <p:cNvPr id="8" name="TextBox 7">
            <a:extLst>
              <a:ext uri="{FF2B5EF4-FFF2-40B4-BE49-F238E27FC236}">
                <a16:creationId xmlns:a16="http://schemas.microsoft.com/office/drawing/2014/main" id="{8051F4ED-6D32-082C-4CD0-1DBE270EF2C8}"/>
              </a:ext>
            </a:extLst>
          </p:cNvPr>
          <p:cNvSpPr txBox="1"/>
          <p:nvPr/>
        </p:nvSpPr>
        <p:spPr>
          <a:xfrm>
            <a:off x="1239253" y="3786498"/>
            <a:ext cx="9579543" cy="646331"/>
          </a:xfrm>
          <a:prstGeom prst="rect">
            <a:avLst/>
          </a:prstGeom>
          <a:noFill/>
        </p:spPr>
        <p:txBody>
          <a:bodyPr wrap="square">
            <a:spAutoFit/>
          </a:bodyPr>
          <a:lstStyle/>
          <a:p>
            <a:pPr marL="285750" indent="-285750">
              <a:buFont typeface="Wingdings" panose="05000000000000000000" pitchFamily="2" charset="2"/>
              <a:buChar char="v"/>
            </a:pPr>
            <a:r>
              <a:rPr lang="en-US" sz="1800" dirty="0">
                <a:solidFill>
                  <a:schemeClr val="bg1"/>
                </a:solidFill>
                <a:ea typeface="Optima" pitchFamily="34" charset="-122"/>
                <a:cs typeface="Optima" pitchFamily="34" charset="-120"/>
              </a:rPr>
              <a:t>Continuous policy support and technological advancements will further enhance AI integration in higher education</a:t>
            </a:r>
            <a:endParaRPr lang="en-US" dirty="0">
              <a:solidFill>
                <a:schemeClr val="bg1"/>
              </a:solidFill>
            </a:endParaRPr>
          </a:p>
        </p:txBody>
      </p:sp>
      <p:sp>
        <p:nvSpPr>
          <p:cNvPr id="10" name="TextBox 9">
            <a:extLst>
              <a:ext uri="{FF2B5EF4-FFF2-40B4-BE49-F238E27FC236}">
                <a16:creationId xmlns:a16="http://schemas.microsoft.com/office/drawing/2014/main" id="{ABC6B1BC-0300-8946-C749-99CA444521AC}"/>
              </a:ext>
            </a:extLst>
          </p:cNvPr>
          <p:cNvSpPr txBox="1"/>
          <p:nvPr/>
        </p:nvSpPr>
        <p:spPr>
          <a:xfrm>
            <a:off x="1249357" y="4579035"/>
            <a:ext cx="8674769" cy="646331"/>
          </a:xfrm>
          <a:prstGeom prst="rect">
            <a:avLst/>
          </a:prstGeom>
          <a:noFill/>
        </p:spPr>
        <p:txBody>
          <a:bodyPr wrap="square">
            <a:spAutoFit/>
          </a:bodyPr>
          <a:lstStyle/>
          <a:p>
            <a:pPr marL="285750" indent="-285750">
              <a:buFont typeface="Wingdings" panose="05000000000000000000" pitchFamily="2" charset="2"/>
              <a:buChar char="v"/>
            </a:pPr>
            <a:r>
              <a:rPr lang="en-US" dirty="0">
                <a:solidFill>
                  <a:schemeClr val="bg1"/>
                </a:solidFill>
              </a:rPr>
              <a:t>Future growth of AI in academics will depend on awareness, training, and responsible practices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P spid="6" grpId="0"/>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75742" y="2899538"/>
            <a:ext cx="6061710" cy="1198880"/>
          </a:xfrm>
          <a:prstGeom prst="rect">
            <a:avLst/>
          </a:prstGeom>
        </p:spPr>
        <p:txBody>
          <a:bodyPr wrap="none">
            <a:spAutoFit/>
            <a:scene3d>
              <a:camera prst="orthographicFront"/>
              <a:lightRig rig="threePt" dir="t"/>
            </a:scene3d>
            <a:sp3d contourW="12700"/>
          </a:bodyPr>
          <a:lstStyle/>
          <a:p>
            <a:r>
              <a:rPr lang="en-US" altLang="zh-CN" sz="7200" b="1" dirty="0">
                <a:solidFill>
                  <a:schemeClr val="bg1"/>
                </a:solidFill>
                <a:effectLst>
                  <a:outerShdw blurRad="38100" dist="38100" dir="2700000" algn="tl">
                    <a:srgbClr val="000000">
                      <a:alpha val="43137"/>
                    </a:srgbClr>
                  </a:outerShdw>
                </a:effectLst>
                <a:latin typeface="Montserrat" panose="00000500000000000000" charset="0"/>
                <a:ea typeface="Montserrat" panose="00000500000000000000" charset="0"/>
                <a:cs typeface="Montserrat" panose="00000500000000000000" charset="0"/>
              </a:rPr>
              <a:t>THANK YOU!</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2702" y="128247"/>
            <a:ext cx="9508702" cy="55425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09592" y="856860"/>
            <a:ext cx="9513808" cy="1062205"/>
            <a:chOff x="465569" y="349774"/>
            <a:chExt cx="10602071" cy="1234353"/>
          </a:xfrm>
        </p:grpSpPr>
        <p:sp>
          <p:nvSpPr>
            <p:cNvPr id="18" name="矩形: 圆角 17"/>
            <p:cNvSpPr/>
            <p:nvPr/>
          </p:nvSpPr>
          <p:spPr>
            <a:xfrm>
              <a:off x="465569" y="349774"/>
              <a:ext cx="684468" cy="691752"/>
            </a:xfrm>
            <a:prstGeom prst="roundRect">
              <a:avLst/>
            </a:prstGeom>
            <a:noFill/>
            <a:ln w="34925">
              <a:solidFill>
                <a:srgbClr val="62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nvGrpSpPr>
            <p:cNvPr id="19" name="组合 18"/>
            <p:cNvGrpSpPr/>
            <p:nvPr/>
          </p:nvGrpSpPr>
          <p:grpSpPr>
            <a:xfrm>
              <a:off x="1065049" y="437854"/>
              <a:ext cx="10002591" cy="1146273"/>
              <a:chOff x="1055321" y="437854"/>
              <a:chExt cx="10002591" cy="1146273"/>
            </a:xfrm>
          </p:grpSpPr>
          <p:sp>
            <p:nvSpPr>
              <p:cNvPr id="21" name="文本框 20"/>
              <p:cNvSpPr txBox="1"/>
              <p:nvPr/>
            </p:nvSpPr>
            <p:spPr>
              <a:xfrm>
                <a:off x="1055321" y="437854"/>
                <a:ext cx="10002591" cy="536485"/>
              </a:xfrm>
              <a:prstGeom prst="rect">
                <a:avLst/>
              </a:prstGeom>
              <a:noFill/>
            </p:spPr>
            <p:txBody>
              <a:bodyPr wrap="square" rtlCol="0">
                <a:spAutoFit/>
                <a:scene3d>
                  <a:camera prst="orthographicFront"/>
                  <a:lightRig rig="threePt" dir="t"/>
                </a:scene3d>
                <a:sp3d contourW="12700"/>
              </a:bodyPr>
              <a:lstStyle/>
              <a:p>
                <a:pPr marR="0" lvl="0" algn="l" defTabSz="914400" rtl="0" eaLnBrk="1" fontAlgn="auto" latinLnBrk="0" hangingPunct="1">
                  <a:lnSpc>
                    <a:spcPct val="100000"/>
                  </a:lnSpc>
                  <a:spcBef>
                    <a:spcPts val="0"/>
                  </a:spcBef>
                  <a:spcAft>
                    <a:spcPts val="0"/>
                  </a:spcAft>
                  <a:buClrTx/>
                  <a:buSzTx/>
                  <a:defRPr/>
                </a:pPr>
                <a:r>
                  <a:rPr lang="en-US" altLang="zh-CN" sz="2400" b="1" dirty="0">
                    <a:solidFill>
                      <a:schemeClr val="bg1"/>
                    </a:solidFill>
                    <a:latin typeface="+mj-lt"/>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1. OVERVIEW OF AI IN STUDENTS EDUCATION</a:t>
                </a:r>
                <a:endParaRPr kumimoji="0" lang="zh-CN" altLang="en-US" sz="2400" b="1" i="0" u="none" strike="noStrike" kern="1200" cap="none" spc="0" normalizeH="0" baseline="0" noProof="0" dirty="0">
                  <a:ln>
                    <a:noFill/>
                  </a:ln>
                  <a:solidFill>
                    <a:schemeClr val="bg1"/>
                  </a:solidFill>
                  <a:effectLst/>
                  <a:uLnTx/>
                  <a:uFillTx/>
                  <a:ea typeface="Montserrat" panose="00000500000000000000" charset="0"/>
                  <a:cs typeface="+mn-ea"/>
                  <a:sym typeface="+mn-lt"/>
                </a:endParaRPr>
              </a:p>
            </p:txBody>
          </p:sp>
          <p:sp>
            <p:nvSpPr>
              <p:cNvPr id="22" name="文本框 21"/>
              <p:cNvSpPr txBox="1"/>
              <p:nvPr/>
            </p:nvSpPr>
            <p:spPr>
              <a:xfrm>
                <a:off x="2179320" y="1280119"/>
                <a:ext cx="4876340" cy="304008"/>
              </a:xfrm>
              <a:prstGeom prst="rect">
                <a:avLst/>
              </a:prstGeom>
              <a:noFill/>
            </p:spPr>
            <p:txBody>
              <a:bodyPr wrap="square" rtlCol="0">
                <a:spAutoFit/>
                <a:scene3d>
                  <a:camera prst="orthographicFront"/>
                  <a:lightRig rig="threePt" dir="t"/>
                </a:scene3d>
                <a:sp3d contourW="12700"/>
              </a:bodyPr>
              <a:lstStyle/>
              <a:p>
                <a:endParaRPr lang="en-US" altLang="zh-CN" sz="1100" dirty="0">
                  <a:solidFill>
                    <a:schemeClr val="bg1"/>
                  </a:solidFill>
                  <a:latin typeface="Montserrat" panose="00000500000000000000" charset="0"/>
                  <a:ea typeface="Montserrat" panose="00000500000000000000" charset="0"/>
                  <a:cs typeface="+mn-ea"/>
                  <a:sym typeface="+mn-lt"/>
                </a:endParaRPr>
              </a:p>
            </p:txBody>
          </p:sp>
        </p:grpSp>
        <p:sp>
          <p:nvSpPr>
            <p:cNvPr id="20" name="椭圆 106"/>
            <p:cNvSpPr/>
            <p:nvPr/>
          </p:nvSpPr>
          <p:spPr>
            <a:xfrm>
              <a:off x="593436" y="528738"/>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grpSp>
        <p:nvGrpSpPr>
          <p:cNvPr id="23" name="组合 22"/>
          <p:cNvGrpSpPr/>
          <p:nvPr/>
        </p:nvGrpSpPr>
        <p:grpSpPr>
          <a:xfrm>
            <a:off x="114026" y="1794099"/>
            <a:ext cx="4738052" cy="595277"/>
            <a:chOff x="520218" y="437796"/>
            <a:chExt cx="5505929" cy="691752"/>
          </a:xfrm>
        </p:grpSpPr>
        <p:sp>
          <p:nvSpPr>
            <p:cNvPr id="24" name="矩形: 圆角 23"/>
            <p:cNvSpPr/>
            <p:nvPr/>
          </p:nvSpPr>
          <p:spPr>
            <a:xfrm>
              <a:off x="520218" y="437796"/>
              <a:ext cx="684468" cy="691752"/>
            </a:xfrm>
            <a:prstGeom prst="roundRect">
              <a:avLst/>
            </a:prstGeom>
            <a:noFill/>
            <a:ln w="34925">
              <a:solidFill>
                <a:srgbClr val="62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sp>
          <p:nvSpPr>
            <p:cNvPr id="27" name="文本框 26"/>
            <p:cNvSpPr txBox="1"/>
            <p:nvPr/>
          </p:nvSpPr>
          <p:spPr>
            <a:xfrm>
              <a:off x="1177330" y="460057"/>
              <a:ext cx="4848817" cy="536486"/>
            </a:xfrm>
            <a:prstGeom prst="rect">
              <a:avLst/>
            </a:prstGeom>
            <a:noFill/>
          </p:spPr>
          <p:txBody>
            <a:bodyPr wrap="square" rtlCol="0">
              <a:spAutoFit/>
              <a:scene3d>
                <a:camera prst="orthographicFront"/>
                <a:lightRig rig="threePt" dir="t"/>
              </a:scene3d>
              <a:sp3d contourW="12700"/>
            </a:bodyPr>
            <a:lstStyle/>
            <a:p>
              <a:pPr lvl="0">
                <a:defRPr/>
              </a:pPr>
              <a:r>
                <a:rPr lang="en-US" altLang="zh-CN" sz="2400" b="1" dirty="0">
                  <a:solidFill>
                    <a:schemeClr val="bg1"/>
                  </a:solidFill>
                  <a:latin typeface="Montserrat" panose="00000500000000000000" charset="0"/>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2. KEY GOALS</a:t>
              </a:r>
              <a:endParaRPr lang="zh-CN" altLang="en-US" sz="2400" b="1" dirty="0">
                <a:solidFill>
                  <a:schemeClr val="bg1"/>
                </a:solidFill>
                <a:ea typeface="Montserrat" panose="00000500000000000000" charset="0"/>
                <a:cs typeface="+mn-ea"/>
                <a:sym typeface="+mn-lt"/>
              </a:endParaRPr>
            </a:p>
          </p:txBody>
        </p:sp>
        <p:sp>
          <p:nvSpPr>
            <p:cNvPr id="26"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grpSp>
        <p:nvGrpSpPr>
          <p:cNvPr id="41" name="组合 40"/>
          <p:cNvGrpSpPr/>
          <p:nvPr/>
        </p:nvGrpSpPr>
        <p:grpSpPr>
          <a:xfrm>
            <a:off x="97333" y="2508735"/>
            <a:ext cx="9446507" cy="884271"/>
            <a:chOff x="520218" y="101966"/>
            <a:chExt cx="10977466" cy="1027582"/>
          </a:xfrm>
        </p:grpSpPr>
        <p:sp>
          <p:nvSpPr>
            <p:cNvPr id="42" name="矩形: 圆角 41"/>
            <p:cNvSpPr/>
            <p:nvPr/>
          </p:nvSpPr>
          <p:spPr>
            <a:xfrm>
              <a:off x="520218" y="437796"/>
              <a:ext cx="684468" cy="691752"/>
            </a:xfrm>
            <a:prstGeom prst="roundRect">
              <a:avLst/>
            </a:prstGeom>
            <a:noFill/>
            <a:ln w="34925">
              <a:solidFill>
                <a:srgbClr val="62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nvGrpSpPr>
            <p:cNvPr id="43" name="组合 42"/>
            <p:cNvGrpSpPr/>
            <p:nvPr/>
          </p:nvGrpSpPr>
          <p:grpSpPr>
            <a:xfrm>
              <a:off x="1177794" y="101966"/>
              <a:ext cx="10319890" cy="930990"/>
              <a:chOff x="1168066" y="101966"/>
              <a:chExt cx="10319890" cy="930990"/>
            </a:xfrm>
          </p:grpSpPr>
          <p:sp>
            <p:nvSpPr>
              <p:cNvPr id="45" name="文本框 44"/>
              <p:cNvSpPr txBox="1"/>
              <p:nvPr/>
            </p:nvSpPr>
            <p:spPr>
              <a:xfrm>
                <a:off x="1168066" y="496472"/>
                <a:ext cx="4653272" cy="536484"/>
              </a:xfrm>
              <a:prstGeom prst="rect">
                <a:avLst/>
              </a:prstGeom>
              <a:noFill/>
            </p:spPr>
            <p:txBody>
              <a:bodyPr wrap="square" rtlCol="0">
                <a:spAutoFit/>
                <a:scene3d>
                  <a:camera prst="orthographicFront"/>
                  <a:lightRig rig="threePt" dir="t"/>
                </a:scene3d>
                <a:sp3d contourW="12700"/>
              </a:bodyPr>
              <a:lstStyle/>
              <a:p>
                <a:pPr lvl="0">
                  <a:defRPr/>
                </a:pPr>
                <a:r>
                  <a:rPr lang="en-US" altLang="zh-CN" sz="2400" b="1" dirty="0">
                    <a:solidFill>
                      <a:schemeClr val="bg1"/>
                    </a:solidFill>
                    <a:latin typeface="Montserrat" panose="00000500000000000000" charset="0"/>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3. DATA</a:t>
                </a:r>
                <a:r>
                  <a:rPr lang="zh-CN" altLang="en-US" sz="2400" b="1" dirty="0">
                    <a:solidFill>
                      <a:schemeClr val="bg1"/>
                    </a:solidFill>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SOURCE</a:t>
                </a:r>
                <a:endParaRPr lang="zh-CN" altLang="en-US" sz="2400" b="1" dirty="0">
                  <a:solidFill>
                    <a:schemeClr val="bg1"/>
                  </a:solidFill>
                  <a:ea typeface="Montserrat" panose="00000500000000000000" charset="0"/>
                  <a:cs typeface="+mn-ea"/>
                  <a:sym typeface="+mn-lt"/>
                </a:endParaRPr>
              </a:p>
            </p:txBody>
          </p:sp>
          <p:sp>
            <p:nvSpPr>
              <p:cNvPr id="46" name="文本框 45"/>
              <p:cNvSpPr txBox="1"/>
              <p:nvPr/>
            </p:nvSpPr>
            <p:spPr>
              <a:xfrm>
                <a:off x="6611616" y="101966"/>
                <a:ext cx="4876340" cy="304008"/>
              </a:xfrm>
              <a:prstGeom prst="rect">
                <a:avLst/>
              </a:prstGeom>
              <a:noFill/>
            </p:spPr>
            <p:txBody>
              <a:bodyPr wrap="square" rtlCol="0">
                <a:spAutoFit/>
                <a:scene3d>
                  <a:camera prst="orthographicFront"/>
                  <a:lightRig rig="threePt" dir="t"/>
                </a:scene3d>
                <a:sp3d contourW="12700"/>
              </a:bodyPr>
              <a:lstStyle/>
              <a:p>
                <a:endParaRPr lang="en-US" altLang="zh-CN" sz="1100" dirty="0">
                  <a:solidFill>
                    <a:schemeClr val="bg1"/>
                  </a:solidFill>
                  <a:latin typeface="Montserrat" panose="00000500000000000000" charset="0"/>
                  <a:ea typeface="Montserrat" panose="00000500000000000000" charset="0"/>
                  <a:cs typeface="+mn-ea"/>
                  <a:sym typeface="+mn-lt"/>
                </a:endParaRPr>
              </a:p>
            </p:txBody>
          </p:sp>
        </p:grpSp>
        <p:sp>
          <p:nvSpPr>
            <p:cNvPr id="44"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sp>
        <p:nvSpPr>
          <p:cNvPr id="29" name="TextBox 28">
            <a:extLst>
              <a:ext uri="{FF2B5EF4-FFF2-40B4-BE49-F238E27FC236}">
                <a16:creationId xmlns:a16="http://schemas.microsoft.com/office/drawing/2014/main" id="{87EAE414-B75C-040E-6E71-AB8FA5D16ED5}"/>
              </a:ext>
            </a:extLst>
          </p:cNvPr>
          <p:cNvSpPr txBox="1"/>
          <p:nvPr/>
        </p:nvSpPr>
        <p:spPr>
          <a:xfrm>
            <a:off x="1296922" y="81274"/>
            <a:ext cx="5506214" cy="646331"/>
          </a:xfrm>
          <a:prstGeom prst="rect">
            <a:avLst/>
          </a:prstGeom>
          <a:noFill/>
        </p:spPr>
        <p:txBody>
          <a:bodyPr wrap="square" rtlCol="0">
            <a:spAutoFit/>
          </a:bodyPr>
          <a:lstStyle/>
          <a:p>
            <a:pPr algn="ctr"/>
            <a:r>
              <a:rPr lang="en-US" sz="3600" dirty="0">
                <a:solidFill>
                  <a:schemeClr val="bg1"/>
                </a:solidFill>
                <a:latin typeface="Copperplate Gothic Bold" panose="020E0705020206020404" pitchFamily="34" charset="0"/>
              </a:rPr>
              <a:t>AGENDA</a:t>
            </a:r>
          </a:p>
        </p:txBody>
      </p:sp>
      <p:grpSp>
        <p:nvGrpSpPr>
          <p:cNvPr id="30" name="组合 40">
            <a:extLst>
              <a:ext uri="{FF2B5EF4-FFF2-40B4-BE49-F238E27FC236}">
                <a16:creationId xmlns:a16="http://schemas.microsoft.com/office/drawing/2014/main" id="{7FFC2C2F-5ADB-57C6-4834-CF727F6DF8FF}"/>
              </a:ext>
            </a:extLst>
          </p:cNvPr>
          <p:cNvGrpSpPr/>
          <p:nvPr/>
        </p:nvGrpSpPr>
        <p:grpSpPr>
          <a:xfrm>
            <a:off x="97333" y="3833110"/>
            <a:ext cx="9526249" cy="595278"/>
            <a:chOff x="520218" y="437796"/>
            <a:chExt cx="11070128" cy="691752"/>
          </a:xfrm>
        </p:grpSpPr>
        <p:sp>
          <p:nvSpPr>
            <p:cNvPr id="31" name="矩形: 圆角 41">
              <a:extLst>
                <a:ext uri="{FF2B5EF4-FFF2-40B4-BE49-F238E27FC236}">
                  <a16:creationId xmlns:a16="http://schemas.microsoft.com/office/drawing/2014/main" id="{0C24C9F0-D9DB-5050-E5D2-CBF0C6281D8A}"/>
                </a:ext>
              </a:extLst>
            </p:cNvPr>
            <p:cNvSpPr/>
            <p:nvPr/>
          </p:nvSpPr>
          <p:spPr>
            <a:xfrm>
              <a:off x="520218" y="437796"/>
              <a:ext cx="684468" cy="691752"/>
            </a:xfrm>
            <a:prstGeom prst="roundRect">
              <a:avLst/>
            </a:prstGeom>
            <a:noFill/>
            <a:ln w="34925">
              <a:solidFill>
                <a:srgbClr val="62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sp>
          <p:nvSpPr>
            <p:cNvPr id="34" name="文本框 44">
              <a:extLst>
                <a:ext uri="{FF2B5EF4-FFF2-40B4-BE49-F238E27FC236}">
                  <a16:creationId xmlns:a16="http://schemas.microsoft.com/office/drawing/2014/main" id="{680BEA74-78F1-4966-338F-E6274B41D075}"/>
                </a:ext>
              </a:extLst>
            </p:cNvPr>
            <p:cNvSpPr txBox="1"/>
            <p:nvPr/>
          </p:nvSpPr>
          <p:spPr>
            <a:xfrm>
              <a:off x="1159802" y="452790"/>
              <a:ext cx="10430544" cy="536485"/>
            </a:xfrm>
            <a:prstGeom prst="rect">
              <a:avLst/>
            </a:prstGeom>
            <a:noFill/>
          </p:spPr>
          <p:txBody>
            <a:bodyPr wrap="square" rtlCol="0">
              <a:spAutoFit/>
              <a:scene3d>
                <a:camera prst="orthographicFront"/>
                <a:lightRig rig="threePt" dir="t"/>
              </a:scene3d>
              <a:sp3d contourW="12700"/>
            </a:bodyPr>
            <a:lstStyle/>
            <a:p>
              <a:pPr lvl="0">
                <a:defRPr/>
              </a:pPr>
              <a:r>
                <a:rPr lang="en-US" altLang="zh-CN" sz="2400" b="1" dirty="0">
                  <a:solidFill>
                    <a:schemeClr val="bg1"/>
                  </a:solidFill>
                  <a:latin typeface="Montserrat" panose="00000500000000000000" charset="0"/>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4. GROWTH AI OFAWARNESS IN INDIAN COLLEGES</a:t>
              </a:r>
              <a:endParaRPr lang="zh-CN" altLang="en-US" sz="2400" b="1" dirty="0">
                <a:solidFill>
                  <a:schemeClr val="bg1"/>
                </a:solidFill>
                <a:ea typeface="Montserrat" panose="00000500000000000000" charset="0"/>
                <a:cs typeface="+mn-ea"/>
                <a:sym typeface="+mn-lt"/>
              </a:endParaRPr>
            </a:p>
          </p:txBody>
        </p:sp>
        <p:sp>
          <p:nvSpPr>
            <p:cNvPr id="33" name="椭圆 106">
              <a:extLst>
                <a:ext uri="{FF2B5EF4-FFF2-40B4-BE49-F238E27FC236}">
                  <a16:creationId xmlns:a16="http://schemas.microsoft.com/office/drawing/2014/main" id="{84BE7023-BBCE-DEEB-4D2C-D94A1726A7D2}"/>
                </a:ext>
              </a:extLst>
            </p:cNvPr>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grpSp>
        <p:nvGrpSpPr>
          <p:cNvPr id="40" name="组合 16">
            <a:extLst>
              <a:ext uri="{FF2B5EF4-FFF2-40B4-BE49-F238E27FC236}">
                <a16:creationId xmlns:a16="http://schemas.microsoft.com/office/drawing/2014/main" id="{E6C6A144-281F-33FD-91DE-3A583125A5F7}"/>
              </a:ext>
            </a:extLst>
          </p:cNvPr>
          <p:cNvGrpSpPr/>
          <p:nvPr/>
        </p:nvGrpSpPr>
        <p:grpSpPr>
          <a:xfrm>
            <a:off x="109592" y="4880746"/>
            <a:ext cx="8982795" cy="595277"/>
            <a:chOff x="520218" y="437796"/>
            <a:chExt cx="10010318" cy="691752"/>
          </a:xfrm>
        </p:grpSpPr>
        <p:sp>
          <p:nvSpPr>
            <p:cNvPr id="53" name="矩形: 圆角 17">
              <a:extLst>
                <a:ext uri="{FF2B5EF4-FFF2-40B4-BE49-F238E27FC236}">
                  <a16:creationId xmlns:a16="http://schemas.microsoft.com/office/drawing/2014/main" id="{5B59C5E1-649B-4257-B2BD-A55E71CC5E04}"/>
                </a:ext>
              </a:extLst>
            </p:cNvPr>
            <p:cNvSpPr/>
            <p:nvPr/>
          </p:nvSpPr>
          <p:spPr>
            <a:xfrm>
              <a:off x="520218" y="437796"/>
              <a:ext cx="684468" cy="691752"/>
            </a:xfrm>
            <a:prstGeom prst="roundRect">
              <a:avLst/>
            </a:prstGeom>
            <a:noFill/>
            <a:ln w="34925">
              <a:solidFill>
                <a:srgbClr val="62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sp>
          <p:nvSpPr>
            <p:cNvPr id="54" name="文本框 21">
              <a:extLst>
                <a:ext uri="{FF2B5EF4-FFF2-40B4-BE49-F238E27FC236}">
                  <a16:creationId xmlns:a16="http://schemas.microsoft.com/office/drawing/2014/main" id="{D7466A8A-C88B-7032-7731-15501E18EDA6}"/>
                </a:ext>
              </a:extLst>
            </p:cNvPr>
            <p:cNvSpPr txBox="1"/>
            <p:nvPr/>
          </p:nvSpPr>
          <p:spPr>
            <a:xfrm>
              <a:off x="1204686" y="470634"/>
              <a:ext cx="9325850" cy="608017"/>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mj-lt"/>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5. COMMON  AI APPLICATION USED BY STUDENTS</a:t>
              </a:r>
            </a:p>
          </p:txBody>
        </p:sp>
        <p:sp>
          <p:nvSpPr>
            <p:cNvPr id="55" name="椭圆 106">
              <a:extLst>
                <a:ext uri="{FF2B5EF4-FFF2-40B4-BE49-F238E27FC236}">
                  <a16:creationId xmlns:a16="http://schemas.microsoft.com/office/drawing/2014/main" id="{C4B7EF05-28D7-AF5F-EF71-C7FD58398072}"/>
                </a:ext>
              </a:extLst>
            </p:cNvPr>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grpSp>
        <p:nvGrpSpPr>
          <p:cNvPr id="59" name="组合 16">
            <a:extLst>
              <a:ext uri="{FF2B5EF4-FFF2-40B4-BE49-F238E27FC236}">
                <a16:creationId xmlns:a16="http://schemas.microsoft.com/office/drawing/2014/main" id="{26B9BDD4-1F35-6CB9-21C7-33E537074E7F}"/>
              </a:ext>
            </a:extLst>
          </p:cNvPr>
          <p:cNvGrpSpPr/>
          <p:nvPr/>
        </p:nvGrpSpPr>
        <p:grpSpPr>
          <a:xfrm>
            <a:off x="97333" y="5877740"/>
            <a:ext cx="8982795" cy="595277"/>
            <a:chOff x="520218" y="437796"/>
            <a:chExt cx="10010318" cy="691752"/>
          </a:xfrm>
        </p:grpSpPr>
        <p:sp>
          <p:nvSpPr>
            <p:cNvPr id="60" name="矩形: 圆角 17">
              <a:extLst>
                <a:ext uri="{FF2B5EF4-FFF2-40B4-BE49-F238E27FC236}">
                  <a16:creationId xmlns:a16="http://schemas.microsoft.com/office/drawing/2014/main" id="{E56B319B-8FC0-54D4-872D-995A55EAA6D5}"/>
                </a:ext>
              </a:extLst>
            </p:cNvPr>
            <p:cNvSpPr/>
            <p:nvPr/>
          </p:nvSpPr>
          <p:spPr>
            <a:xfrm>
              <a:off x="520218" y="437796"/>
              <a:ext cx="684468" cy="691752"/>
            </a:xfrm>
            <a:prstGeom prst="roundRect">
              <a:avLst/>
            </a:prstGeom>
            <a:noFill/>
            <a:ln w="34925">
              <a:solidFill>
                <a:srgbClr val="62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sp>
          <p:nvSpPr>
            <p:cNvPr id="61" name="文本框 21">
              <a:extLst>
                <a:ext uri="{FF2B5EF4-FFF2-40B4-BE49-F238E27FC236}">
                  <a16:creationId xmlns:a16="http://schemas.microsoft.com/office/drawing/2014/main" id="{CB0F5BA1-957B-C160-D931-185D06742AF1}"/>
                </a:ext>
              </a:extLst>
            </p:cNvPr>
            <p:cNvSpPr txBox="1"/>
            <p:nvPr/>
          </p:nvSpPr>
          <p:spPr>
            <a:xfrm>
              <a:off x="1204686" y="460742"/>
              <a:ext cx="9325850" cy="608017"/>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mj-lt"/>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6. IMPACT OF AI ON ACADEMIC PERFORMANCE</a:t>
              </a:r>
            </a:p>
          </p:txBody>
        </p:sp>
        <p:sp>
          <p:nvSpPr>
            <p:cNvPr id="62" name="椭圆 106">
              <a:extLst>
                <a:ext uri="{FF2B5EF4-FFF2-40B4-BE49-F238E27FC236}">
                  <a16:creationId xmlns:a16="http://schemas.microsoft.com/office/drawing/2014/main" id="{A5C137B0-C6FA-3A81-D1C2-55D667198F92}"/>
                </a:ext>
              </a:extLst>
            </p:cNvPr>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pic>
        <p:nvPicPr>
          <p:cNvPr id="67" name="Picture 66" descr="A black and white image of a brain and a blue and black logo&#10;&#10;AI-generated content may be incorrect.">
            <a:extLst>
              <a:ext uri="{FF2B5EF4-FFF2-40B4-BE49-F238E27FC236}">
                <a16:creationId xmlns:a16="http://schemas.microsoft.com/office/drawing/2014/main" id="{5324AF83-F64F-9063-552B-8849F0803454}"/>
              </a:ext>
            </a:extLst>
          </p:cNvPr>
          <p:cNvPicPr>
            <a:picLocks noChangeAspect="1"/>
          </p:cNvPicPr>
          <p:nvPr/>
        </p:nvPicPr>
        <p:blipFill>
          <a:blip r:embed="rId3">
            <a:extLst>
              <a:ext uri="{28A0092B-C50C-407E-A947-70E740481C1C}">
                <a14:useLocalDpi xmlns:a14="http://schemas.microsoft.com/office/drawing/2010/main" val="0"/>
              </a:ext>
            </a:extLst>
          </a:blip>
          <a:srcRect l="50000"/>
          <a:stretch/>
        </p:blipFill>
        <p:spPr>
          <a:xfrm>
            <a:off x="9078704" y="1351458"/>
            <a:ext cx="2651760" cy="2837983"/>
          </a:xfrm>
          <a:prstGeom prst="rect">
            <a:avLst/>
          </a:prstGeom>
          <a:ln>
            <a:noFill/>
          </a:ln>
          <a:effectLst>
            <a:outerShdw blurRad="190500" algn="tl" rotWithShape="0">
              <a:srgbClr val="000000">
                <a:alpha val="70000"/>
              </a:srgbClr>
            </a:outerShdw>
          </a:effectLst>
        </p:spPr>
      </p:pic>
      <p:pic>
        <p:nvPicPr>
          <p:cNvPr id="68" name="Picture 67" descr="A black and white image of a brain and a blue and black logo&#10;&#10;AI-generated content may be incorrect.">
            <a:extLst>
              <a:ext uri="{FF2B5EF4-FFF2-40B4-BE49-F238E27FC236}">
                <a16:creationId xmlns:a16="http://schemas.microsoft.com/office/drawing/2014/main" id="{B846C05C-E4F8-284C-1D19-40A74805EF99}"/>
              </a:ext>
            </a:extLst>
          </p:cNvPr>
          <p:cNvPicPr>
            <a:picLocks noChangeAspect="1"/>
          </p:cNvPicPr>
          <p:nvPr/>
        </p:nvPicPr>
        <p:blipFill>
          <a:blip r:embed="rId3">
            <a:extLst>
              <a:ext uri="{28A0092B-C50C-407E-A947-70E740481C1C}">
                <a14:useLocalDpi xmlns:a14="http://schemas.microsoft.com/office/drawing/2010/main" val="0"/>
              </a:ext>
            </a:extLst>
          </a:blip>
          <a:srcRect l="50000"/>
          <a:stretch/>
        </p:blipFill>
        <p:spPr>
          <a:xfrm>
            <a:off x="9174972" y="1443038"/>
            <a:ext cx="2651760" cy="2837983"/>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ppt_x</p:attrName>
                                        </p:attrNameLst>
                                      </p:cBhvr>
                                      <p:tavLst>
                                        <p:tav tm="0">
                                          <p:val>
                                            <p:strVal val="#ppt_x-#ppt_w*1.125000"/>
                                          </p:val>
                                        </p:tav>
                                        <p:tav tm="100000">
                                          <p:val>
                                            <p:strVal val="#ppt_x"/>
                                          </p:val>
                                        </p:tav>
                                      </p:tavLst>
                                    </p:anim>
                                    <p:animEffect transition="in" filter="wipe(right)">
                                      <p:cBhvr>
                                        <p:cTn id="8" dur="500"/>
                                        <p:tgtEl>
                                          <p:spTgt spid="17"/>
                                        </p:tgtEl>
                                      </p:cBhvr>
                                    </p:animEffect>
                                  </p:childTnLst>
                                </p:cTn>
                              </p:par>
                              <p:par>
                                <p:cTn id="9" presetID="12" presetClass="entr" presetSubtype="8" fill="hold" nodeType="withEffect">
                                  <p:stCondLst>
                                    <p:cond delay="50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p:tgtEl>
                                          <p:spTgt spid="23"/>
                                        </p:tgtEl>
                                        <p:attrNameLst>
                                          <p:attrName>ppt_x</p:attrName>
                                        </p:attrNameLst>
                                      </p:cBhvr>
                                      <p:tavLst>
                                        <p:tav tm="0">
                                          <p:val>
                                            <p:strVal val="#ppt_x-#ppt_w*1.125000"/>
                                          </p:val>
                                        </p:tav>
                                        <p:tav tm="100000">
                                          <p:val>
                                            <p:strVal val="#ppt_x"/>
                                          </p:val>
                                        </p:tav>
                                      </p:tavLst>
                                    </p:anim>
                                    <p:animEffect transition="in" filter="wipe(right)">
                                      <p:cBhvr>
                                        <p:cTn id="12" dur="500"/>
                                        <p:tgtEl>
                                          <p:spTgt spid="23"/>
                                        </p:tgtEl>
                                      </p:cBhvr>
                                    </p:animEffect>
                                  </p:childTnLst>
                                </p:cTn>
                              </p:par>
                              <p:par>
                                <p:cTn id="13" presetID="12" presetClass="entr" presetSubtype="8"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p:tgtEl>
                                          <p:spTgt spid="41"/>
                                        </p:tgtEl>
                                        <p:attrNameLst>
                                          <p:attrName>ppt_x</p:attrName>
                                        </p:attrNameLst>
                                      </p:cBhvr>
                                      <p:tavLst>
                                        <p:tav tm="0">
                                          <p:val>
                                            <p:strVal val="#ppt_x-#ppt_w*1.125000"/>
                                          </p:val>
                                        </p:tav>
                                        <p:tav tm="100000">
                                          <p:val>
                                            <p:strVal val="#ppt_x"/>
                                          </p:val>
                                        </p:tav>
                                      </p:tavLst>
                                    </p:anim>
                                    <p:animEffect transition="in" filter="wipe(right)">
                                      <p:cBhvr>
                                        <p:cTn id="16" dur="500"/>
                                        <p:tgtEl>
                                          <p:spTgt spid="41"/>
                                        </p:tgtEl>
                                      </p:cBhvr>
                                    </p:animEffect>
                                  </p:childTnLst>
                                </p:cTn>
                              </p:par>
                              <p:par>
                                <p:cTn id="17" presetID="12" presetClass="entr" presetSubtype="8"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p:tgtEl>
                                          <p:spTgt spid="30"/>
                                        </p:tgtEl>
                                        <p:attrNameLst>
                                          <p:attrName>ppt_x</p:attrName>
                                        </p:attrNameLst>
                                      </p:cBhvr>
                                      <p:tavLst>
                                        <p:tav tm="0">
                                          <p:val>
                                            <p:strVal val="#ppt_x-#ppt_w*1.125000"/>
                                          </p:val>
                                        </p:tav>
                                        <p:tav tm="100000">
                                          <p:val>
                                            <p:strVal val="#ppt_x"/>
                                          </p:val>
                                        </p:tav>
                                      </p:tavLst>
                                    </p:anim>
                                    <p:animEffect transition="in" filter="wipe(right)">
                                      <p:cBhvr>
                                        <p:cTn id="20" dur="500"/>
                                        <p:tgtEl>
                                          <p:spTgt spid="30"/>
                                        </p:tgtEl>
                                      </p:cBhvr>
                                    </p:animEffect>
                                  </p:childTnLst>
                                </p:cTn>
                              </p:par>
                              <p:par>
                                <p:cTn id="21" presetID="12" presetClass="entr" presetSubtype="8"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p:tgtEl>
                                          <p:spTgt spid="40"/>
                                        </p:tgtEl>
                                        <p:attrNameLst>
                                          <p:attrName>ppt_x</p:attrName>
                                        </p:attrNameLst>
                                      </p:cBhvr>
                                      <p:tavLst>
                                        <p:tav tm="0">
                                          <p:val>
                                            <p:strVal val="#ppt_x-#ppt_w*1.125000"/>
                                          </p:val>
                                        </p:tav>
                                        <p:tav tm="100000">
                                          <p:val>
                                            <p:strVal val="#ppt_x"/>
                                          </p:val>
                                        </p:tav>
                                      </p:tavLst>
                                    </p:anim>
                                    <p:animEffect transition="in" filter="wipe(right)">
                                      <p:cBhvr>
                                        <p:cTn id="24" dur="500"/>
                                        <p:tgtEl>
                                          <p:spTgt spid="40"/>
                                        </p:tgtEl>
                                      </p:cBhvr>
                                    </p:animEffect>
                                  </p:childTnLst>
                                </p:cTn>
                              </p:par>
                              <p:par>
                                <p:cTn id="25" presetID="12" presetClass="entr" presetSubtype="8"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p:tgtEl>
                                          <p:spTgt spid="59"/>
                                        </p:tgtEl>
                                        <p:attrNameLst>
                                          <p:attrName>ppt_x</p:attrName>
                                        </p:attrNameLst>
                                      </p:cBhvr>
                                      <p:tavLst>
                                        <p:tav tm="0">
                                          <p:val>
                                            <p:strVal val="#ppt_x-#ppt_w*1.125000"/>
                                          </p:val>
                                        </p:tav>
                                        <p:tav tm="100000">
                                          <p:val>
                                            <p:strVal val="#ppt_x"/>
                                          </p:val>
                                        </p:tav>
                                      </p:tavLst>
                                    </p:anim>
                                    <p:animEffect transition="in" filter="wipe(right)">
                                      <p:cBhvr>
                                        <p:cTn id="2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207784" y="2153283"/>
            <a:ext cx="8021816" cy="595277"/>
            <a:chOff x="520218" y="437796"/>
            <a:chExt cx="9321879" cy="691752"/>
          </a:xfrm>
        </p:grpSpPr>
        <p:sp>
          <p:nvSpPr>
            <p:cNvPr id="24" name="矩形: 圆角 23"/>
            <p:cNvSpPr/>
            <p:nvPr/>
          </p:nvSpPr>
          <p:spPr>
            <a:xfrm>
              <a:off x="520218" y="437796"/>
              <a:ext cx="684468" cy="691752"/>
            </a:xfrm>
            <a:prstGeom prst="roundRect">
              <a:avLst/>
            </a:prstGeom>
            <a:noFill/>
            <a:ln w="34925">
              <a:solidFill>
                <a:srgbClr val="62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sp>
          <p:nvSpPr>
            <p:cNvPr id="27" name="文本框 26"/>
            <p:cNvSpPr txBox="1"/>
            <p:nvPr/>
          </p:nvSpPr>
          <p:spPr>
            <a:xfrm>
              <a:off x="1177330" y="460057"/>
              <a:ext cx="8664767" cy="536486"/>
            </a:xfrm>
            <a:prstGeom prst="rect">
              <a:avLst/>
            </a:prstGeom>
            <a:noFill/>
          </p:spPr>
          <p:txBody>
            <a:bodyPr wrap="square" rtlCol="0">
              <a:spAutoFit/>
              <a:scene3d>
                <a:camera prst="orthographicFront"/>
                <a:lightRig rig="threePt" dir="t"/>
              </a:scene3d>
              <a:sp3d contourW="12700"/>
            </a:bodyPr>
            <a:lstStyle/>
            <a:p>
              <a:pPr lvl="0">
                <a:defRPr/>
              </a:pPr>
              <a:r>
                <a:rPr lang="en-US" altLang="zh-CN" sz="2400" b="1" dirty="0">
                  <a:solidFill>
                    <a:schemeClr val="bg1"/>
                  </a:solidFill>
                  <a:latin typeface="Montserrat" panose="00000500000000000000" charset="0"/>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9. PRIMARY METRICES IN AI USAGE STUDY</a:t>
              </a:r>
              <a:endParaRPr lang="zh-CN" altLang="en-US" sz="2400" b="1" dirty="0">
                <a:solidFill>
                  <a:schemeClr val="bg1"/>
                </a:solidFill>
                <a:ea typeface="Montserrat" panose="00000500000000000000" charset="0"/>
                <a:cs typeface="+mn-ea"/>
                <a:sym typeface="+mn-lt"/>
              </a:endParaRPr>
            </a:p>
          </p:txBody>
        </p:sp>
        <p:sp>
          <p:nvSpPr>
            <p:cNvPr id="26"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grpSp>
        <p:nvGrpSpPr>
          <p:cNvPr id="41" name="组合 40"/>
          <p:cNvGrpSpPr/>
          <p:nvPr/>
        </p:nvGrpSpPr>
        <p:grpSpPr>
          <a:xfrm>
            <a:off x="207784" y="3196671"/>
            <a:ext cx="4570269" cy="622661"/>
            <a:chOff x="520218" y="405974"/>
            <a:chExt cx="5310950" cy="723574"/>
          </a:xfrm>
        </p:grpSpPr>
        <p:sp>
          <p:nvSpPr>
            <p:cNvPr id="42" name="矩形: 圆角 41"/>
            <p:cNvSpPr/>
            <p:nvPr/>
          </p:nvSpPr>
          <p:spPr>
            <a:xfrm>
              <a:off x="520218" y="437796"/>
              <a:ext cx="684468" cy="691752"/>
            </a:xfrm>
            <a:prstGeom prst="roundRect">
              <a:avLst/>
            </a:prstGeom>
            <a:noFill/>
            <a:ln w="34925">
              <a:solidFill>
                <a:srgbClr val="62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sp>
          <p:nvSpPr>
            <p:cNvPr id="45" name="文本框 44"/>
            <p:cNvSpPr txBox="1"/>
            <p:nvPr/>
          </p:nvSpPr>
          <p:spPr>
            <a:xfrm>
              <a:off x="1177896" y="405974"/>
              <a:ext cx="4653272" cy="536483"/>
            </a:xfrm>
            <a:prstGeom prst="rect">
              <a:avLst/>
            </a:prstGeom>
            <a:noFill/>
          </p:spPr>
          <p:txBody>
            <a:bodyPr wrap="square" rtlCol="0">
              <a:spAutoFit/>
              <a:scene3d>
                <a:camera prst="orthographicFront"/>
                <a:lightRig rig="threePt" dir="t"/>
              </a:scene3d>
              <a:sp3d contourW="12700"/>
            </a:bodyPr>
            <a:lstStyle/>
            <a:p>
              <a:pPr lvl="0">
                <a:defRPr/>
              </a:pPr>
              <a:r>
                <a:rPr lang="en-US" altLang="zh-CN" sz="2400" b="1" dirty="0">
                  <a:solidFill>
                    <a:schemeClr val="bg1"/>
                  </a:solidFill>
                  <a:latin typeface="Montserrat" panose="00000500000000000000" charset="0"/>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10. FINDINGS</a:t>
              </a:r>
              <a:endParaRPr lang="zh-CN" altLang="en-US" sz="2400" b="1" dirty="0">
                <a:solidFill>
                  <a:schemeClr val="bg1"/>
                </a:solidFill>
                <a:ea typeface="Montserrat" panose="00000500000000000000" charset="0"/>
                <a:cs typeface="+mn-ea"/>
                <a:sym typeface="+mn-lt"/>
              </a:endParaRPr>
            </a:p>
          </p:txBody>
        </p:sp>
        <p:sp>
          <p:nvSpPr>
            <p:cNvPr id="44" name="椭圆 106"/>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grpSp>
        <p:nvGrpSpPr>
          <p:cNvPr id="30" name="组合 40">
            <a:extLst>
              <a:ext uri="{FF2B5EF4-FFF2-40B4-BE49-F238E27FC236}">
                <a16:creationId xmlns:a16="http://schemas.microsoft.com/office/drawing/2014/main" id="{7FFC2C2F-5ADB-57C6-4834-CF727F6DF8FF}"/>
              </a:ext>
            </a:extLst>
          </p:cNvPr>
          <p:cNvGrpSpPr/>
          <p:nvPr/>
        </p:nvGrpSpPr>
        <p:grpSpPr>
          <a:xfrm>
            <a:off x="198666" y="4353170"/>
            <a:ext cx="9526249" cy="595278"/>
            <a:chOff x="520218" y="437796"/>
            <a:chExt cx="11070128" cy="691752"/>
          </a:xfrm>
        </p:grpSpPr>
        <p:sp>
          <p:nvSpPr>
            <p:cNvPr id="31" name="矩形: 圆角 41">
              <a:extLst>
                <a:ext uri="{FF2B5EF4-FFF2-40B4-BE49-F238E27FC236}">
                  <a16:creationId xmlns:a16="http://schemas.microsoft.com/office/drawing/2014/main" id="{0C24C9F0-D9DB-5050-E5D2-CBF0C6281D8A}"/>
                </a:ext>
              </a:extLst>
            </p:cNvPr>
            <p:cNvSpPr/>
            <p:nvPr/>
          </p:nvSpPr>
          <p:spPr>
            <a:xfrm>
              <a:off x="520218" y="437796"/>
              <a:ext cx="684468" cy="691752"/>
            </a:xfrm>
            <a:prstGeom prst="roundRect">
              <a:avLst/>
            </a:prstGeom>
            <a:noFill/>
            <a:ln w="34925">
              <a:solidFill>
                <a:srgbClr val="62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sp>
          <p:nvSpPr>
            <p:cNvPr id="34" name="文本框 44">
              <a:extLst>
                <a:ext uri="{FF2B5EF4-FFF2-40B4-BE49-F238E27FC236}">
                  <a16:creationId xmlns:a16="http://schemas.microsoft.com/office/drawing/2014/main" id="{680BEA74-78F1-4966-338F-E6274B41D075}"/>
                </a:ext>
              </a:extLst>
            </p:cNvPr>
            <p:cNvSpPr txBox="1"/>
            <p:nvPr/>
          </p:nvSpPr>
          <p:spPr>
            <a:xfrm>
              <a:off x="1159802" y="452790"/>
              <a:ext cx="10430544" cy="536485"/>
            </a:xfrm>
            <a:prstGeom prst="rect">
              <a:avLst/>
            </a:prstGeom>
            <a:noFill/>
          </p:spPr>
          <p:txBody>
            <a:bodyPr wrap="square" rtlCol="0">
              <a:spAutoFit/>
              <a:scene3d>
                <a:camera prst="orthographicFront"/>
                <a:lightRig rig="threePt" dir="t"/>
              </a:scene3d>
              <a:sp3d contourW="12700"/>
            </a:bodyPr>
            <a:lstStyle/>
            <a:p>
              <a:pPr lvl="0">
                <a:defRPr/>
              </a:pPr>
              <a:r>
                <a:rPr lang="en-US" altLang="zh-CN" sz="2400" b="1" dirty="0">
                  <a:solidFill>
                    <a:schemeClr val="bg1"/>
                  </a:solidFill>
                  <a:latin typeface="Montserrat" panose="00000500000000000000" charset="0"/>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11. SUGGESTION FOR AI USAGE</a:t>
              </a:r>
              <a:endParaRPr lang="zh-CN" altLang="en-US" sz="2400" b="1" dirty="0">
                <a:solidFill>
                  <a:schemeClr val="bg1"/>
                </a:solidFill>
                <a:ea typeface="Montserrat" panose="00000500000000000000" charset="0"/>
                <a:cs typeface="+mn-ea"/>
                <a:sym typeface="+mn-lt"/>
              </a:endParaRPr>
            </a:p>
          </p:txBody>
        </p:sp>
        <p:sp>
          <p:nvSpPr>
            <p:cNvPr id="33" name="椭圆 106">
              <a:extLst>
                <a:ext uri="{FF2B5EF4-FFF2-40B4-BE49-F238E27FC236}">
                  <a16:creationId xmlns:a16="http://schemas.microsoft.com/office/drawing/2014/main" id="{84BE7023-BBCE-DEEB-4D2C-D94A1726A7D2}"/>
                </a:ext>
              </a:extLst>
            </p:cNvPr>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grpSp>
        <p:nvGrpSpPr>
          <p:cNvPr id="59" name="组合 16">
            <a:extLst>
              <a:ext uri="{FF2B5EF4-FFF2-40B4-BE49-F238E27FC236}">
                <a16:creationId xmlns:a16="http://schemas.microsoft.com/office/drawing/2014/main" id="{26B9BDD4-1F35-6CB9-21C7-33E537074E7F}"/>
              </a:ext>
            </a:extLst>
          </p:cNvPr>
          <p:cNvGrpSpPr/>
          <p:nvPr/>
        </p:nvGrpSpPr>
        <p:grpSpPr>
          <a:xfrm>
            <a:off x="207784" y="5482286"/>
            <a:ext cx="8951853" cy="595277"/>
            <a:chOff x="520218" y="437796"/>
            <a:chExt cx="9975837" cy="691752"/>
          </a:xfrm>
        </p:grpSpPr>
        <p:sp>
          <p:nvSpPr>
            <p:cNvPr id="60" name="矩形: 圆角 17">
              <a:extLst>
                <a:ext uri="{FF2B5EF4-FFF2-40B4-BE49-F238E27FC236}">
                  <a16:creationId xmlns:a16="http://schemas.microsoft.com/office/drawing/2014/main" id="{E56B319B-8FC0-54D4-872D-995A55EAA6D5}"/>
                </a:ext>
              </a:extLst>
            </p:cNvPr>
            <p:cNvSpPr/>
            <p:nvPr/>
          </p:nvSpPr>
          <p:spPr>
            <a:xfrm>
              <a:off x="520218" y="437796"/>
              <a:ext cx="684468" cy="691752"/>
            </a:xfrm>
            <a:prstGeom prst="roundRect">
              <a:avLst/>
            </a:prstGeom>
            <a:noFill/>
            <a:ln w="34925">
              <a:solidFill>
                <a:srgbClr val="62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sp>
          <p:nvSpPr>
            <p:cNvPr id="61" name="文本框 21">
              <a:extLst>
                <a:ext uri="{FF2B5EF4-FFF2-40B4-BE49-F238E27FC236}">
                  <a16:creationId xmlns:a16="http://schemas.microsoft.com/office/drawing/2014/main" id="{CB0F5BA1-957B-C160-D931-185D06742AF1}"/>
                </a:ext>
              </a:extLst>
            </p:cNvPr>
            <p:cNvSpPr txBox="1"/>
            <p:nvPr/>
          </p:nvSpPr>
          <p:spPr>
            <a:xfrm>
              <a:off x="1170205" y="437796"/>
              <a:ext cx="9325850" cy="608017"/>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mj-lt"/>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12. CONCLUSION</a:t>
              </a:r>
            </a:p>
          </p:txBody>
        </p:sp>
        <p:sp>
          <p:nvSpPr>
            <p:cNvPr id="62" name="椭圆 106">
              <a:extLst>
                <a:ext uri="{FF2B5EF4-FFF2-40B4-BE49-F238E27FC236}">
                  <a16:creationId xmlns:a16="http://schemas.microsoft.com/office/drawing/2014/main" id="{A5C137B0-C6FA-3A81-D1C2-55D667198F92}"/>
                </a:ext>
              </a:extLst>
            </p:cNvPr>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pic>
        <p:nvPicPr>
          <p:cNvPr id="67" name="Picture 66" descr="A black and white image of a brain and a blue and black logo&#10;&#10;AI-generated content may be incorrect.">
            <a:extLst>
              <a:ext uri="{FF2B5EF4-FFF2-40B4-BE49-F238E27FC236}">
                <a16:creationId xmlns:a16="http://schemas.microsoft.com/office/drawing/2014/main" id="{5324AF83-F64F-9063-552B-8849F0803454}"/>
              </a:ext>
            </a:extLst>
          </p:cNvPr>
          <p:cNvPicPr>
            <a:picLocks noChangeAspect="1"/>
          </p:cNvPicPr>
          <p:nvPr/>
        </p:nvPicPr>
        <p:blipFill>
          <a:blip r:embed="rId3">
            <a:extLst>
              <a:ext uri="{28A0092B-C50C-407E-A947-70E740481C1C}">
                <a14:useLocalDpi xmlns:a14="http://schemas.microsoft.com/office/drawing/2010/main" val="0"/>
              </a:ext>
            </a:extLst>
          </a:blip>
          <a:srcRect l="50000"/>
          <a:stretch/>
        </p:blipFill>
        <p:spPr>
          <a:xfrm>
            <a:off x="9078704" y="1351458"/>
            <a:ext cx="2651760" cy="2837983"/>
          </a:xfrm>
          <a:prstGeom prst="rect">
            <a:avLst/>
          </a:prstGeom>
          <a:ln>
            <a:noFill/>
          </a:ln>
          <a:effectLst>
            <a:outerShdw blurRad="190500" algn="tl" rotWithShape="0">
              <a:srgbClr val="000000">
                <a:alpha val="70000"/>
              </a:srgbClr>
            </a:outerShdw>
          </a:effectLst>
        </p:spPr>
      </p:pic>
      <p:pic>
        <p:nvPicPr>
          <p:cNvPr id="68" name="Picture 67" descr="A black and white image of a brain and a blue and black logo&#10;&#10;AI-generated content may be incorrect.">
            <a:extLst>
              <a:ext uri="{FF2B5EF4-FFF2-40B4-BE49-F238E27FC236}">
                <a16:creationId xmlns:a16="http://schemas.microsoft.com/office/drawing/2014/main" id="{B846C05C-E4F8-284C-1D19-40A74805EF99}"/>
              </a:ext>
            </a:extLst>
          </p:cNvPr>
          <p:cNvPicPr>
            <a:picLocks noChangeAspect="1"/>
          </p:cNvPicPr>
          <p:nvPr/>
        </p:nvPicPr>
        <p:blipFill>
          <a:blip r:embed="rId3">
            <a:extLst>
              <a:ext uri="{28A0092B-C50C-407E-A947-70E740481C1C}">
                <a14:useLocalDpi xmlns:a14="http://schemas.microsoft.com/office/drawing/2010/main" val="0"/>
              </a:ext>
            </a:extLst>
          </a:blip>
          <a:srcRect l="50000"/>
          <a:stretch/>
        </p:blipFill>
        <p:spPr>
          <a:xfrm>
            <a:off x="9231104" y="1503858"/>
            <a:ext cx="2651760" cy="2837983"/>
          </a:xfrm>
          <a:prstGeom prst="rect">
            <a:avLst/>
          </a:prstGeom>
          <a:ln>
            <a:noFill/>
          </a:ln>
          <a:effectLst>
            <a:outerShdw blurRad="190500" algn="tl" rotWithShape="0">
              <a:srgbClr val="000000">
                <a:alpha val="70000"/>
              </a:srgbClr>
            </a:outerShdw>
          </a:effectLst>
        </p:spPr>
      </p:pic>
      <p:grpSp>
        <p:nvGrpSpPr>
          <p:cNvPr id="14" name="组合 16">
            <a:extLst>
              <a:ext uri="{FF2B5EF4-FFF2-40B4-BE49-F238E27FC236}">
                <a16:creationId xmlns:a16="http://schemas.microsoft.com/office/drawing/2014/main" id="{7381BE06-0CFD-3DEA-3660-D34CB1D09A94}"/>
              </a:ext>
            </a:extLst>
          </p:cNvPr>
          <p:cNvGrpSpPr/>
          <p:nvPr/>
        </p:nvGrpSpPr>
        <p:grpSpPr>
          <a:xfrm>
            <a:off x="183319" y="1115794"/>
            <a:ext cx="8962765" cy="595277"/>
            <a:chOff x="520218" y="437796"/>
            <a:chExt cx="9987997" cy="691752"/>
          </a:xfrm>
        </p:grpSpPr>
        <p:sp>
          <p:nvSpPr>
            <p:cNvPr id="15" name="矩形: 圆角 17">
              <a:extLst>
                <a:ext uri="{FF2B5EF4-FFF2-40B4-BE49-F238E27FC236}">
                  <a16:creationId xmlns:a16="http://schemas.microsoft.com/office/drawing/2014/main" id="{30D87880-3D69-C67E-B307-E16F73A3F266}"/>
                </a:ext>
              </a:extLst>
            </p:cNvPr>
            <p:cNvSpPr/>
            <p:nvPr/>
          </p:nvSpPr>
          <p:spPr>
            <a:xfrm>
              <a:off x="520218" y="437796"/>
              <a:ext cx="684468" cy="691752"/>
            </a:xfrm>
            <a:prstGeom prst="roundRect">
              <a:avLst/>
            </a:prstGeom>
            <a:noFill/>
            <a:ln w="34925">
              <a:solidFill>
                <a:srgbClr val="62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sp>
          <p:nvSpPr>
            <p:cNvPr id="16" name="文本框 21">
              <a:extLst>
                <a:ext uri="{FF2B5EF4-FFF2-40B4-BE49-F238E27FC236}">
                  <a16:creationId xmlns:a16="http://schemas.microsoft.com/office/drawing/2014/main" id="{1B8DFC39-213F-B364-F7B9-CE4BABB6BDEC}"/>
                </a:ext>
              </a:extLst>
            </p:cNvPr>
            <p:cNvSpPr txBox="1"/>
            <p:nvPr/>
          </p:nvSpPr>
          <p:spPr>
            <a:xfrm>
              <a:off x="1182365" y="468238"/>
              <a:ext cx="9325850" cy="608017"/>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mj-lt"/>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8. CHALLENGES FACED BY STUDENTS USING AI</a:t>
              </a:r>
            </a:p>
          </p:txBody>
        </p:sp>
        <p:sp>
          <p:nvSpPr>
            <p:cNvPr id="25" name="椭圆 106">
              <a:extLst>
                <a:ext uri="{FF2B5EF4-FFF2-40B4-BE49-F238E27FC236}">
                  <a16:creationId xmlns:a16="http://schemas.microsoft.com/office/drawing/2014/main" id="{6AFEC017-130D-9F92-E2AF-A5083FAFE6A2}"/>
                </a:ext>
              </a:extLst>
            </p:cNvPr>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sp>
        <p:nvSpPr>
          <p:cNvPr id="3" name="TextBox 2">
            <a:extLst>
              <a:ext uri="{FF2B5EF4-FFF2-40B4-BE49-F238E27FC236}">
                <a16:creationId xmlns:a16="http://schemas.microsoft.com/office/drawing/2014/main" id="{24D9C59E-29DE-8EB4-DA47-3A4F414E12E8}"/>
              </a:ext>
            </a:extLst>
          </p:cNvPr>
          <p:cNvSpPr txBox="1"/>
          <p:nvPr/>
        </p:nvSpPr>
        <p:spPr>
          <a:xfrm>
            <a:off x="796794" y="210650"/>
            <a:ext cx="6096000" cy="461665"/>
          </a:xfrm>
          <a:prstGeom prst="rect">
            <a:avLst/>
          </a:prstGeom>
          <a:noFill/>
        </p:spPr>
        <p:txBody>
          <a:bodyPr wrap="square">
            <a:spAutoFit/>
          </a:bodyPr>
          <a:lstStyle/>
          <a:p>
            <a:r>
              <a:rPr lang="en-US" altLang="zh-CN" sz="2400" b="1" dirty="0">
                <a:solidFill>
                  <a:schemeClr val="bg1"/>
                </a:solidFill>
                <a:latin typeface="+mj-lt"/>
                <a:ea typeface="Montserrat" panose="00000500000000000000" charset="0"/>
                <a:cs typeface="+mn-ea"/>
                <a:sym typeface="+mn-lt"/>
              </a:rPr>
              <a:t> </a:t>
            </a:r>
            <a:r>
              <a:rPr lang="en-US" altLang="zh-CN" sz="2400" b="1" dirty="0">
                <a:solidFill>
                  <a:schemeClr val="bg1"/>
                </a:solidFill>
                <a:ea typeface="Montserrat" panose="00000500000000000000" charset="0"/>
                <a:cs typeface="+mn-ea"/>
                <a:sym typeface="+mn-lt"/>
              </a:rPr>
              <a:t>7. AI IN RESEARCH &amp; INNOVATION</a:t>
            </a:r>
          </a:p>
        </p:txBody>
      </p:sp>
      <p:grpSp>
        <p:nvGrpSpPr>
          <p:cNvPr id="4" name="组合 16">
            <a:extLst>
              <a:ext uri="{FF2B5EF4-FFF2-40B4-BE49-F238E27FC236}">
                <a16:creationId xmlns:a16="http://schemas.microsoft.com/office/drawing/2014/main" id="{F825D1DA-A8A8-083D-F060-3C53C7879C4B}"/>
              </a:ext>
            </a:extLst>
          </p:cNvPr>
          <p:cNvGrpSpPr/>
          <p:nvPr/>
        </p:nvGrpSpPr>
        <p:grpSpPr>
          <a:xfrm>
            <a:off x="183319" y="136553"/>
            <a:ext cx="11261828" cy="714538"/>
            <a:chOff x="520218" y="437796"/>
            <a:chExt cx="12550045" cy="830341"/>
          </a:xfrm>
        </p:grpSpPr>
        <p:sp>
          <p:nvSpPr>
            <p:cNvPr id="5" name="矩形: 圆角 17">
              <a:extLst>
                <a:ext uri="{FF2B5EF4-FFF2-40B4-BE49-F238E27FC236}">
                  <a16:creationId xmlns:a16="http://schemas.microsoft.com/office/drawing/2014/main" id="{E6C2A11B-76AC-D386-1AD1-A3A01462B141}"/>
                </a:ext>
              </a:extLst>
            </p:cNvPr>
            <p:cNvSpPr/>
            <p:nvPr/>
          </p:nvSpPr>
          <p:spPr>
            <a:xfrm>
              <a:off x="520218" y="437796"/>
              <a:ext cx="684468" cy="691752"/>
            </a:xfrm>
            <a:prstGeom prst="roundRect">
              <a:avLst/>
            </a:prstGeom>
            <a:noFill/>
            <a:ln w="34925">
              <a:solidFill>
                <a:srgbClr val="62FF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sp>
          <p:nvSpPr>
            <p:cNvPr id="6" name="文本框 21">
              <a:extLst>
                <a:ext uri="{FF2B5EF4-FFF2-40B4-BE49-F238E27FC236}">
                  <a16:creationId xmlns:a16="http://schemas.microsoft.com/office/drawing/2014/main" id="{81FAAB61-2BF4-1D72-0253-09DF6F90521B}"/>
                </a:ext>
              </a:extLst>
            </p:cNvPr>
            <p:cNvSpPr txBox="1"/>
            <p:nvPr/>
          </p:nvSpPr>
          <p:spPr>
            <a:xfrm>
              <a:off x="3744413" y="660120"/>
              <a:ext cx="9325850" cy="608017"/>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mj-lt"/>
                  <a:ea typeface="Montserrat" panose="00000500000000000000" charset="0"/>
                  <a:cs typeface="+mn-ea"/>
                  <a:sym typeface="+mn-lt"/>
                </a:rPr>
                <a:t> </a:t>
              </a:r>
              <a:endParaRPr lang="en-US" altLang="zh-CN" sz="2000" b="1" dirty="0">
                <a:solidFill>
                  <a:schemeClr val="bg1"/>
                </a:solidFill>
                <a:latin typeface="+mj-lt"/>
                <a:ea typeface="Montserrat" panose="00000500000000000000" charset="0"/>
                <a:cs typeface="+mn-ea"/>
                <a:sym typeface="+mn-lt"/>
              </a:endParaRPr>
            </a:p>
          </p:txBody>
        </p:sp>
        <p:sp>
          <p:nvSpPr>
            <p:cNvPr id="7" name="椭圆 106">
              <a:extLst>
                <a:ext uri="{FF2B5EF4-FFF2-40B4-BE49-F238E27FC236}">
                  <a16:creationId xmlns:a16="http://schemas.microsoft.com/office/drawing/2014/main" id="{6AC0B5D7-BE17-8CF6-D4DE-312F1A9F19FF}"/>
                </a:ext>
              </a:extLst>
            </p:cNvPr>
            <p:cNvSpPr/>
            <p:nvPr/>
          </p:nvSpPr>
          <p:spPr>
            <a:xfrm>
              <a:off x="658980" y="573932"/>
              <a:ext cx="406944" cy="41948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rgbClr val="62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solidFill>
                  <a:schemeClr val="bg1"/>
                </a:solidFill>
                <a:latin typeface="Montserrat" panose="00000500000000000000" charset="0"/>
                <a:ea typeface="Montserrat" panose="00000500000000000000" charset="0"/>
                <a:cs typeface="+mn-ea"/>
                <a:sym typeface="+mn-lt"/>
              </a:endParaRPr>
            </a:p>
          </p:txBody>
        </p:sp>
      </p:grpSp>
    </p:spTree>
    <p:extLst>
      <p:ext uri="{BB962C8B-B14F-4D97-AF65-F5344CB8AC3E}">
        <p14:creationId xmlns:p14="http://schemas.microsoft.com/office/powerpoint/2010/main" val="341292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par>
                                <p:cTn id="9" presetID="12" presetClass="entr" presetSubtype="8"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p:tgtEl>
                                          <p:spTgt spid="41"/>
                                        </p:tgtEl>
                                        <p:attrNameLst>
                                          <p:attrName>ppt_x</p:attrName>
                                        </p:attrNameLst>
                                      </p:cBhvr>
                                      <p:tavLst>
                                        <p:tav tm="0">
                                          <p:val>
                                            <p:strVal val="#ppt_x-#ppt_w*1.125000"/>
                                          </p:val>
                                        </p:tav>
                                        <p:tav tm="100000">
                                          <p:val>
                                            <p:strVal val="#ppt_x"/>
                                          </p:val>
                                        </p:tav>
                                      </p:tavLst>
                                    </p:anim>
                                    <p:animEffect transition="in" filter="wipe(right)">
                                      <p:cBhvr>
                                        <p:cTn id="12" dur="500"/>
                                        <p:tgtEl>
                                          <p:spTgt spid="41"/>
                                        </p:tgtEl>
                                      </p:cBhvr>
                                    </p:animEffect>
                                  </p:childTnLst>
                                </p:cTn>
                              </p:par>
                              <p:par>
                                <p:cTn id="13" presetID="1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p:tgtEl>
                                          <p:spTgt spid="30"/>
                                        </p:tgtEl>
                                        <p:attrNameLst>
                                          <p:attrName>ppt_x</p:attrName>
                                        </p:attrNameLst>
                                      </p:cBhvr>
                                      <p:tavLst>
                                        <p:tav tm="0">
                                          <p:val>
                                            <p:strVal val="#ppt_x-#ppt_w*1.125000"/>
                                          </p:val>
                                        </p:tav>
                                        <p:tav tm="100000">
                                          <p:val>
                                            <p:strVal val="#ppt_x"/>
                                          </p:val>
                                        </p:tav>
                                      </p:tavLst>
                                    </p:anim>
                                    <p:animEffect transition="in" filter="wipe(right)">
                                      <p:cBhvr>
                                        <p:cTn id="16" dur="500"/>
                                        <p:tgtEl>
                                          <p:spTgt spid="30"/>
                                        </p:tgtEl>
                                      </p:cBhvr>
                                    </p:animEffect>
                                  </p:childTnLst>
                                </p:cTn>
                              </p:par>
                              <p:par>
                                <p:cTn id="17" presetID="12" presetClass="entr" presetSubtype="8"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p:tgtEl>
                                          <p:spTgt spid="59"/>
                                        </p:tgtEl>
                                        <p:attrNameLst>
                                          <p:attrName>ppt_x</p:attrName>
                                        </p:attrNameLst>
                                      </p:cBhvr>
                                      <p:tavLst>
                                        <p:tav tm="0">
                                          <p:val>
                                            <p:strVal val="#ppt_x-#ppt_w*1.125000"/>
                                          </p:val>
                                        </p:tav>
                                        <p:tav tm="100000">
                                          <p:val>
                                            <p:strVal val="#ppt_x"/>
                                          </p:val>
                                        </p:tav>
                                      </p:tavLst>
                                    </p:anim>
                                    <p:animEffect transition="in" filter="wipe(right)">
                                      <p:cBhvr>
                                        <p:cTn id="20" dur="500"/>
                                        <p:tgtEl>
                                          <p:spTgt spid="59"/>
                                        </p:tgtEl>
                                      </p:cBhvr>
                                    </p:animEffect>
                                  </p:childTnLst>
                                </p:cTn>
                              </p:par>
                              <p:par>
                                <p:cTn id="21" presetID="12" presetClass="entr" presetSubtype="8"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ppt_x</p:attrName>
                                        </p:attrNameLst>
                                      </p:cBhvr>
                                      <p:tavLst>
                                        <p:tav tm="0">
                                          <p:val>
                                            <p:strVal val="#ppt_x-#ppt_w*1.125000"/>
                                          </p:val>
                                        </p:tav>
                                        <p:tav tm="100000">
                                          <p:val>
                                            <p:strVal val="#ppt_x"/>
                                          </p:val>
                                        </p:tav>
                                      </p:tavLst>
                                    </p:anim>
                                    <p:animEffect transition="in" filter="wipe(right)">
                                      <p:cBhvr>
                                        <p:cTn id="24" dur="500"/>
                                        <p:tgtEl>
                                          <p:spTgt spid="14"/>
                                        </p:tgtEl>
                                      </p:cBhvr>
                                    </p:animEffect>
                                  </p:childTnLst>
                                </p:cTn>
                              </p:par>
                              <p:par>
                                <p:cTn id="25" presetID="12" presetClass="entr" presetSubtype="8"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p:tgtEl>
                                          <p:spTgt spid="4"/>
                                        </p:tgtEl>
                                        <p:attrNameLst>
                                          <p:attrName>ppt_x</p:attrName>
                                        </p:attrNameLst>
                                      </p:cBhvr>
                                      <p:tavLst>
                                        <p:tav tm="0">
                                          <p:val>
                                            <p:strVal val="#ppt_x-#ppt_w*1.125000"/>
                                          </p:val>
                                        </p:tav>
                                        <p:tav tm="100000">
                                          <p:val>
                                            <p:strVal val="#ppt_x"/>
                                          </p:val>
                                        </p:tav>
                                      </p:tavLst>
                                    </p:anim>
                                    <p:animEffect transition="in" filter="wipe(right)">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2702" y="128247"/>
            <a:ext cx="9508702" cy="5542581"/>
          </a:xfrm>
          <a:prstGeom prst="rect">
            <a:avLst/>
          </a:prstGeom>
        </p:spPr>
      </p:pic>
      <p:grpSp>
        <p:nvGrpSpPr>
          <p:cNvPr id="6" name="组合 5"/>
          <p:cNvGrpSpPr/>
          <p:nvPr/>
        </p:nvGrpSpPr>
        <p:grpSpPr>
          <a:xfrm>
            <a:off x="303449" y="238029"/>
            <a:ext cx="11524305" cy="1077218"/>
            <a:chOff x="382276" y="88257"/>
            <a:chExt cx="11524305" cy="1077218"/>
          </a:xfrm>
        </p:grpSpPr>
        <p:grpSp>
          <p:nvGrpSpPr>
            <p:cNvPr id="7" name="组合 6"/>
            <p:cNvGrpSpPr/>
            <p:nvPr/>
          </p:nvGrpSpPr>
          <p:grpSpPr>
            <a:xfrm>
              <a:off x="382276" y="269854"/>
              <a:ext cx="604607" cy="274860"/>
              <a:chOff x="775976" y="295254"/>
              <a:chExt cx="604607" cy="274860"/>
            </a:xfrm>
          </p:grpSpPr>
          <p:grpSp>
            <p:nvGrpSpPr>
              <p:cNvPr id="9" name="组合 8"/>
              <p:cNvGrpSpPr/>
              <p:nvPr/>
            </p:nvGrpSpPr>
            <p:grpSpPr>
              <a:xfrm rot="2788198">
                <a:off x="784307" y="286923"/>
                <a:ext cx="266582" cy="283243"/>
                <a:chOff x="4389120" y="2293620"/>
                <a:chExt cx="609600" cy="647700"/>
              </a:xfrm>
            </p:grpSpPr>
            <p:cxnSp>
              <p:nvCxnSpPr>
                <p:cNvPr id="16" name="直接连接符 15"/>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2788198">
                <a:off x="938001" y="286923"/>
                <a:ext cx="266582" cy="283243"/>
                <a:chOff x="4389120" y="2293620"/>
                <a:chExt cx="609600" cy="647700"/>
              </a:xfrm>
            </p:grpSpPr>
            <p:cxnSp>
              <p:nvCxnSpPr>
                <p:cNvPr id="14" name="直接连接符 13"/>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rot="2788198">
                <a:off x="1105671" y="295201"/>
                <a:ext cx="266582" cy="283243"/>
                <a:chOff x="4389120" y="2293620"/>
                <a:chExt cx="609600" cy="647700"/>
              </a:xfrm>
            </p:grpSpPr>
            <p:cxnSp>
              <p:nvCxnSpPr>
                <p:cNvPr id="12" name="直接连接符 11"/>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sp>
          <p:nvSpPr>
            <p:cNvPr id="8" name="文本框 7"/>
            <p:cNvSpPr txBox="1"/>
            <p:nvPr/>
          </p:nvSpPr>
          <p:spPr>
            <a:xfrm>
              <a:off x="1146816" y="88257"/>
              <a:ext cx="10759765" cy="1077218"/>
            </a:xfrm>
            <a:prstGeom prst="rect">
              <a:avLst/>
            </a:prstGeom>
            <a:noFill/>
          </p:spPr>
          <p:txBody>
            <a:bodyPr wrap="square" rtlCol="0">
              <a:spAutoFit/>
            </a:bodyPr>
            <a:lstStyle/>
            <a:p>
              <a:r>
                <a:rPr lang="en-US" sz="3200" b="1" dirty="0">
                  <a:solidFill>
                    <a:schemeClr val="bg1"/>
                  </a:solidFill>
                  <a:latin typeface="Copperplate Gothic Bold" panose="020E0705020206020404" pitchFamily="34" charset="0"/>
                </a:rPr>
                <a:t>1.OVERVIEW OF AI IN STUDENTS EDUCATION</a:t>
              </a:r>
            </a:p>
            <a:p>
              <a:endParaRPr lang="zh-CN" altLang="en-US" sz="3200" dirty="0">
                <a:solidFill>
                  <a:schemeClr val="bg1"/>
                </a:solidFill>
                <a:latin typeface="Montserrat" panose="00000500000000000000" charset="0"/>
                <a:ea typeface="Montserrat" panose="00000500000000000000" charset="0"/>
                <a:cs typeface="+mn-ea"/>
                <a:sym typeface="+mn-lt"/>
              </a:endParaRPr>
            </a:p>
          </p:txBody>
        </p:sp>
      </p:grpSp>
      <p:sp>
        <p:nvSpPr>
          <p:cNvPr id="42" name="Rectangle 23"/>
          <p:cNvSpPr/>
          <p:nvPr/>
        </p:nvSpPr>
        <p:spPr>
          <a:xfrm>
            <a:off x="5897582" y="978785"/>
            <a:ext cx="5935579" cy="1056764"/>
          </a:xfrm>
          <a:prstGeom prst="rect">
            <a:avLst/>
          </a:prstGeom>
        </p:spPr>
        <p:txBody>
          <a:bodyPr wrap="square">
            <a:spAutoFit/>
          </a:bodyPr>
          <a:lstStyle/>
          <a:p>
            <a:pPr marL="171450" indent="-171450">
              <a:lnSpc>
                <a:spcPct val="140000"/>
              </a:lnSpc>
              <a:buFont typeface="Wingdings" panose="05000000000000000000" pitchFamily="2" charset="2"/>
              <a:buChar char="Ø"/>
              <a:defRPr/>
            </a:pPr>
            <a:r>
              <a:rPr lang="en-US" dirty="0">
                <a:solidFill>
                  <a:schemeClr val="bg1"/>
                </a:solidFill>
              </a:rPr>
              <a:t> </a:t>
            </a:r>
            <a:r>
              <a:rPr lang="en-US" sz="1600" dirty="0">
                <a:solidFill>
                  <a:schemeClr val="bg1"/>
                </a:solidFill>
              </a:rPr>
              <a:t>Artificial Intelligence (AI) enables machines to think, learn, and make decisions like humans.</a:t>
            </a:r>
          </a:p>
          <a:p>
            <a:pPr marL="171450" indent="-171450">
              <a:lnSpc>
                <a:spcPct val="140000"/>
              </a:lnSpc>
              <a:buFont typeface="Wingdings" panose="05000000000000000000" pitchFamily="2" charset="2"/>
              <a:buChar char="Ø"/>
              <a:defRPr/>
            </a:pPr>
            <a:endParaRPr lang="en-US" sz="1200" noProof="1">
              <a:solidFill>
                <a:schemeClr val="bg1"/>
              </a:solidFill>
              <a:latin typeface="Montserrat" panose="00000500000000000000" charset="0"/>
              <a:ea typeface="Montserrat" panose="00000500000000000000" charset="0"/>
              <a:cs typeface="Montserrat" panose="00000500000000000000" charset="0"/>
              <a:sym typeface="+mn-lt"/>
            </a:endParaRPr>
          </a:p>
        </p:txBody>
      </p:sp>
      <p:sp>
        <p:nvSpPr>
          <p:cNvPr id="44" name="Rectangle 23"/>
          <p:cNvSpPr/>
          <p:nvPr/>
        </p:nvSpPr>
        <p:spPr>
          <a:xfrm>
            <a:off x="5894878" y="2078638"/>
            <a:ext cx="5935579" cy="1013675"/>
          </a:xfrm>
          <a:prstGeom prst="rect">
            <a:avLst/>
          </a:prstGeom>
        </p:spPr>
        <p:txBody>
          <a:bodyPr wrap="square">
            <a:spAutoFit/>
          </a:bodyPr>
          <a:lstStyle/>
          <a:p>
            <a:pPr marL="285750" indent="-285750">
              <a:lnSpc>
                <a:spcPct val="140000"/>
              </a:lnSpc>
              <a:buFont typeface="Wingdings" panose="05000000000000000000" pitchFamily="2" charset="2"/>
              <a:buChar char="Ø"/>
              <a:defRPr/>
            </a:pPr>
            <a:r>
              <a:rPr lang="en-US" sz="1600" dirty="0">
                <a:solidFill>
                  <a:schemeClr val="bg1"/>
                </a:solidFill>
              </a:rPr>
              <a:t>AI is widely used in education to support students' academic tasks</a:t>
            </a:r>
            <a:r>
              <a:rPr lang="en-US" sz="1600" b="1" dirty="0">
                <a:solidFill>
                  <a:schemeClr val="bg1"/>
                </a:solidFill>
              </a:rPr>
              <a:t>.</a:t>
            </a:r>
            <a:endParaRPr lang="en-US" sz="1600" dirty="0">
              <a:solidFill>
                <a:schemeClr val="bg1"/>
              </a:solidFill>
            </a:endParaRPr>
          </a:p>
          <a:p>
            <a:pPr marL="171450" indent="-171450">
              <a:lnSpc>
                <a:spcPct val="140000"/>
              </a:lnSpc>
              <a:buFont typeface="Wingdings" panose="05000000000000000000" pitchFamily="2" charset="2"/>
              <a:buChar char="Ø"/>
              <a:defRPr/>
            </a:pPr>
            <a:endParaRPr lang="en-US" sz="1200" noProof="1">
              <a:solidFill>
                <a:schemeClr val="bg1"/>
              </a:solidFill>
              <a:latin typeface="Montserrat" panose="00000500000000000000" charset="0"/>
              <a:ea typeface="Montserrat" panose="00000500000000000000" charset="0"/>
              <a:cs typeface="Montserrat" panose="00000500000000000000" charset="0"/>
              <a:sym typeface="+mn-lt"/>
            </a:endParaRPr>
          </a:p>
        </p:txBody>
      </p:sp>
      <p:sp>
        <p:nvSpPr>
          <p:cNvPr id="2" name="Rectangle 23">
            <a:extLst>
              <a:ext uri="{FF2B5EF4-FFF2-40B4-BE49-F238E27FC236}">
                <a16:creationId xmlns:a16="http://schemas.microsoft.com/office/drawing/2014/main" id="{870A7403-15C3-98B5-E42A-ED44E1B41DC7}"/>
              </a:ext>
            </a:extLst>
          </p:cNvPr>
          <p:cNvSpPr/>
          <p:nvPr/>
        </p:nvSpPr>
        <p:spPr>
          <a:xfrm>
            <a:off x="5892174" y="4069131"/>
            <a:ext cx="5873282" cy="1052339"/>
          </a:xfrm>
          <a:prstGeom prst="rect">
            <a:avLst/>
          </a:prstGeom>
        </p:spPr>
        <p:txBody>
          <a:bodyPr wrap="square">
            <a:spAutoFit/>
          </a:bodyPr>
          <a:lstStyle/>
          <a:p>
            <a:pPr marL="285750" indent="-285750">
              <a:lnSpc>
                <a:spcPct val="140000"/>
              </a:lnSpc>
              <a:buFont typeface="Wingdings" panose="05000000000000000000" pitchFamily="2" charset="2"/>
              <a:buChar char="Ø"/>
              <a:defRPr/>
            </a:pPr>
            <a:r>
              <a:rPr lang="en-US" sz="1600" dirty="0">
                <a:solidFill>
                  <a:schemeClr val="bg1"/>
                </a:solidFill>
              </a:rPr>
              <a:t>Popular tools include ChatGPT, Gemini, Copilot , and Google Bard.</a:t>
            </a:r>
          </a:p>
          <a:p>
            <a:pPr>
              <a:lnSpc>
                <a:spcPct val="140000"/>
              </a:lnSpc>
              <a:defRPr/>
            </a:pPr>
            <a:endParaRPr lang="en-US" sz="1400" noProof="1">
              <a:solidFill>
                <a:schemeClr val="bg1"/>
              </a:solidFill>
              <a:ea typeface="Montserrat" panose="00000500000000000000" charset="0"/>
              <a:cs typeface="Montserrat" panose="00000500000000000000" charset="0"/>
              <a:sym typeface="+mn-lt"/>
            </a:endParaRPr>
          </a:p>
        </p:txBody>
      </p:sp>
      <p:sp>
        <p:nvSpPr>
          <p:cNvPr id="4" name="TextBox 3">
            <a:extLst>
              <a:ext uri="{FF2B5EF4-FFF2-40B4-BE49-F238E27FC236}">
                <a16:creationId xmlns:a16="http://schemas.microsoft.com/office/drawing/2014/main" id="{C1DB979C-F05B-3587-6E1A-5B24880AFCB8}"/>
              </a:ext>
            </a:extLst>
          </p:cNvPr>
          <p:cNvSpPr txBox="1"/>
          <p:nvPr/>
        </p:nvSpPr>
        <p:spPr>
          <a:xfrm>
            <a:off x="5892174" y="3181062"/>
            <a:ext cx="5935580" cy="584775"/>
          </a:xfrm>
          <a:prstGeom prst="rect">
            <a:avLst/>
          </a:prstGeom>
          <a:noFill/>
        </p:spPr>
        <p:txBody>
          <a:bodyPr wrap="square">
            <a:spAutoFit/>
          </a:bodyPr>
          <a:lstStyle/>
          <a:p>
            <a:pPr marL="285750" lvl="0" indent="-285750">
              <a:buFont typeface="Wingdings" panose="05000000000000000000" pitchFamily="2" charset="2"/>
              <a:buChar char="Ø"/>
            </a:pPr>
            <a:r>
              <a:rPr lang="en-US" sz="1600" dirty="0">
                <a:solidFill>
                  <a:schemeClr val="bg1"/>
                </a:solidFill>
              </a:rPr>
              <a:t>Students use AI tools for writing, researching, coding, and idea generation.</a:t>
            </a:r>
          </a:p>
        </p:txBody>
      </p:sp>
      <p:sp>
        <p:nvSpPr>
          <p:cNvPr id="18" name="TextBox 17">
            <a:extLst>
              <a:ext uri="{FF2B5EF4-FFF2-40B4-BE49-F238E27FC236}">
                <a16:creationId xmlns:a16="http://schemas.microsoft.com/office/drawing/2014/main" id="{6DBB2C50-AE1C-595E-A9AA-09D155DF17D5}"/>
              </a:ext>
            </a:extLst>
          </p:cNvPr>
          <p:cNvSpPr txBox="1"/>
          <p:nvPr/>
        </p:nvSpPr>
        <p:spPr>
          <a:xfrm>
            <a:off x="5892174" y="5103762"/>
            <a:ext cx="6193857" cy="584775"/>
          </a:xfrm>
          <a:prstGeom prst="rect">
            <a:avLst/>
          </a:prstGeom>
          <a:noFill/>
        </p:spPr>
        <p:txBody>
          <a:bodyPr wrap="square">
            <a:spAutoFit/>
          </a:bodyPr>
          <a:lstStyle/>
          <a:p>
            <a:pPr marL="285750" lvl="0" indent="-285750">
              <a:buFont typeface="Wingdings" panose="05000000000000000000" pitchFamily="2" charset="2"/>
              <a:buChar char="Ø"/>
            </a:pPr>
            <a:r>
              <a:rPr lang="en-US" sz="1600" dirty="0">
                <a:solidFill>
                  <a:schemeClr val="bg1"/>
                </a:solidFill>
              </a:rPr>
              <a:t>Its role in education is growing rapidly and becoming essential in student life.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3449" y="238029"/>
            <a:ext cx="5050155" cy="583565"/>
            <a:chOff x="382276" y="88257"/>
            <a:chExt cx="5050155" cy="583565"/>
          </a:xfrm>
        </p:grpSpPr>
        <p:grpSp>
          <p:nvGrpSpPr>
            <p:cNvPr id="7" name="组合 6"/>
            <p:cNvGrpSpPr/>
            <p:nvPr/>
          </p:nvGrpSpPr>
          <p:grpSpPr>
            <a:xfrm>
              <a:off x="382276" y="269854"/>
              <a:ext cx="604607" cy="274860"/>
              <a:chOff x="775976" y="295254"/>
              <a:chExt cx="604607" cy="274860"/>
            </a:xfrm>
          </p:grpSpPr>
          <p:grpSp>
            <p:nvGrpSpPr>
              <p:cNvPr id="9" name="组合 8"/>
              <p:cNvGrpSpPr/>
              <p:nvPr/>
            </p:nvGrpSpPr>
            <p:grpSpPr>
              <a:xfrm rot="2788198">
                <a:off x="784307" y="286923"/>
                <a:ext cx="266582" cy="283243"/>
                <a:chOff x="4389120" y="2293620"/>
                <a:chExt cx="609600" cy="647700"/>
              </a:xfrm>
            </p:grpSpPr>
            <p:cxnSp>
              <p:nvCxnSpPr>
                <p:cNvPr id="16" name="直接连接符 15"/>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2788198">
                <a:off x="938001" y="286923"/>
                <a:ext cx="266582" cy="283243"/>
                <a:chOff x="4389120" y="2293620"/>
                <a:chExt cx="609600" cy="647700"/>
              </a:xfrm>
            </p:grpSpPr>
            <p:cxnSp>
              <p:nvCxnSpPr>
                <p:cNvPr id="14" name="直接连接符 13"/>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rot="2788198">
                <a:off x="1105671" y="295201"/>
                <a:ext cx="266582" cy="283243"/>
                <a:chOff x="4389120" y="2293620"/>
                <a:chExt cx="609600" cy="647700"/>
              </a:xfrm>
            </p:grpSpPr>
            <p:cxnSp>
              <p:nvCxnSpPr>
                <p:cNvPr id="12" name="直接连接符 11"/>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sp>
          <p:nvSpPr>
            <p:cNvPr id="8" name="文本框 7"/>
            <p:cNvSpPr txBox="1"/>
            <p:nvPr/>
          </p:nvSpPr>
          <p:spPr>
            <a:xfrm>
              <a:off x="1146816" y="88257"/>
              <a:ext cx="4285615" cy="583565"/>
            </a:xfrm>
            <a:prstGeom prst="rect">
              <a:avLst/>
            </a:prstGeom>
            <a:noFill/>
          </p:spPr>
          <p:txBody>
            <a:bodyPr wrap="square" rtlCol="0">
              <a:spAutoFit/>
            </a:bodyPr>
            <a:lstStyle/>
            <a:p>
              <a:r>
                <a:rPr lang="en-US" altLang="zh-CN" sz="3200" b="1" dirty="0">
                  <a:solidFill>
                    <a:schemeClr val="bg1"/>
                  </a:solidFill>
                  <a:latin typeface="Montserrat" panose="00000500000000000000" charset="0"/>
                  <a:ea typeface="Montserrat" panose="00000500000000000000" charset="0"/>
                  <a:cs typeface="+mn-ea"/>
                  <a:sym typeface="+mn-lt"/>
                </a:rPr>
                <a:t>2.</a:t>
              </a:r>
              <a:r>
                <a:rPr lang="en-US" altLang="zh-CN" sz="3200" b="1" dirty="0">
                  <a:solidFill>
                    <a:schemeClr val="bg1"/>
                  </a:solidFill>
                  <a:latin typeface="Copperplate Gothic Bold" panose="020E0705020206020404" pitchFamily="34" charset="0"/>
                  <a:ea typeface="Montserrat" panose="00000500000000000000" charset="0"/>
                  <a:cs typeface="+mn-ea"/>
                  <a:sym typeface="+mn-lt"/>
                </a:rPr>
                <a:t>KEY</a:t>
              </a:r>
              <a:r>
                <a:rPr lang="zh-CN" altLang="en-US" sz="3200" b="1" dirty="0">
                  <a:solidFill>
                    <a:schemeClr val="bg1"/>
                  </a:solidFill>
                  <a:latin typeface="Copperplate Gothic Bold" panose="020E0705020206020404" pitchFamily="34" charset="0"/>
                  <a:ea typeface="Montserrat" panose="00000500000000000000" charset="0"/>
                  <a:cs typeface="+mn-ea"/>
                  <a:sym typeface="+mn-lt"/>
                </a:rPr>
                <a:t> </a:t>
              </a:r>
              <a:r>
                <a:rPr lang="en-US" altLang="zh-CN" sz="3200" b="1" dirty="0">
                  <a:solidFill>
                    <a:schemeClr val="bg1"/>
                  </a:solidFill>
                  <a:latin typeface="Copperplate Gothic Bold" panose="020E0705020206020404" pitchFamily="34" charset="0"/>
                  <a:ea typeface="Montserrat" panose="00000500000000000000" charset="0"/>
                  <a:cs typeface="+mn-ea"/>
                  <a:sym typeface="+mn-lt"/>
                </a:rPr>
                <a:t>GOALS</a:t>
              </a:r>
              <a:endParaRPr lang="zh-CN" altLang="en-US" sz="3200" b="1" dirty="0">
                <a:solidFill>
                  <a:schemeClr val="bg1"/>
                </a:solidFill>
                <a:latin typeface="Copperplate Gothic Bold" panose="020E0705020206020404" pitchFamily="34" charset="0"/>
                <a:ea typeface="Montserrat" panose="00000500000000000000" charset="0"/>
                <a:cs typeface="+mn-ea"/>
                <a:sym typeface="+mn-lt"/>
              </a:endParaRPr>
            </a:p>
          </p:txBody>
        </p:sp>
      </p:grpSp>
      <p:grpSp>
        <p:nvGrpSpPr>
          <p:cNvPr id="53" name="组合 52"/>
          <p:cNvGrpSpPr/>
          <p:nvPr/>
        </p:nvGrpSpPr>
        <p:grpSpPr>
          <a:xfrm>
            <a:off x="1574382" y="1892831"/>
            <a:ext cx="2858833" cy="1436103"/>
            <a:chOff x="1180786" y="1419622"/>
            <a:chExt cx="2144125" cy="1077077"/>
          </a:xfrm>
        </p:grpSpPr>
        <p:sp>
          <p:nvSpPr>
            <p:cNvPr id="54" name="Freeform 7"/>
            <p:cNvSpPr/>
            <p:nvPr/>
          </p:nvSpPr>
          <p:spPr bwMode="auto">
            <a:xfrm>
              <a:off x="1180786" y="1419622"/>
              <a:ext cx="2144125" cy="1077077"/>
            </a:xfrm>
            <a:custGeom>
              <a:avLst/>
              <a:gdLst/>
              <a:ahLst/>
              <a:cxnLst>
                <a:cxn ang="0">
                  <a:pos x="233" y="0"/>
                </a:cxn>
                <a:cxn ang="0">
                  <a:pos x="0" y="233"/>
                </a:cxn>
                <a:cxn ang="0">
                  <a:pos x="465" y="233"/>
                </a:cxn>
                <a:cxn ang="0">
                  <a:pos x="233" y="0"/>
                </a:cxn>
              </a:cxnLst>
              <a:rect l="0" t="0" r="r" b="b"/>
              <a:pathLst>
                <a:path w="465" h="233">
                  <a:moveTo>
                    <a:pt x="233" y="0"/>
                  </a:moveTo>
                  <a:cubicBezTo>
                    <a:pt x="104" y="0"/>
                    <a:pt x="0" y="104"/>
                    <a:pt x="0" y="233"/>
                  </a:cubicBezTo>
                  <a:cubicBezTo>
                    <a:pt x="465" y="233"/>
                    <a:pt x="465" y="233"/>
                    <a:pt x="465" y="233"/>
                  </a:cubicBezTo>
                  <a:cubicBezTo>
                    <a:pt x="465" y="104"/>
                    <a:pt x="361" y="0"/>
                    <a:pt x="233" y="0"/>
                  </a:cubicBez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endParaRPr lang="en-US" sz="6000">
                <a:solidFill>
                  <a:schemeClr val="bg1"/>
                </a:solidFill>
                <a:latin typeface="Montserrat" panose="00000500000000000000" charset="0"/>
                <a:ea typeface="Montserrat" panose="00000500000000000000" charset="0"/>
                <a:cs typeface="Montserrat" panose="00000500000000000000" charset="0"/>
              </a:endParaRPr>
            </a:p>
          </p:txBody>
        </p:sp>
        <p:sp>
          <p:nvSpPr>
            <p:cNvPr id="55" name="TextBox 3"/>
            <p:cNvSpPr txBox="1"/>
            <p:nvPr/>
          </p:nvSpPr>
          <p:spPr>
            <a:xfrm>
              <a:off x="1857960" y="1540557"/>
              <a:ext cx="981508" cy="807914"/>
            </a:xfrm>
            <a:prstGeom prst="rect">
              <a:avLst/>
            </a:prstGeom>
            <a:noFill/>
            <a:ln>
              <a:noFill/>
            </a:ln>
            <a:effectLst/>
          </p:spPr>
          <p:txBody>
            <a:bodyPr lIns="0" tIns="0" rIns="0" bIns="0" anchor="ctr"/>
            <a:lstStyle>
              <a:defPPr>
                <a:defRPr lang="zh-CN"/>
              </a:defPPr>
              <a:lvl1pPr>
                <a:defRPr>
                  <a:solidFill>
                    <a:schemeClr val="bg1"/>
                  </a:solidFill>
                  <a:latin typeface="字魂70号-灵悦黑体" panose="00000500000000000000" pitchFamily="2" charset="-122"/>
                  <a:ea typeface="字魂70号-灵悦黑体" panose="00000500000000000000" pitchFamily="2" charset="-122"/>
                </a:defRPr>
              </a:lvl1pPr>
            </a:lstStyle>
            <a:p>
              <a:r>
                <a:rPr lang="id-ID" sz="6000">
                  <a:latin typeface="Montserrat" panose="00000500000000000000" charset="0"/>
                  <a:ea typeface="Montserrat" panose="00000500000000000000" charset="0"/>
                  <a:cs typeface="Montserrat" panose="00000500000000000000" charset="0"/>
                </a:rPr>
                <a:t>01</a:t>
              </a:r>
              <a:endParaRPr lang="en-US" sz="6000" dirty="0">
                <a:latin typeface="Montserrat" panose="00000500000000000000" charset="0"/>
                <a:ea typeface="Montserrat" panose="00000500000000000000" charset="0"/>
                <a:cs typeface="Montserrat" panose="00000500000000000000" charset="0"/>
              </a:endParaRPr>
            </a:p>
          </p:txBody>
        </p:sp>
      </p:grpSp>
      <p:grpSp>
        <p:nvGrpSpPr>
          <p:cNvPr id="56" name="组合 55"/>
          <p:cNvGrpSpPr/>
          <p:nvPr/>
        </p:nvGrpSpPr>
        <p:grpSpPr>
          <a:xfrm>
            <a:off x="4765575" y="3328932"/>
            <a:ext cx="2856236" cy="1430910"/>
            <a:chOff x="3574181" y="2496698"/>
            <a:chExt cx="2142177" cy="1073182"/>
          </a:xfrm>
        </p:grpSpPr>
        <p:sp>
          <p:nvSpPr>
            <p:cNvPr id="57" name="Freeform 9"/>
            <p:cNvSpPr/>
            <p:nvPr/>
          </p:nvSpPr>
          <p:spPr bwMode="auto">
            <a:xfrm>
              <a:off x="3574181" y="2496698"/>
              <a:ext cx="2142177" cy="1073182"/>
            </a:xfrm>
            <a:custGeom>
              <a:avLst/>
              <a:gdLst/>
              <a:ahLst/>
              <a:cxnLst>
                <a:cxn ang="0">
                  <a:pos x="233" y="232"/>
                </a:cxn>
                <a:cxn ang="0">
                  <a:pos x="465" y="0"/>
                </a:cxn>
                <a:cxn ang="0">
                  <a:pos x="0" y="0"/>
                </a:cxn>
                <a:cxn ang="0">
                  <a:pos x="233" y="232"/>
                </a:cxn>
              </a:cxnLst>
              <a:rect l="0" t="0" r="r" b="b"/>
              <a:pathLst>
                <a:path w="465" h="232">
                  <a:moveTo>
                    <a:pt x="233" y="232"/>
                  </a:moveTo>
                  <a:cubicBezTo>
                    <a:pt x="361" y="232"/>
                    <a:pt x="465" y="128"/>
                    <a:pt x="465" y="0"/>
                  </a:cubicBezTo>
                  <a:cubicBezTo>
                    <a:pt x="0" y="0"/>
                    <a:pt x="0" y="0"/>
                    <a:pt x="0" y="0"/>
                  </a:cubicBezTo>
                  <a:cubicBezTo>
                    <a:pt x="0" y="128"/>
                    <a:pt x="104" y="232"/>
                    <a:pt x="233" y="232"/>
                  </a:cubicBez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endParaRPr lang="en-US" sz="6000">
                <a:solidFill>
                  <a:schemeClr val="bg1"/>
                </a:solidFill>
                <a:latin typeface="Montserrat" panose="00000500000000000000" charset="0"/>
                <a:ea typeface="Montserrat" panose="00000500000000000000" charset="0"/>
                <a:cs typeface="Montserrat" panose="00000500000000000000" charset="0"/>
              </a:endParaRPr>
            </a:p>
          </p:txBody>
        </p:sp>
        <p:sp>
          <p:nvSpPr>
            <p:cNvPr id="58" name="TextBox 6"/>
            <p:cNvSpPr txBox="1"/>
            <p:nvPr/>
          </p:nvSpPr>
          <p:spPr>
            <a:xfrm>
              <a:off x="4254367" y="2496698"/>
              <a:ext cx="981508" cy="807913"/>
            </a:xfrm>
            <a:prstGeom prst="rect">
              <a:avLst/>
            </a:prstGeom>
            <a:noFill/>
            <a:ln>
              <a:noFill/>
            </a:ln>
            <a:effectLst/>
          </p:spPr>
          <p:txBody>
            <a:bodyPr lIns="0" tIns="0" rIns="0" bIns="0" anchor="ctr"/>
            <a:lstStyle>
              <a:defPPr>
                <a:defRPr lang="zh-CN"/>
              </a:defPPr>
              <a:lvl1pPr>
                <a:defRPr>
                  <a:solidFill>
                    <a:schemeClr val="bg1"/>
                  </a:solidFill>
                  <a:latin typeface="字魂70号-灵悦黑体" panose="00000500000000000000" pitchFamily="2" charset="-122"/>
                  <a:ea typeface="字魂70号-灵悦黑体" panose="00000500000000000000" pitchFamily="2" charset="-122"/>
                </a:defRPr>
              </a:lvl1pPr>
            </a:lstStyle>
            <a:p>
              <a:r>
                <a:rPr lang="id-ID" sz="6000">
                  <a:latin typeface="Montserrat" panose="00000500000000000000" charset="0"/>
                  <a:ea typeface="Montserrat" panose="00000500000000000000" charset="0"/>
                  <a:cs typeface="Montserrat" panose="00000500000000000000" charset="0"/>
                </a:rPr>
                <a:t>02</a:t>
              </a:r>
              <a:endParaRPr lang="en-US" sz="6000" dirty="0">
                <a:latin typeface="Montserrat" panose="00000500000000000000" charset="0"/>
                <a:ea typeface="Montserrat" panose="00000500000000000000" charset="0"/>
                <a:cs typeface="Montserrat" panose="00000500000000000000" charset="0"/>
              </a:endParaRPr>
            </a:p>
          </p:txBody>
        </p:sp>
      </p:grpSp>
      <p:grpSp>
        <p:nvGrpSpPr>
          <p:cNvPr id="59" name="组合 58"/>
          <p:cNvGrpSpPr/>
          <p:nvPr/>
        </p:nvGrpSpPr>
        <p:grpSpPr>
          <a:xfrm>
            <a:off x="7959365" y="1892829"/>
            <a:ext cx="2853640" cy="1436103"/>
            <a:chOff x="5969524" y="1419622"/>
            <a:chExt cx="2140230" cy="1077077"/>
          </a:xfrm>
        </p:grpSpPr>
        <p:sp>
          <p:nvSpPr>
            <p:cNvPr id="60" name="Freeform 8"/>
            <p:cNvSpPr/>
            <p:nvPr/>
          </p:nvSpPr>
          <p:spPr bwMode="auto">
            <a:xfrm>
              <a:off x="5969524" y="1419622"/>
              <a:ext cx="2140230" cy="1077077"/>
            </a:xfrm>
            <a:custGeom>
              <a:avLst/>
              <a:gdLst/>
              <a:ahLst/>
              <a:cxnLst>
                <a:cxn ang="0">
                  <a:pos x="232" y="0"/>
                </a:cxn>
                <a:cxn ang="0">
                  <a:pos x="0" y="233"/>
                </a:cxn>
                <a:cxn ang="0">
                  <a:pos x="464" y="233"/>
                </a:cxn>
                <a:cxn ang="0">
                  <a:pos x="232" y="0"/>
                </a:cxn>
              </a:cxnLst>
              <a:rect l="0" t="0" r="r" b="b"/>
              <a:pathLst>
                <a:path w="464" h="233">
                  <a:moveTo>
                    <a:pt x="232" y="0"/>
                  </a:moveTo>
                  <a:cubicBezTo>
                    <a:pt x="104" y="0"/>
                    <a:pt x="0" y="104"/>
                    <a:pt x="0" y="233"/>
                  </a:cubicBezTo>
                  <a:cubicBezTo>
                    <a:pt x="464" y="233"/>
                    <a:pt x="464" y="233"/>
                    <a:pt x="464" y="233"/>
                  </a:cubicBezTo>
                  <a:cubicBezTo>
                    <a:pt x="464" y="104"/>
                    <a:pt x="360" y="0"/>
                    <a:pt x="232" y="0"/>
                  </a:cubicBez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endParaRPr lang="en-US" sz="6000">
                <a:solidFill>
                  <a:schemeClr val="bg1"/>
                </a:solidFill>
                <a:latin typeface="Montserrat" panose="00000500000000000000" charset="0"/>
                <a:ea typeface="Montserrat" panose="00000500000000000000" charset="0"/>
                <a:cs typeface="Montserrat" panose="00000500000000000000" charset="0"/>
              </a:endParaRPr>
            </a:p>
          </p:txBody>
        </p:sp>
        <p:sp>
          <p:nvSpPr>
            <p:cNvPr id="61" name="TextBox 9"/>
            <p:cNvSpPr txBox="1"/>
            <p:nvPr/>
          </p:nvSpPr>
          <p:spPr>
            <a:xfrm>
              <a:off x="6633776" y="1519309"/>
              <a:ext cx="981508" cy="807913"/>
            </a:xfrm>
            <a:prstGeom prst="rect">
              <a:avLst/>
            </a:prstGeom>
            <a:noFill/>
            <a:ln>
              <a:noFill/>
            </a:ln>
            <a:effectLst/>
          </p:spPr>
          <p:txBody>
            <a:bodyPr lIns="0" tIns="0" rIns="0" bIns="0" anchor="ctr"/>
            <a:lstStyle>
              <a:defPPr>
                <a:defRPr lang="zh-CN"/>
              </a:defPPr>
              <a:lvl1pPr>
                <a:defRPr>
                  <a:solidFill>
                    <a:schemeClr val="bg1"/>
                  </a:solidFill>
                  <a:latin typeface="字魂70号-灵悦黑体" panose="00000500000000000000" pitchFamily="2" charset="-122"/>
                  <a:ea typeface="字魂70号-灵悦黑体" panose="00000500000000000000" pitchFamily="2" charset="-122"/>
                </a:defRPr>
              </a:lvl1pPr>
            </a:lstStyle>
            <a:p>
              <a:r>
                <a:rPr lang="id-ID" sz="6000">
                  <a:latin typeface="Montserrat" panose="00000500000000000000" charset="0"/>
                  <a:ea typeface="Montserrat" panose="00000500000000000000" charset="0"/>
                  <a:cs typeface="Montserrat" panose="00000500000000000000" charset="0"/>
                </a:rPr>
                <a:t>03</a:t>
              </a:r>
              <a:endParaRPr lang="en-US" sz="6000" dirty="0">
                <a:latin typeface="Montserrat" panose="00000500000000000000" charset="0"/>
                <a:ea typeface="Montserrat" panose="00000500000000000000" charset="0"/>
                <a:cs typeface="Montserrat" panose="00000500000000000000" charset="0"/>
              </a:endParaRPr>
            </a:p>
          </p:txBody>
        </p:sp>
      </p:grpSp>
      <p:sp>
        <p:nvSpPr>
          <p:cNvPr id="62" name="Content Placeholder 2"/>
          <p:cNvSpPr txBox="1"/>
          <p:nvPr/>
        </p:nvSpPr>
        <p:spPr>
          <a:xfrm>
            <a:off x="1582171" y="3453584"/>
            <a:ext cx="2755556" cy="121844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a:solidFill>
                  <a:schemeClr val="bg1"/>
                </a:solidFill>
              </a:rPr>
              <a:t>Analyze the effect of AI tool usage on students’ academic performance.</a:t>
            </a:r>
          </a:p>
          <a:p>
            <a:pPr marL="0" indent="0" algn="ctr">
              <a:buNone/>
            </a:pPr>
            <a:endParaRPr lang="en-US" sz="1200" dirty="0">
              <a:solidFill>
                <a:srgbClr val="FFFFFF"/>
              </a:solidFill>
              <a:latin typeface="Montserrat" panose="00000500000000000000" charset="0"/>
              <a:ea typeface="Montserrat" panose="00000500000000000000" charset="0"/>
              <a:cs typeface="Montserrat" panose="00000500000000000000" charset="0"/>
            </a:endParaRPr>
          </a:p>
        </p:txBody>
      </p:sp>
      <p:sp>
        <p:nvSpPr>
          <p:cNvPr id="63" name="Content Placeholder 2"/>
          <p:cNvSpPr txBox="1"/>
          <p:nvPr/>
        </p:nvSpPr>
        <p:spPr>
          <a:xfrm>
            <a:off x="4822701" y="1957752"/>
            <a:ext cx="2755556" cy="121844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a:solidFill>
                  <a:schemeClr val="bg1"/>
                </a:solidFill>
              </a:rPr>
              <a:t>Find out which AI platforms are used the most</a:t>
            </a:r>
          </a:p>
          <a:p>
            <a:pPr marL="0" indent="0" algn="ctr">
              <a:buNone/>
            </a:pPr>
            <a:endParaRPr lang="en-US" altLang="zh-CN" sz="1600" b="1" dirty="0">
              <a:solidFill>
                <a:srgbClr val="FFFFFF"/>
              </a:solidFill>
              <a:latin typeface="Montserrat" panose="00000500000000000000" charset="0"/>
              <a:ea typeface="Montserrat" panose="00000500000000000000" charset="0"/>
              <a:cs typeface="Montserrat" panose="00000500000000000000" charset="0"/>
            </a:endParaRPr>
          </a:p>
        </p:txBody>
      </p:sp>
      <p:sp>
        <p:nvSpPr>
          <p:cNvPr id="64" name="Content Placeholder 2"/>
          <p:cNvSpPr txBox="1"/>
          <p:nvPr/>
        </p:nvSpPr>
        <p:spPr>
          <a:xfrm>
            <a:off x="7938594" y="3453584"/>
            <a:ext cx="2755556" cy="121844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a:solidFill>
                  <a:schemeClr val="bg1"/>
                </a:solidFill>
                <a:effectLst>
                  <a:outerShdw blurRad="38100" dist="38100" dir="2700000" algn="tl">
                    <a:srgbClr val="000000">
                      <a:alpha val="43137"/>
                    </a:srgbClr>
                  </a:outerShdw>
                </a:effectLst>
              </a:rPr>
              <a:t>Understand how often and why students use AI tools</a:t>
            </a:r>
            <a:endParaRPr lang="en-US" altLang="zh-CN" dirty="0">
              <a:solidFill>
                <a:srgbClr val="FFFFFF"/>
              </a:solidFill>
              <a:latin typeface="Montserrat" panose="00000500000000000000" charset="0"/>
              <a:ea typeface="Montserrat" panose="00000500000000000000" charset="0"/>
              <a:cs typeface="Montserrat" panose="00000500000000000000" charset="0"/>
            </a:endParaRPr>
          </a:p>
        </p:txBody>
      </p:sp>
      <p:sp>
        <p:nvSpPr>
          <p:cNvPr id="65" name="Content Placeholder 2"/>
          <p:cNvSpPr txBox="1"/>
          <p:nvPr/>
        </p:nvSpPr>
        <p:spPr>
          <a:xfrm>
            <a:off x="1574382" y="5203159"/>
            <a:ext cx="10659035" cy="814284"/>
          </a:xfrm>
          <a:prstGeom prst="rect">
            <a:avLst/>
          </a:prstGeom>
        </p:spPr>
        <p:txBody>
          <a:bodyPr vert="horz" lIns="121943" tIns="60971" rIns="121943" bIns="6097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dirty="0">
                <a:solidFill>
                  <a:schemeClr val="bg1"/>
                </a:solidFill>
              </a:rPr>
              <a:t>A study exploring how college students in India are adopting and engaging with AI tools in academics</a:t>
            </a:r>
            <a:endParaRPr lang="zh-CN" altLang="en-US" sz="1600" dirty="0">
              <a:solidFill>
                <a:schemeClr val="bg1"/>
              </a:solidFill>
              <a:latin typeface="Montserrat" panose="00000500000000000000" charset="0"/>
              <a:ea typeface="Montserrat" panose="00000500000000000000" charset="0"/>
              <a:cs typeface="Montserrat" panose="00000500000000000000" charset="0"/>
            </a:endParaRPr>
          </a:p>
        </p:txBody>
      </p:sp>
    </p:spTree>
    <p:extLst>
      <p:ext uri="{BB962C8B-B14F-4D97-AF65-F5344CB8AC3E}">
        <p14:creationId xmlns:p14="http://schemas.microsoft.com/office/powerpoint/2010/main" val="417073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anim calcmode="lin" valueType="num">
                                      <p:cBhvr>
                                        <p:cTn id="13" dur="1000" fill="hold"/>
                                        <p:tgtEl>
                                          <p:spTgt spid="62"/>
                                        </p:tgtEl>
                                        <p:attrNameLst>
                                          <p:attrName>ppt_x</p:attrName>
                                        </p:attrNameLst>
                                      </p:cBhvr>
                                      <p:tavLst>
                                        <p:tav tm="0">
                                          <p:val>
                                            <p:strVal val="#ppt_x"/>
                                          </p:val>
                                        </p:tav>
                                        <p:tav tm="100000">
                                          <p:val>
                                            <p:strVal val="#ppt_x"/>
                                          </p:val>
                                        </p:tav>
                                      </p:tavLst>
                                    </p:anim>
                                    <p:anim calcmode="lin" valueType="num">
                                      <p:cBhvr>
                                        <p:cTn id="14" dur="1000" fill="hold"/>
                                        <p:tgtEl>
                                          <p:spTgt spid="6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1000"/>
                                        <p:tgtEl>
                                          <p:spTgt spid="63"/>
                                        </p:tgtEl>
                                      </p:cBhvr>
                                    </p:animEffect>
                                    <p:anim calcmode="lin" valueType="num">
                                      <p:cBhvr>
                                        <p:cTn id="19" dur="1000" fill="hold"/>
                                        <p:tgtEl>
                                          <p:spTgt spid="63"/>
                                        </p:tgtEl>
                                        <p:attrNameLst>
                                          <p:attrName>ppt_x</p:attrName>
                                        </p:attrNameLst>
                                      </p:cBhvr>
                                      <p:tavLst>
                                        <p:tav tm="0">
                                          <p:val>
                                            <p:strVal val="#ppt_x"/>
                                          </p:val>
                                        </p:tav>
                                        <p:tav tm="100000">
                                          <p:val>
                                            <p:strVal val="#ppt_x"/>
                                          </p:val>
                                        </p:tav>
                                      </p:tavLst>
                                    </p:anim>
                                    <p:anim calcmode="lin" valueType="num">
                                      <p:cBhvr>
                                        <p:cTn id="20" dur="1000" fill="hold"/>
                                        <p:tgtEl>
                                          <p:spTgt spid="63"/>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000"/>
                                        <p:tgtEl>
                                          <p:spTgt spid="56"/>
                                        </p:tgtEl>
                                      </p:cBhvr>
                                    </p:animEffect>
                                    <p:anim calcmode="lin" valueType="num">
                                      <p:cBhvr>
                                        <p:cTn id="24" dur="1000" fill="hold"/>
                                        <p:tgtEl>
                                          <p:spTgt spid="56"/>
                                        </p:tgtEl>
                                        <p:attrNameLst>
                                          <p:attrName>ppt_x</p:attrName>
                                        </p:attrNameLst>
                                      </p:cBhvr>
                                      <p:tavLst>
                                        <p:tav tm="0">
                                          <p:val>
                                            <p:strVal val="#ppt_x"/>
                                          </p:val>
                                        </p:tav>
                                        <p:tav tm="100000">
                                          <p:val>
                                            <p:strVal val="#ppt_x"/>
                                          </p:val>
                                        </p:tav>
                                      </p:tavLst>
                                    </p:anim>
                                    <p:anim calcmode="lin" valueType="num">
                                      <p:cBhvr>
                                        <p:cTn id="25" dur="1000" fill="hold"/>
                                        <p:tgtEl>
                                          <p:spTgt spid="56"/>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1000"/>
                                        <p:tgtEl>
                                          <p:spTgt spid="59"/>
                                        </p:tgtEl>
                                      </p:cBhvr>
                                    </p:animEffect>
                                    <p:anim calcmode="lin" valueType="num">
                                      <p:cBhvr>
                                        <p:cTn id="30" dur="1000" fill="hold"/>
                                        <p:tgtEl>
                                          <p:spTgt spid="59"/>
                                        </p:tgtEl>
                                        <p:attrNameLst>
                                          <p:attrName>ppt_x</p:attrName>
                                        </p:attrNameLst>
                                      </p:cBhvr>
                                      <p:tavLst>
                                        <p:tav tm="0">
                                          <p:val>
                                            <p:strVal val="#ppt_x"/>
                                          </p:val>
                                        </p:tav>
                                        <p:tav tm="100000">
                                          <p:val>
                                            <p:strVal val="#ppt_x"/>
                                          </p:val>
                                        </p:tav>
                                      </p:tavLst>
                                    </p:anim>
                                    <p:anim calcmode="lin" valueType="num">
                                      <p:cBhvr>
                                        <p:cTn id="31" dur="1000" fill="hold"/>
                                        <p:tgtEl>
                                          <p:spTgt spid="59"/>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1000"/>
                                        <p:tgtEl>
                                          <p:spTgt spid="64"/>
                                        </p:tgtEl>
                                      </p:cBhvr>
                                    </p:animEffect>
                                    <p:anim calcmode="lin" valueType="num">
                                      <p:cBhvr>
                                        <p:cTn id="35" dur="1000" fill="hold"/>
                                        <p:tgtEl>
                                          <p:spTgt spid="64"/>
                                        </p:tgtEl>
                                        <p:attrNameLst>
                                          <p:attrName>ppt_x</p:attrName>
                                        </p:attrNameLst>
                                      </p:cBhvr>
                                      <p:tavLst>
                                        <p:tav tm="0">
                                          <p:val>
                                            <p:strVal val="#ppt_x"/>
                                          </p:val>
                                        </p:tav>
                                        <p:tav tm="100000">
                                          <p:val>
                                            <p:strVal val="#ppt_x"/>
                                          </p:val>
                                        </p:tav>
                                      </p:tavLst>
                                    </p:anim>
                                    <p:anim calcmode="lin" valueType="num">
                                      <p:cBhvr>
                                        <p:cTn id="36" dur="1000" fill="hold"/>
                                        <p:tgtEl>
                                          <p:spTgt spid="64"/>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left)">
                                      <p:cBhvr>
                                        <p:cTn id="40" dur="14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91071" y="264048"/>
            <a:ext cx="5676900" cy="583565"/>
            <a:chOff x="382276" y="88257"/>
            <a:chExt cx="5676900" cy="583565"/>
          </a:xfrm>
        </p:grpSpPr>
        <p:grpSp>
          <p:nvGrpSpPr>
            <p:cNvPr id="7" name="组合 6"/>
            <p:cNvGrpSpPr/>
            <p:nvPr/>
          </p:nvGrpSpPr>
          <p:grpSpPr>
            <a:xfrm>
              <a:off x="382276" y="269854"/>
              <a:ext cx="604607" cy="274860"/>
              <a:chOff x="775976" y="295254"/>
              <a:chExt cx="604607" cy="274860"/>
            </a:xfrm>
          </p:grpSpPr>
          <p:grpSp>
            <p:nvGrpSpPr>
              <p:cNvPr id="9" name="组合 8"/>
              <p:cNvGrpSpPr/>
              <p:nvPr/>
            </p:nvGrpSpPr>
            <p:grpSpPr>
              <a:xfrm rot="2788198">
                <a:off x="784307" y="286923"/>
                <a:ext cx="266582" cy="283243"/>
                <a:chOff x="4389120" y="2293620"/>
                <a:chExt cx="609600" cy="647700"/>
              </a:xfrm>
            </p:grpSpPr>
            <p:cxnSp>
              <p:nvCxnSpPr>
                <p:cNvPr id="16" name="直接连接符 15"/>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2788198">
                <a:off x="938001" y="286923"/>
                <a:ext cx="266582" cy="283243"/>
                <a:chOff x="4389120" y="2293620"/>
                <a:chExt cx="609600" cy="647700"/>
              </a:xfrm>
            </p:grpSpPr>
            <p:cxnSp>
              <p:nvCxnSpPr>
                <p:cNvPr id="14" name="直接连接符 13"/>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rot="2788198">
                <a:off x="1105671" y="295201"/>
                <a:ext cx="266582" cy="283243"/>
                <a:chOff x="4389120" y="2293620"/>
                <a:chExt cx="609600" cy="647700"/>
              </a:xfrm>
            </p:grpSpPr>
            <p:cxnSp>
              <p:nvCxnSpPr>
                <p:cNvPr id="12" name="直接连接符 11"/>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sp>
          <p:nvSpPr>
            <p:cNvPr id="8" name="文本框 7"/>
            <p:cNvSpPr txBox="1"/>
            <p:nvPr/>
          </p:nvSpPr>
          <p:spPr>
            <a:xfrm>
              <a:off x="1146816" y="88257"/>
              <a:ext cx="4912360" cy="583565"/>
            </a:xfrm>
            <a:prstGeom prst="rect">
              <a:avLst/>
            </a:prstGeom>
            <a:noFill/>
          </p:spPr>
          <p:txBody>
            <a:bodyPr wrap="square" rtlCol="0">
              <a:spAutoFit/>
            </a:bodyPr>
            <a:lstStyle/>
            <a:p>
              <a:r>
                <a:rPr lang="en-US" altLang="zh-CN" sz="3200" b="1" dirty="0">
                  <a:solidFill>
                    <a:schemeClr val="bg1"/>
                  </a:solidFill>
                  <a:latin typeface="Montserrat" panose="00000500000000000000" charset="0"/>
                  <a:ea typeface="Montserrat" panose="00000500000000000000" charset="0"/>
                  <a:cs typeface="+mn-ea"/>
                  <a:sym typeface="+mn-lt"/>
                </a:rPr>
                <a:t>3.</a:t>
              </a:r>
              <a:r>
                <a:rPr lang="en-US" altLang="zh-CN" sz="3200" b="1" dirty="0">
                  <a:solidFill>
                    <a:schemeClr val="bg1"/>
                  </a:solidFill>
                  <a:latin typeface="Copperplate Gothic Bold" panose="020E0705020206020404" pitchFamily="34" charset="0"/>
                  <a:ea typeface="Montserrat" panose="00000500000000000000" charset="0"/>
                  <a:cs typeface="+mn-ea"/>
                  <a:sym typeface="+mn-lt"/>
                </a:rPr>
                <a:t>DATA SOURCE</a:t>
              </a:r>
              <a:endParaRPr lang="zh-CN" altLang="en-US" sz="3200" b="1" dirty="0">
                <a:solidFill>
                  <a:schemeClr val="bg1"/>
                </a:solidFill>
                <a:latin typeface="Copperplate Gothic Bold" panose="020E0705020206020404" pitchFamily="34" charset="0"/>
                <a:ea typeface="Montserrat" panose="00000500000000000000" charset="0"/>
                <a:cs typeface="+mn-ea"/>
                <a:sym typeface="+mn-lt"/>
              </a:endParaRPr>
            </a:p>
          </p:txBody>
        </p:sp>
      </p:grpSp>
      <p:sp>
        <p:nvSpPr>
          <p:cNvPr id="18" name="Subtitle 2"/>
          <p:cNvSpPr txBox="1"/>
          <p:nvPr/>
        </p:nvSpPr>
        <p:spPr>
          <a:xfrm>
            <a:off x="1730851" y="2271443"/>
            <a:ext cx="4912359" cy="609304"/>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020"/>
              </a:lnSpc>
            </a:pPr>
            <a:r>
              <a:rPr lang="en-US" sz="1600" dirty="0">
                <a:solidFill>
                  <a:schemeClr val="bg1"/>
                </a:solidFill>
                <a:latin typeface="+mn-lt"/>
              </a:rPr>
              <a:t>Dataset collected from Kaggle focusing on AI tool usage among Indian college students..</a:t>
            </a:r>
            <a:endParaRPr lang="en-US" sz="1600" dirty="0">
              <a:solidFill>
                <a:schemeClr val="bg1"/>
              </a:solidFill>
              <a:latin typeface="+mn-lt"/>
              <a:ea typeface="Montserrat" panose="00000500000000000000" charset="0"/>
              <a:cs typeface="Montserrat" panose="00000500000000000000" charset="0"/>
              <a:sym typeface="+mn-lt"/>
            </a:endParaRPr>
          </a:p>
        </p:txBody>
      </p:sp>
      <p:sp>
        <p:nvSpPr>
          <p:cNvPr id="19" name="TextBox 33"/>
          <p:cNvSpPr txBox="1"/>
          <p:nvPr/>
        </p:nvSpPr>
        <p:spPr>
          <a:xfrm>
            <a:off x="1559294" y="1885915"/>
            <a:ext cx="1854697" cy="461665"/>
          </a:xfrm>
          <a:prstGeom prst="rect">
            <a:avLst/>
          </a:prstGeom>
          <a:noFill/>
        </p:spPr>
        <p:txBody>
          <a:bodyPr wrap="square" rtlCol="0" anchor="ctr" anchorCtr="0">
            <a:spAutoFit/>
          </a:bodyPr>
          <a:lstStyle/>
          <a:p>
            <a:pPr algn="ctr"/>
            <a:r>
              <a:rPr lang="en-US" sz="2400" b="1" dirty="0">
                <a:solidFill>
                  <a:schemeClr val="bg1"/>
                </a:solidFill>
                <a:latin typeface="+mj-lt"/>
              </a:rPr>
              <a:t>SOURCE</a:t>
            </a:r>
            <a:endParaRPr lang="en-US" sz="2000" b="1" dirty="0">
              <a:solidFill>
                <a:schemeClr val="bg1"/>
              </a:solidFill>
              <a:latin typeface="+mj-lt"/>
              <a:ea typeface="Montserrat" panose="00000500000000000000" charset="0"/>
              <a:cs typeface="Montserrat" panose="00000500000000000000" charset="0"/>
              <a:sym typeface="+mn-lt"/>
            </a:endParaRPr>
          </a:p>
        </p:txBody>
      </p:sp>
      <p:sp>
        <p:nvSpPr>
          <p:cNvPr id="20" name="Subtitle 2"/>
          <p:cNvSpPr txBox="1"/>
          <p:nvPr/>
        </p:nvSpPr>
        <p:spPr>
          <a:xfrm>
            <a:off x="1667865" y="3759758"/>
            <a:ext cx="5112463" cy="867644"/>
          </a:xfrm>
          <a:prstGeom prst="rect">
            <a:avLst/>
          </a:prstGeom>
        </p:spPr>
        <p:txBody>
          <a:bodyPr vert="horz" wrap="square" lIns="108745" tIns="54373" rIns="108745" bIns="54373" rtlCol="0">
            <a:spAutoFit/>
          </a:bodyPr>
          <a:lstStyle>
            <a:lvl1pPr marL="0" indent="0" algn="ctr" defTabSz="1087755"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2pPr>
            <a:lvl3pPr marL="217551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3pPr>
            <a:lvl4pPr marL="3262630"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4pPr>
            <a:lvl5pPr marL="4350385" indent="0" algn="ctr" defTabSz="1087755" rtl="0" eaLnBrk="1" latinLnBrk="0" hangingPunct="1">
              <a:lnSpc>
                <a:spcPct val="130000"/>
              </a:lnSpc>
              <a:spcBef>
                <a:spcPct val="20000"/>
              </a:spcBef>
              <a:buFont typeface="Arial" panose="020B0604020202020204"/>
              <a:buNone/>
              <a:defRPr sz="3200" kern="1200">
                <a:solidFill>
                  <a:schemeClr val="tx1">
                    <a:tint val="75000"/>
                  </a:schemeClr>
                </a:solidFill>
                <a:latin typeface="Open Sans"/>
                <a:ea typeface="+mn-ea"/>
                <a:cs typeface="Open Sans"/>
              </a:defRPr>
            </a:lvl5pPr>
            <a:lvl6pPr marL="543814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755"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ts val="2020"/>
              </a:lnSpc>
            </a:pPr>
            <a:r>
              <a:rPr lang="en-US" sz="1600" dirty="0">
                <a:solidFill>
                  <a:schemeClr val="bg1"/>
                </a:solidFill>
                <a:latin typeface="+mn-lt"/>
              </a:rPr>
              <a:t>Student stream, preferred AI tool, usage frequency, academic impact, faculty support, willingness to pay.</a:t>
            </a:r>
            <a:endParaRPr lang="en-US" sz="1600" dirty="0">
              <a:solidFill>
                <a:schemeClr val="bg1"/>
              </a:solidFill>
              <a:latin typeface="+mn-lt"/>
              <a:ea typeface="Montserrat" panose="00000500000000000000" charset="0"/>
              <a:cs typeface="Montserrat" panose="00000500000000000000" charset="0"/>
              <a:sym typeface="+mn-lt"/>
            </a:endParaRPr>
          </a:p>
        </p:txBody>
      </p:sp>
      <p:sp>
        <p:nvSpPr>
          <p:cNvPr id="21" name="TextBox 36"/>
          <p:cNvSpPr txBox="1"/>
          <p:nvPr/>
        </p:nvSpPr>
        <p:spPr>
          <a:xfrm>
            <a:off x="1667865" y="3408559"/>
            <a:ext cx="3298019" cy="400110"/>
          </a:xfrm>
          <a:prstGeom prst="rect">
            <a:avLst/>
          </a:prstGeom>
          <a:noFill/>
        </p:spPr>
        <p:txBody>
          <a:bodyPr wrap="none" rtlCol="0" anchor="ctr" anchorCtr="0">
            <a:spAutoFit/>
          </a:bodyPr>
          <a:lstStyle/>
          <a:p>
            <a:r>
              <a:rPr lang="en-US" sz="2000" b="1" dirty="0">
                <a:solidFill>
                  <a:schemeClr val="bg1"/>
                </a:solidFill>
              </a:rPr>
              <a:t>VARIABLES COLLECTED</a:t>
            </a:r>
            <a:endParaRPr lang="en-US" altLang="zh-CN" sz="2000" b="1" dirty="0">
              <a:solidFill>
                <a:schemeClr val="bg1"/>
              </a:solidFill>
              <a:latin typeface="Montserrat" panose="00000500000000000000" charset="0"/>
              <a:ea typeface="Montserrat" panose="00000500000000000000" charset="0"/>
              <a:cs typeface="+mn-ea"/>
              <a:sym typeface="+mn-lt"/>
            </a:endParaRPr>
          </a:p>
        </p:txBody>
      </p:sp>
      <p:sp>
        <p:nvSpPr>
          <p:cNvPr id="23" name="TextBox 39"/>
          <p:cNvSpPr txBox="1"/>
          <p:nvPr/>
        </p:nvSpPr>
        <p:spPr>
          <a:xfrm>
            <a:off x="1771227" y="4801402"/>
            <a:ext cx="2048381" cy="400110"/>
          </a:xfrm>
          <a:prstGeom prst="rect">
            <a:avLst/>
          </a:prstGeom>
          <a:noFill/>
        </p:spPr>
        <p:txBody>
          <a:bodyPr wrap="none" rtlCol="0" anchor="ctr" anchorCtr="0">
            <a:spAutoFit/>
          </a:bodyPr>
          <a:lstStyle/>
          <a:p>
            <a:r>
              <a:rPr lang="en-US" sz="2000" b="1" dirty="0">
                <a:solidFill>
                  <a:schemeClr val="bg1"/>
                </a:solidFill>
                <a:latin typeface="+mj-lt"/>
              </a:rPr>
              <a:t>PREPARATION</a:t>
            </a:r>
            <a:endParaRPr lang="en-US" altLang="zh-CN" sz="2000" b="1" dirty="0">
              <a:solidFill>
                <a:schemeClr val="bg1"/>
              </a:solidFill>
              <a:latin typeface="+mj-lt"/>
              <a:ea typeface="Montserrat" panose="00000500000000000000" charset="0"/>
              <a:cs typeface="+mn-ea"/>
              <a:sym typeface="+mn-lt"/>
            </a:endParaRPr>
          </a:p>
        </p:txBody>
      </p:sp>
      <p:sp>
        <p:nvSpPr>
          <p:cNvPr id="24" name="personal-id-card-of-a-man_47848"/>
          <p:cNvSpPr>
            <a:spLocks noChangeAspect="1"/>
          </p:cNvSpPr>
          <p:nvPr/>
        </p:nvSpPr>
        <p:spPr bwMode="auto">
          <a:xfrm>
            <a:off x="982755" y="4981042"/>
            <a:ext cx="609685" cy="466364"/>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en-US">
              <a:solidFill>
                <a:schemeClr val="bg1"/>
              </a:solidFill>
              <a:latin typeface="Montserrat" panose="00000500000000000000" charset="0"/>
              <a:ea typeface="Montserrat" panose="00000500000000000000" charset="0"/>
              <a:cs typeface="Montserrat" panose="00000500000000000000" charset="0"/>
              <a:sym typeface="+mn-lt"/>
            </a:endParaRPr>
          </a:p>
        </p:txBody>
      </p:sp>
      <p:sp>
        <p:nvSpPr>
          <p:cNvPr id="26" name="wifi_99551"/>
          <p:cNvSpPr>
            <a:spLocks noChangeAspect="1"/>
          </p:cNvSpPr>
          <p:nvPr/>
        </p:nvSpPr>
        <p:spPr bwMode="auto">
          <a:xfrm>
            <a:off x="1058180" y="1909638"/>
            <a:ext cx="609685" cy="433376"/>
          </a:xfrm>
          <a:custGeom>
            <a:avLst/>
            <a:gdLst>
              <a:gd name="connsiteX0" fmla="*/ 303919 w 607850"/>
              <a:gd name="connsiteY0" fmla="*/ 362847 h 432072"/>
              <a:gd name="connsiteX1" fmla="*/ 350938 w 607850"/>
              <a:gd name="connsiteY1" fmla="*/ 382187 h 432072"/>
              <a:gd name="connsiteX2" fmla="*/ 352474 w 607850"/>
              <a:gd name="connsiteY2" fmla="*/ 383722 h 432072"/>
              <a:gd name="connsiteX3" fmla="*/ 303919 w 607850"/>
              <a:gd name="connsiteY3" fmla="*/ 432072 h 432072"/>
              <a:gd name="connsiteX4" fmla="*/ 255517 w 607850"/>
              <a:gd name="connsiteY4" fmla="*/ 383569 h 432072"/>
              <a:gd name="connsiteX5" fmla="*/ 256900 w 607850"/>
              <a:gd name="connsiteY5" fmla="*/ 382187 h 432072"/>
              <a:gd name="connsiteX6" fmla="*/ 303919 w 607850"/>
              <a:gd name="connsiteY6" fmla="*/ 362847 h 432072"/>
              <a:gd name="connsiteX7" fmla="*/ 303890 w 607850"/>
              <a:gd name="connsiteY7" fmla="*/ 232725 h 432072"/>
              <a:gd name="connsiteX8" fmla="*/ 443080 w 607850"/>
              <a:gd name="connsiteY8" fmla="*/ 290261 h 432072"/>
              <a:gd name="connsiteX9" fmla="*/ 396684 w 607850"/>
              <a:gd name="connsiteY9" fmla="*/ 336597 h 432072"/>
              <a:gd name="connsiteX10" fmla="*/ 303890 w 607850"/>
              <a:gd name="connsiteY10" fmla="*/ 298086 h 432072"/>
              <a:gd name="connsiteX11" fmla="*/ 211096 w 607850"/>
              <a:gd name="connsiteY11" fmla="*/ 336597 h 432072"/>
              <a:gd name="connsiteX12" fmla="*/ 164700 w 607850"/>
              <a:gd name="connsiteY12" fmla="*/ 290261 h 432072"/>
              <a:gd name="connsiteX13" fmla="*/ 303890 w 607850"/>
              <a:gd name="connsiteY13" fmla="*/ 232725 h 432072"/>
              <a:gd name="connsiteX14" fmla="*/ 303925 w 607850"/>
              <a:gd name="connsiteY14" fmla="*/ 116292 h 432072"/>
              <a:gd name="connsiteX15" fmla="*/ 525500 w 607850"/>
              <a:gd name="connsiteY15" fmla="*/ 207904 h 432072"/>
              <a:gd name="connsiteX16" fmla="*/ 479249 w 607850"/>
              <a:gd name="connsiteY16" fmla="*/ 254247 h 432072"/>
              <a:gd name="connsiteX17" fmla="*/ 303925 w 607850"/>
              <a:gd name="connsiteY17" fmla="*/ 181817 h 432072"/>
              <a:gd name="connsiteX18" fmla="*/ 128755 w 607850"/>
              <a:gd name="connsiteY18" fmla="*/ 254247 h 432072"/>
              <a:gd name="connsiteX19" fmla="*/ 82350 w 607850"/>
              <a:gd name="connsiteY19" fmla="*/ 207904 h 432072"/>
              <a:gd name="connsiteX20" fmla="*/ 303925 w 607850"/>
              <a:gd name="connsiteY20" fmla="*/ 116292 h 432072"/>
              <a:gd name="connsiteX21" fmla="*/ 303925 w 607850"/>
              <a:gd name="connsiteY21" fmla="*/ 0 h 432072"/>
              <a:gd name="connsiteX22" fmla="*/ 607850 w 607850"/>
              <a:gd name="connsiteY22" fmla="*/ 125690 h 432072"/>
              <a:gd name="connsiteX23" fmla="*/ 561601 w 607850"/>
              <a:gd name="connsiteY23" fmla="*/ 172038 h 432072"/>
              <a:gd name="connsiteX24" fmla="*/ 303925 w 607850"/>
              <a:gd name="connsiteY24" fmla="*/ 65531 h 432072"/>
              <a:gd name="connsiteX25" fmla="*/ 46403 w 607850"/>
              <a:gd name="connsiteY25" fmla="*/ 172038 h 432072"/>
              <a:gd name="connsiteX26" fmla="*/ 0 w 607850"/>
              <a:gd name="connsiteY26" fmla="*/ 125690 h 432072"/>
              <a:gd name="connsiteX27" fmla="*/ 303925 w 607850"/>
              <a:gd name="connsiteY27" fmla="*/ 0 h 432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850" h="432072">
                <a:moveTo>
                  <a:pt x="303919" y="362847"/>
                </a:moveTo>
                <a:cubicBezTo>
                  <a:pt x="320975" y="362847"/>
                  <a:pt x="338031" y="369294"/>
                  <a:pt x="350938" y="382187"/>
                </a:cubicBezTo>
                <a:cubicBezTo>
                  <a:pt x="351552" y="382801"/>
                  <a:pt x="352013" y="383262"/>
                  <a:pt x="352474" y="383722"/>
                </a:cubicBezTo>
                <a:lnTo>
                  <a:pt x="303919" y="432072"/>
                </a:lnTo>
                <a:lnTo>
                  <a:pt x="255517" y="383569"/>
                </a:lnTo>
                <a:cubicBezTo>
                  <a:pt x="255978" y="383108"/>
                  <a:pt x="256439" y="382648"/>
                  <a:pt x="256900" y="382187"/>
                </a:cubicBezTo>
                <a:cubicBezTo>
                  <a:pt x="269807" y="369294"/>
                  <a:pt x="286863" y="362847"/>
                  <a:pt x="303919" y="362847"/>
                </a:cubicBezTo>
                <a:close/>
                <a:moveTo>
                  <a:pt x="303890" y="232725"/>
                </a:moveTo>
                <a:cubicBezTo>
                  <a:pt x="356432" y="232725"/>
                  <a:pt x="405901" y="253131"/>
                  <a:pt x="443080" y="290261"/>
                </a:cubicBezTo>
                <a:lnTo>
                  <a:pt x="396684" y="336597"/>
                </a:lnTo>
                <a:cubicBezTo>
                  <a:pt x="371949" y="311741"/>
                  <a:pt x="338918" y="298086"/>
                  <a:pt x="303890" y="298086"/>
                </a:cubicBezTo>
                <a:cubicBezTo>
                  <a:pt x="268862" y="298086"/>
                  <a:pt x="235831" y="311741"/>
                  <a:pt x="211096" y="336597"/>
                </a:cubicBezTo>
                <a:lnTo>
                  <a:pt x="164700" y="290261"/>
                </a:lnTo>
                <a:cubicBezTo>
                  <a:pt x="201879" y="253131"/>
                  <a:pt x="251348" y="232725"/>
                  <a:pt x="303890" y="232725"/>
                </a:cubicBezTo>
                <a:close/>
                <a:moveTo>
                  <a:pt x="303925" y="116292"/>
                </a:moveTo>
                <a:cubicBezTo>
                  <a:pt x="387669" y="116292"/>
                  <a:pt x="466342" y="148824"/>
                  <a:pt x="525500" y="207904"/>
                </a:cubicBezTo>
                <a:lnTo>
                  <a:pt x="479249" y="254247"/>
                </a:lnTo>
                <a:cubicBezTo>
                  <a:pt x="432383" y="207443"/>
                  <a:pt x="370152" y="181817"/>
                  <a:pt x="303925" y="181817"/>
                </a:cubicBezTo>
                <a:cubicBezTo>
                  <a:pt x="237698" y="181817"/>
                  <a:pt x="175467" y="207443"/>
                  <a:pt x="128755" y="254247"/>
                </a:cubicBezTo>
                <a:lnTo>
                  <a:pt x="82350" y="207904"/>
                </a:lnTo>
                <a:cubicBezTo>
                  <a:pt x="141508" y="148824"/>
                  <a:pt x="220181" y="116292"/>
                  <a:pt x="303925" y="116292"/>
                </a:cubicBezTo>
                <a:close/>
                <a:moveTo>
                  <a:pt x="303925" y="0"/>
                </a:moveTo>
                <a:cubicBezTo>
                  <a:pt x="418704" y="0"/>
                  <a:pt x="526722" y="44659"/>
                  <a:pt x="607850" y="125690"/>
                </a:cubicBezTo>
                <a:lnTo>
                  <a:pt x="561601" y="172038"/>
                </a:lnTo>
                <a:cubicBezTo>
                  <a:pt x="492764" y="103284"/>
                  <a:pt x="401187" y="65531"/>
                  <a:pt x="303925" y="65531"/>
                </a:cubicBezTo>
                <a:cubicBezTo>
                  <a:pt x="206663" y="65531"/>
                  <a:pt x="115086" y="103284"/>
                  <a:pt x="46403" y="172038"/>
                </a:cubicBezTo>
                <a:lnTo>
                  <a:pt x="0" y="125690"/>
                </a:lnTo>
                <a:cubicBezTo>
                  <a:pt x="81128" y="44659"/>
                  <a:pt x="189146" y="0"/>
                  <a:pt x="303925" y="0"/>
                </a:cubicBez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en-US">
              <a:solidFill>
                <a:schemeClr val="bg1"/>
              </a:solidFill>
              <a:latin typeface="Montserrat" panose="00000500000000000000" charset="0"/>
              <a:ea typeface="Montserrat" panose="00000500000000000000" charset="0"/>
              <a:cs typeface="Montserrat" panose="00000500000000000000" charset="0"/>
              <a:sym typeface="+mn-lt"/>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52377"/>
            <a:ext cx="14046167" cy="7079268"/>
          </a:xfrm>
          <a:prstGeom prst="rect">
            <a:avLst/>
          </a:prstGeom>
        </p:spPr>
      </p:pic>
      <p:pic>
        <p:nvPicPr>
          <p:cNvPr id="27" name="Graphic 26" descr="Database with solid fill">
            <a:extLst>
              <a:ext uri="{FF2B5EF4-FFF2-40B4-BE49-F238E27FC236}">
                <a16:creationId xmlns:a16="http://schemas.microsoft.com/office/drawing/2014/main" id="{15702058-6E21-C3A4-C86A-473D7A8A8F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0310" y="3302558"/>
            <a:ext cx="914400" cy="914400"/>
          </a:xfrm>
          <a:prstGeom prst="rect">
            <a:avLst/>
          </a:prstGeom>
        </p:spPr>
      </p:pic>
      <p:sp>
        <p:nvSpPr>
          <p:cNvPr id="4" name="Rectangle 2">
            <a:extLst>
              <a:ext uri="{FF2B5EF4-FFF2-40B4-BE49-F238E27FC236}">
                <a16:creationId xmlns:a16="http://schemas.microsoft.com/office/drawing/2014/main" id="{83C686DC-79F3-95BC-C885-5792852E1493}"/>
              </a:ext>
            </a:extLst>
          </p:cNvPr>
          <p:cNvSpPr>
            <a:spLocks noChangeArrowheads="1"/>
          </p:cNvSpPr>
          <p:nvPr/>
        </p:nvSpPr>
        <p:spPr bwMode="auto">
          <a:xfrm>
            <a:off x="1667865" y="5214224"/>
            <a:ext cx="725667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i="0" u="none" strike="noStrike" cap="none" normalizeH="0" baseline="0" dirty="0">
                <a:ln>
                  <a:noFill/>
                </a:ln>
                <a:solidFill>
                  <a:schemeClr val="bg1"/>
                </a:solidFill>
                <a:effectLst/>
              </a:rPr>
              <a:t>Cleaned and formatted data for consistency.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i="0" u="none" strike="noStrike" cap="none" normalizeH="0" baseline="0" dirty="0">
                <a:ln>
                  <a:noFill/>
                </a:ln>
                <a:solidFill>
                  <a:schemeClr val="bg1"/>
                </a:solidFill>
                <a:effectLst/>
              </a:rPr>
              <a:t>Imported into Power BI for visualization.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i="0" u="none" strike="noStrike" cap="none" normalizeH="0" baseline="0" dirty="0">
                <a:ln>
                  <a:noFill/>
                </a:ln>
                <a:solidFill>
                  <a:schemeClr val="bg1"/>
                </a:solidFill>
                <a:effectLst/>
              </a:rPr>
              <a:t>Removed duplicate and incomplete responses</a:t>
            </a:r>
            <a:r>
              <a:rPr kumimoji="0" lang="en-US" altLang="en-US" sz="1800" b="1"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200"/>
                                        <p:tgtEl>
                                          <p:spTgt spid="1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randombar(horizontal)">
                                      <p:cBhvr>
                                        <p:cTn id="13" dur="500"/>
                                        <p:tgtEl>
                                          <p:spTgt spid="2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randombar(horizontal)">
                                      <p:cBhvr>
                                        <p:cTn id="16" dur="500"/>
                                        <p:tgtEl>
                                          <p:spTgt spid="21"/>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randombar(horizontal)">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ircle"/>
          <p:cNvSpPr/>
          <p:nvPr/>
        </p:nvSpPr>
        <p:spPr>
          <a:xfrm>
            <a:off x="951252" y="2064433"/>
            <a:ext cx="527269" cy="527269"/>
          </a:xfrm>
          <a:prstGeom prst="ellipse">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a:solidFill>
                <a:schemeClr val="bg1"/>
              </a:solidFill>
              <a:latin typeface="Montserrat" panose="00000500000000000000" charset="0"/>
              <a:ea typeface="Montserrat" panose="00000500000000000000" charset="0"/>
              <a:cs typeface="Montserrat" panose="00000500000000000000" charset="0"/>
              <a:sym typeface="+mn-lt"/>
            </a:endParaRPr>
          </a:p>
        </p:txBody>
      </p:sp>
      <p:grpSp>
        <p:nvGrpSpPr>
          <p:cNvPr id="6" name="组合 5"/>
          <p:cNvGrpSpPr/>
          <p:nvPr/>
        </p:nvGrpSpPr>
        <p:grpSpPr>
          <a:xfrm>
            <a:off x="0" y="264455"/>
            <a:ext cx="12443200" cy="1569660"/>
            <a:chOff x="382276" y="104555"/>
            <a:chExt cx="12443200" cy="1569660"/>
          </a:xfrm>
        </p:grpSpPr>
        <p:grpSp>
          <p:nvGrpSpPr>
            <p:cNvPr id="7" name="组合 6"/>
            <p:cNvGrpSpPr/>
            <p:nvPr/>
          </p:nvGrpSpPr>
          <p:grpSpPr>
            <a:xfrm>
              <a:off x="382276" y="269854"/>
              <a:ext cx="604607" cy="274860"/>
              <a:chOff x="775976" y="295254"/>
              <a:chExt cx="604607" cy="274860"/>
            </a:xfrm>
          </p:grpSpPr>
          <p:grpSp>
            <p:nvGrpSpPr>
              <p:cNvPr id="9" name="组合 8"/>
              <p:cNvGrpSpPr/>
              <p:nvPr/>
            </p:nvGrpSpPr>
            <p:grpSpPr>
              <a:xfrm rot="2788198">
                <a:off x="784307" y="286923"/>
                <a:ext cx="266582" cy="283243"/>
                <a:chOff x="4389120" y="2293620"/>
                <a:chExt cx="609600" cy="647700"/>
              </a:xfrm>
            </p:grpSpPr>
            <p:cxnSp>
              <p:nvCxnSpPr>
                <p:cNvPr id="16" name="直接连接符 15"/>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2788198">
                <a:off x="938001" y="286923"/>
                <a:ext cx="266582" cy="283243"/>
                <a:chOff x="4389120" y="2293620"/>
                <a:chExt cx="609600" cy="647700"/>
              </a:xfrm>
            </p:grpSpPr>
            <p:cxnSp>
              <p:nvCxnSpPr>
                <p:cNvPr id="14" name="直接连接符 13"/>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rot="2788198">
                <a:off x="1105671" y="295201"/>
                <a:ext cx="266582" cy="283243"/>
                <a:chOff x="4389120" y="2293620"/>
                <a:chExt cx="609600" cy="647700"/>
              </a:xfrm>
            </p:grpSpPr>
            <p:cxnSp>
              <p:nvCxnSpPr>
                <p:cNvPr id="12" name="直接连接符 11"/>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sp>
          <p:nvSpPr>
            <p:cNvPr id="8" name="文本框 7"/>
            <p:cNvSpPr txBox="1"/>
            <p:nvPr/>
          </p:nvSpPr>
          <p:spPr>
            <a:xfrm>
              <a:off x="976116" y="104555"/>
              <a:ext cx="11849360" cy="1569660"/>
            </a:xfrm>
            <a:prstGeom prst="rect">
              <a:avLst/>
            </a:prstGeom>
            <a:noFill/>
          </p:spPr>
          <p:txBody>
            <a:bodyPr wrap="square" rtlCol="0">
              <a:spAutoFit/>
            </a:bodyPr>
            <a:lstStyle/>
            <a:p>
              <a:r>
                <a:rPr lang="en-US" sz="3200" b="1" dirty="0">
                  <a:solidFill>
                    <a:schemeClr val="bg1"/>
                  </a:solidFill>
                  <a:latin typeface="Copperplate Gothic Bold" panose="020E0705020206020404" pitchFamily="34" charset="0"/>
                  <a:ea typeface="Optima" pitchFamily="34" charset="-122"/>
                  <a:cs typeface="Optima" pitchFamily="34" charset="-120"/>
                </a:rPr>
                <a:t>4.GROWTH OF AI AWARENESS IN INDIAN         COLLEGES</a:t>
              </a:r>
              <a:endParaRPr lang="en-US" sz="3200" b="1" dirty="0">
                <a:solidFill>
                  <a:schemeClr val="bg1"/>
                </a:solidFill>
                <a:latin typeface="Copperplate Gothic Bold" panose="020E0705020206020404" pitchFamily="34" charset="0"/>
              </a:endParaRPr>
            </a:p>
            <a:p>
              <a:endParaRPr lang="zh-CN" altLang="en-US" sz="3200" dirty="0">
                <a:solidFill>
                  <a:schemeClr val="bg1"/>
                </a:solidFill>
                <a:latin typeface="Montserrat" panose="00000500000000000000" charset="0"/>
                <a:ea typeface="Montserrat" panose="00000500000000000000" charset="0"/>
                <a:cs typeface="+mn-ea"/>
                <a:sym typeface="+mn-lt"/>
              </a:endParaRPr>
            </a:p>
          </p:txBody>
        </p:sp>
      </p:grpSp>
      <p:sp>
        <p:nvSpPr>
          <p:cNvPr id="34" name="Lorem ipsum dolor sit amet, consectetur adipiscing elit, sed do eiusmod tempor incididunt ut labore et dolore magna aliqua. Ut enim ad minim veniam, quis nostrud reprehenderit in voluptate velit esse cillum dolore eu et"/>
          <p:cNvSpPr txBox="1"/>
          <p:nvPr/>
        </p:nvSpPr>
        <p:spPr>
          <a:xfrm>
            <a:off x="1630077" y="2085533"/>
            <a:ext cx="4074493" cy="1528624"/>
          </a:xfrm>
          <a:prstGeom prst="rect">
            <a:avLst/>
          </a:prstGeom>
          <a:noFill/>
          <a:ln w="12700" cap="flat">
            <a:noFill/>
            <a:miter lim="400000"/>
          </a:ln>
          <a:effectLst/>
        </p:spPr>
        <p:txBody>
          <a:bodyPr wrap="square" lIns="25400" tIns="25400" rIns="25400" bIns="25400" numCol="1" anchor="ctr">
            <a:spAutoFit/>
          </a:bodyPr>
          <a:lstStyle/>
          <a:p>
            <a:r>
              <a:rPr lang="en-US" sz="2000" b="1" dirty="0">
                <a:solidFill>
                  <a:schemeClr val="bg1"/>
                </a:solidFill>
                <a:ea typeface="Optima" pitchFamily="34" charset="-122"/>
                <a:cs typeface="Optima" pitchFamily="34" charset="-120"/>
              </a:rPr>
              <a:t>Awareness about AI among students has grown significantly due to exposure through online platforms and courses.</a:t>
            </a:r>
            <a:endParaRPr lang="en-US" sz="2000" b="1" dirty="0">
              <a:solidFill>
                <a:schemeClr val="bg1"/>
              </a:solidFill>
            </a:endParaRPr>
          </a:p>
          <a:p>
            <a:endParaRPr sz="1600" dirty="0">
              <a:solidFill>
                <a:schemeClr val="bg1"/>
              </a:solidFill>
              <a:latin typeface="Montserrat" panose="00000500000000000000" charset="0"/>
              <a:ea typeface="Montserrat" panose="00000500000000000000" charset="0"/>
              <a:cs typeface="Montserrat" panose="00000500000000000000" charset="0"/>
              <a:sym typeface="+mn-lt"/>
            </a:endParaRPr>
          </a:p>
        </p:txBody>
      </p:sp>
      <p:sp>
        <p:nvSpPr>
          <p:cNvPr id="35" name="Shape"/>
          <p:cNvSpPr/>
          <p:nvPr/>
        </p:nvSpPr>
        <p:spPr>
          <a:xfrm>
            <a:off x="1102808" y="2238936"/>
            <a:ext cx="205729" cy="156230"/>
          </a:xfrm>
          <a:custGeom>
            <a:avLst/>
            <a:gdLst/>
            <a:ahLst/>
            <a:cxnLst>
              <a:cxn ang="0">
                <a:pos x="wd2" y="hd2"/>
              </a:cxn>
              <a:cxn ang="5400000">
                <a:pos x="wd2" y="hd2"/>
              </a:cxn>
              <a:cxn ang="10800000">
                <a:pos x="wd2" y="hd2"/>
              </a:cxn>
              <a:cxn ang="16200000">
                <a:pos x="wd2" y="hd2"/>
              </a:cxn>
            </a:cxnLst>
            <a:rect l="0" t="0" r="r" b="b"/>
            <a:pathLst>
              <a:path w="21600" h="21600" extrusionOk="0">
                <a:moveTo>
                  <a:pt x="6796" y="16986"/>
                </a:moveTo>
                <a:lnTo>
                  <a:pt x="1627" y="10192"/>
                </a:lnTo>
                <a:lnTo>
                  <a:pt x="0" y="12666"/>
                </a:lnTo>
                <a:lnTo>
                  <a:pt x="6796" y="21600"/>
                </a:lnTo>
                <a:lnTo>
                  <a:pt x="21600" y="2181"/>
                </a:lnTo>
                <a:lnTo>
                  <a:pt x="19718" y="0"/>
                </a:lnTo>
                <a:lnTo>
                  <a:pt x="6796" y="16986"/>
                </a:lnTo>
              </a:path>
            </a:pathLst>
          </a:custGeom>
          <a:solidFill>
            <a:schemeClr val="bg1"/>
          </a:solidFill>
          <a:ln w="12700" cap="flat">
            <a:solidFill>
              <a:schemeClr val="bg1"/>
            </a:solidFill>
            <a:miter lim="400000"/>
          </a:ln>
          <a:effectLst/>
        </p:spPr>
        <p:txBody>
          <a:bodyPr wrap="square" lIns="22860" tIns="22860" rIns="22860" bIns="22860" numCol="1" anchor="ctr">
            <a:noAutofit/>
          </a:bodyPr>
          <a:lstStyle/>
          <a:p>
            <a:pPr marL="0" marR="0" lvl="0" indent="0" defTabSz="457200" eaLnBrk="1" fontAlgn="auto" latinLnBrk="0" hangingPunct="1">
              <a:lnSpc>
                <a:spcPct val="100000"/>
              </a:lnSpc>
              <a:spcBef>
                <a:spcPts val="0"/>
              </a:spcBef>
              <a:spcAft>
                <a:spcPts val="0"/>
              </a:spcAft>
              <a:buClrTx/>
              <a:buSzTx/>
              <a:buFontTx/>
              <a:buNone/>
              <a:defRPr sz="1800" baseline="0">
                <a:solidFill>
                  <a:srgbClr val="000000"/>
                </a:solidFill>
                <a:latin typeface="Roboto Regular"/>
                <a:ea typeface="Roboto Regular"/>
                <a:cs typeface="Roboto Regular"/>
                <a:sym typeface="Roboto Regular"/>
              </a:defRPr>
            </a:pPr>
            <a:endParaRPr kumimoji="0" sz="500" b="0" i="0" u="none" strike="noStrike" kern="0" cap="none" spc="0" normalizeH="0" baseline="0" noProof="0">
              <a:ln>
                <a:noFill/>
              </a:ln>
              <a:solidFill>
                <a:schemeClr val="bg1"/>
              </a:solidFill>
              <a:effectLst/>
              <a:uLnTx/>
              <a:uFillTx/>
              <a:latin typeface="Montserrat" panose="00000500000000000000" charset="0"/>
              <a:ea typeface="Montserrat" panose="00000500000000000000" charset="0"/>
              <a:cs typeface="Montserrat" panose="00000500000000000000" charset="0"/>
              <a:sym typeface="+mn-lt"/>
            </a:endParaRPr>
          </a:p>
        </p:txBody>
      </p:sp>
      <p:sp>
        <p:nvSpPr>
          <p:cNvPr id="50" name="Circle"/>
          <p:cNvSpPr/>
          <p:nvPr/>
        </p:nvSpPr>
        <p:spPr>
          <a:xfrm>
            <a:off x="6716176" y="2064433"/>
            <a:ext cx="527269" cy="527269"/>
          </a:xfrm>
          <a:prstGeom prst="ellipse">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a:solidFill>
                <a:schemeClr val="bg1"/>
              </a:solidFill>
              <a:latin typeface="Montserrat" panose="00000500000000000000" charset="0"/>
              <a:ea typeface="Montserrat" panose="00000500000000000000" charset="0"/>
              <a:cs typeface="Montserrat" panose="00000500000000000000" charset="0"/>
              <a:sym typeface="+mn-lt"/>
            </a:endParaRPr>
          </a:p>
        </p:txBody>
      </p:sp>
      <p:sp>
        <p:nvSpPr>
          <p:cNvPr id="51" name="Lorem ipsum dolor sit amet, consectetur adipiscing elit, sed do eiusmod tempor incididunt ut labore et dolore magna aliqua. Ut enim ad minim veniam, quis nostrud reprehenderit in voluptate velit esse cillum dolore eu et"/>
          <p:cNvSpPr txBox="1"/>
          <p:nvPr/>
        </p:nvSpPr>
        <p:spPr>
          <a:xfrm>
            <a:off x="7404237" y="2085533"/>
            <a:ext cx="4074493" cy="1220847"/>
          </a:xfrm>
          <a:prstGeom prst="rect">
            <a:avLst/>
          </a:prstGeom>
          <a:noFill/>
          <a:ln w="12700" cap="flat">
            <a:noFill/>
            <a:miter lim="400000"/>
          </a:ln>
          <a:effectLst/>
        </p:spPr>
        <p:txBody>
          <a:bodyPr wrap="square" lIns="25400" tIns="25400" rIns="25400" bIns="25400" numCol="1" anchor="ctr">
            <a:spAutoFit/>
          </a:bodyPr>
          <a:lstStyle/>
          <a:p>
            <a:r>
              <a:rPr lang="en-US" sz="2000" b="1" dirty="0">
                <a:solidFill>
                  <a:schemeClr val="bg1"/>
                </a:solidFill>
                <a:ea typeface="Optima" pitchFamily="34" charset="-122"/>
                <a:cs typeface="Optima" pitchFamily="34" charset="-120"/>
              </a:rPr>
              <a:t>The increase in AI awareness correlates with India's push towards a digital economy</a:t>
            </a:r>
            <a:endParaRPr lang="en-US" sz="2000" dirty="0"/>
          </a:p>
          <a:p>
            <a:endParaRPr sz="1600" dirty="0">
              <a:solidFill>
                <a:schemeClr val="bg1"/>
              </a:solidFill>
              <a:latin typeface="Montserrat" panose="00000500000000000000" charset="0"/>
              <a:ea typeface="Montserrat" panose="00000500000000000000" charset="0"/>
              <a:cs typeface="Montserrat" panose="00000500000000000000" charset="0"/>
              <a:sym typeface="+mn-lt"/>
            </a:endParaRPr>
          </a:p>
        </p:txBody>
      </p:sp>
      <p:sp>
        <p:nvSpPr>
          <p:cNvPr id="52" name="Shape"/>
          <p:cNvSpPr/>
          <p:nvPr/>
        </p:nvSpPr>
        <p:spPr>
          <a:xfrm>
            <a:off x="6867732" y="2238936"/>
            <a:ext cx="205729" cy="156230"/>
          </a:xfrm>
          <a:custGeom>
            <a:avLst/>
            <a:gdLst/>
            <a:ahLst/>
            <a:cxnLst>
              <a:cxn ang="0">
                <a:pos x="wd2" y="hd2"/>
              </a:cxn>
              <a:cxn ang="5400000">
                <a:pos x="wd2" y="hd2"/>
              </a:cxn>
              <a:cxn ang="10800000">
                <a:pos x="wd2" y="hd2"/>
              </a:cxn>
              <a:cxn ang="16200000">
                <a:pos x="wd2" y="hd2"/>
              </a:cxn>
            </a:cxnLst>
            <a:rect l="0" t="0" r="r" b="b"/>
            <a:pathLst>
              <a:path w="21600" h="21600" extrusionOk="0">
                <a:moveTo>
                  <a:pt x="6796" y="16986"/>
                </a:moveTo>
                <a:lnTo>
                  <a:pt x="1627" y="10192"/>
                </a:lnTo>
                <a:lnTo>
                  <a:pt x="0" y="12666"/>
                </a:lnTo>
                <a:lnTo>
                  <a:pt x="6796" y="21600"/>
                </a:lnTo>
                <a:lnTo>
                  <a:pt x="21600" y="2181"/>
                </a:lnTo>
                <a:lnTo>
                  <a:pt x="19718" y="0"/>
                </a:lnTo>
                <a:lnTo>
                  <a:pt x="6796" y="16986"/>
                </a:lnTo>
              </a:path>
            </a:pathLst>
          </a:custGeom>
          <a:solidFill>
            <a:schemeClr val="bg1"/>
          </a:solidFill>
          <a:ln w="12700" cap="flat">
            <a:solidFill>
              <a:schemeClr val="bg1"/>
            </a:solidFill>
            <a:miter lim="400000"/>
          </a:ln>
          <a:effectLst/>
        </p:spPr>
        <p:txBody>
          <a:bodyPr wrap="square" lIns="22860" tIns="22860" rIns="22860" bIns="22860" numCol="1" anchor="ctr">
            <a:noAutofit/>
          </a:bodyPr>
          <a:lstStyle/>
          <a:p>
            <a:pPr marL="0" marR="0" lvl="0" indent="0" defTabSz="457200" eaLnBrk="1" fontAlgn="auto" latinLnBrk="0" hangingPunct="1">
              <a:lnSpc>
                <a:spcPct val="100000"/>
              </a:lnSpc>
              <a:spcBef>
                <a:spcPts val="0"/>
              </a:spcBef>
              <a:spcAft>
                <a:spcPts val="0"/>
              </a:spcAft>
              <a:buClrTx/>
              <a:buSzTx/>
              <a:buFontTx/>
              <a:buNone/>
              <a:defRPr sz="1800" baseline="0">
                <a:solidFill>
                  <a:srgbClr val="000000"/>
                </a:solidFill>
                <a:latin typeface="Roboto Regular"/>
                <a:ea typeface="Roboto Regular"/>
                <a:cs typeface="Roboto Regular"/>
                <a:sym typeface="Roboto Regular"/>
              </a:defRPr>
            </a:pPr>
            <a:endParaRPr kumimoji="0" sz="500" b="0" i="0" u="none" strike="noStrike" kern="0" cap="none" spc="0" normalizeH="0" baseline="0" noProof="0">
              <a:ln>
                <a:noFill/>
              </a:ln>
              <a:solidFill>
                <a:schemeClr val="bg1"/>
              </a:solidFill>
              <a:effectLst/>
              <a:uLnTx/>
              <a:uFillTx/>
              <a:latin typeface="Montserrat" panose="00000500000000000000" charset="0"/>
              <a:ea typeface="Montserrat" panose="00000500000000000000" charset="0"/>
              <a:cs typeface="Montserrat" panose="00000500000000000000" charset="0"/>
              <a:sym typeface="+mn-lt"/>
            </a:endParaRPr>
          </a:p>
        </p:txBody>
      </p:sp>
      <p:sp>
        <p:nvSpPr>
          <p:cNvPr id="54" name="Circle"/>
          <p:cNvSpPr/>
          <p:nvPr/>
        </p:nvSpPr>
        <p:spPr>
          <a:xfrm>
            <a:off x="959999" y="4347045"/>
            <a:ext cx="527269" cy="527269"/>
          </a:xfrm>
          <a:prstGeom prst="ellipse">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a:solidFill>
                <a:schemeClr val="bg1"/>
              </a:solidFill>
              <a:latin typeface="Montserrat" panose="00000500000000000000" charset="0"/>
              <a:ea typeface="Montserrat" panose="00000500000000000000" charset="0"/>
              <a:cs typeface="Montserrat" panose="00000500000000000000" charset="0"/>
              <a:sym typeface="+mn-lt"/>
            </a:endParaRPr>
          </a:p>
        </p:txBody>
      </p:sp>
      <p:sp>
        <p:nvSpPr>
          <p:cNvPr id="55" name="Lorem ipsum dolor sit amet, consectetur adipiscing elit, sed do eiusmod tempor incididunt ut labore et dolore magna aliqua. Ut enim ad minim veniam, quis nostrud reprehenderit in voluptate velit esse cillum dolore eu et"/>
          <p:cNvSpPr txBox="1"/>
          <p:nvPr/>
        </p:nvSpPr>
        <p:spPr>
          <a:xfrm>
            <a:off x="1630076" y="4368145"/>
            <a:ext cx="4074493" cy="1220847"/>
          </a:xfrm>
          <a:prstGeom prst="rect">
            <a:avLst/>
          </a:prstGeom>
          <a:noFill/>
          <a:ln w="12700" cap="flat">
            <a:noFill/>
            <a:miter lim="400000"/>
          </a:ln>
          <a:effectLst/>
        </p:spPr>
        <p:txBody>
          <a:bodyPr wrap="square" lIns="25400" tIns="25400" rIns="25400" bIns="25400" numCol="1" anchor="ctr">
            <a:spAutoFit/>
          </a:bodyPr>
          <a:lstStyle/>
          <a:p>
            <a:r>
              <a:rPr lang="en-US" sz="2000" b="1" dirty="0">
                <a:solidFill>
                  <a:schemeClr val="bg1"/>
                </a:solidFill>
                <a:ea typeface="Optima" pitchFamily="34" charset="-122"/>
                <a:cs typeface="Optima" pitchFamily="34" charset="-120"/>
              </a:rPr>
              <a:t>Many colleges are integrating AI-focused programs to prepare students for future job markets.</a:t>
            </a:r>
            <a:endParaRPr lang="en-US" sz="2000" b="1" dirty="0">
              <a:solidFill>
                <a:schemeClr val="bg1"/>
              </a:solidFill>
            </a:endParaRPr>
          </a:p>
          <a:p>
            <a:endParaRPr sz="1600" dirty="0">
              <a:solidFill>
                <a:schemeClr val="bg1"/>
              </a:solidFill>
              <a:latin typeface="Montserrat" panose="00000500000000000000" charset="0"/>
              <a:ea typeface="Montserrat" panose="00000500000000000000" charset="0"/>
              <a:cs typeface="Montserrat" panose="00000500000000000000" charset="0"/>
              <a:sym typeface="+mn-lt"/>
            </a:endParaRPr>
          </a:p>
        </p:txBody>
      </p:sp>
      <p:sp>
        <p:nvSpPr>
          <p:cNvPr id="56" name="Shape"/>
          <p:cNvSpPr/>
          <p:nvPr/>
        </p:nvSpPr>
        <p:spPr>
          <a:xfrm>
            <a:off x="1111555" y="4521548"/>
            <a:ext cx="205729" cy="156230"/>
          </a:xfrm>
          <a:custGeom>
            <a:avLst/>
            <a:gdLst/>
            <a:ahLst/>
            <a:cxnLst>
              <a:cxn ang="0">
                <a:pos x="wd2" y="hd2"/>
              </a:cxn>
              <a:cxn ang="5400000">
                <a:pos x="wd2" y="hd2"/>
              </a:cxn>
              <a:cxn ang="10800000">
                <a:pos x="wd2" y="hd2"/>
              </a:cxn>
              <a:cxn ang="16200000">
                <a:pos x="wd2" y="hd2"/>
              </a:cxn>
            </a:cxnLst>
            <a:rect l="0" t="0" r="r" b="b"/>
            <a:pathLst>
              <a:path w="21600" h="21600" extrusionOk="0">
                <a:moveTo>
                  <a:pt x="6796" y="16986"/>
                </a:moveTo>
                <a:lnTo>
                  <a:pt x="1627" y="10192"/>
                </a:lnTo>
                <a:lnTo>
                  <a:pt x="0" y="12666"/>
                </a:lnTo>
                <a:lnTo>
                  <a:pt x="6796" y="21600"/>
                </a:lnTo>
                <a:lnTo>
                  <a:pt x="21600" y="2181"/>
                </a:lnTo>
                <a:lnTo>
                  <a:pt x="19718" y="0"/>
                </a:lnTo>
                <a:lnTo>
                  <a:pt x="6796" y="16986"/>
                </a:lnTo>
              </a:path>
            </a:pathLst>
          </a:custGeom>
          <a:solidFill>
            <a:schemeClr val="bg1"/>
          </a:solidFill>
          <a:ln w="12700" cap="flat">
            <a:solidFill>
              <a:schemeClr val="bg1"/>
            </a:solidFill>
            <a:miter lim="400000"/>
          </a:ln>
          <a:effectLst/>
        </p:spPr>
        <p:txBody>
          <a:bodyPr wrap="square" lIns="22860" tIns="22860" rIns="22860" bIns="22860" numCol="1" anchor="ctr">
            <a:noAutofit/>
          </a:bodyPr>
          <a:lstStyle/>
          <a:p>
            <a:pPr marL="0" marR="0" lvl="0" indent="0" defTabSz="457200" eaLnBrk="1" fontAlgn="auto" latinLnBrk="0" hangingPunct="1">
              <a:lnSpc>
                <a:spcPct val="100000"/>
              </a:lnSpc>
              <a:spcBef>
                <a:spcPts val="0"/>
              </a:spcBef>
              <a:spcAft>
                <a:spcPts val="0"/>
              </a:spcAft>
              <a:buClrTx/>
              <a:buSzTx/>
              <a:buFontTx/>
              <a:buNone/>
              <a:defRPr sz="1800" baseline="0">
                <a:solidFill>
                  <a:srgbClr val="000000"/>
                </a:solidFill>
                <a:latin typeface="Roboto Regular"/>
                <a:ea typeface="Roboto Regular"/>
                <a:cs typeface="Roboto Regular"/>
                <a:sym typeface="Roboto Regular"/>
              </a:defRPr>
            </a:pPr>
            <a:endParaRPr kumimoji="0" sz="500" b="0" i="0" u="none" strike="noStrike" kern="0" cap="none" spc="0" normalizeH="0" baseline="0" noProof="0">
              <a:ln>
                <a:noFill/>
              </a:ln>
              <a:solidFill>
                <a:schemeClr val="bg1"/>
              </a:solidFill>
              <a:effectLst/>
              <a:uLnTx/>
              <a:uFillTx/>
              <a:latin typeface="Montserrat" panose="00000500000000000000" charset="0"/>
              <a:ea typeface="Montserrat" panose="00000500000000000000" charset="0"/>
              <a:cs typeface="Montserrat" panose="00000500000000000000" charset="0"/>
              <a:sym typeface="+mn-lt"/>
            </a:endParaRPr>
          </a:p>
        </p:txBody>
      </p:sp>
      <p:sp>
        <p:nvSpPr>
          <p:cNvPr id="58" name="Circle"/>
          <p:cNvSpPr/>
          <p:nvPr/>
        </p:nvSpPr>
        <p:spPr>
          <a:xfrm>
            <a:off x="6724923" y="4347045"/>
            <a:ext cx="527269" cy="527269"/>
          </a:xfrm>
          <a:prstGeom prst="ellipse">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a:solidFill>
                <a:schemeClr val="bg1"/>
              </a:solidFill>
              <a:latin typeface="Montserrat" panose="00000500000000000000" charset="0"/>
              <a:ea typeface="Montserrat" panose="00000500000000000000" charset="0"/>
              <a:cs typeface="Montserrat" panose="00000500000000000000" charset="0"/>
              <a:sym typeface="+mn-lt"/>
            </a:endParaRPr>
          </a:p>
        </p:txBody>
      </p:sp>
      <p:sp>
        <p:nvSpPr>
          <p:cNvPr id="59" name="Lorem ipsum dolor sit amet, consectetur adipiscing elit, sed do eiusmod tempor incididunt ut labore et dolore magna aliqua. Ut enim ad minim veniam, quis nostrud reprehenderit in voluptate velit esse cillum dolore eu et"/>
          <p:cNvSpPr txBox="1"/>
          <p:nvPr/>
        </p:nvSpPr>
        <p:spPr>
          <a:xfrm>
            <a:off x="7404237" y="4368144"/>
            <a:ext cx="4074493" cy="1220847"/>
          </a:xfrm>
          <a:prstGeom prst="rect">
            <a:avLst/>
          </a:prstGeom>
          <a:noFill/>
          <a:ln w="12700" cap="flat">
            <a:noFill/>
            <a:miter lim="400000"/>
          </a:ln>
          <a:effectLst/>
        </p:spPr>
        <p:txBody>
          <a:bodyPr wrap="square" lIns="25400" tIns="25400" rIns="25400" bIns="25400" numCol="1" anchor="ctr">
            <a:spAutoFit/>
          </a:bodyPr>
          <a:lstStyle/>
          <a:p>
            <a:r>
              <a:rPr lang="en-US" sz="2000" b="1" dirty="0">
                <a:solidFill>
                  <a:schemeClr val="bg1"/>
                </a:solidFill>
              </a:rPr>
              <a:t>AI tools are increasingly being used for assignments, coding, and research work.</a:t>
            </a:r>
          </a:p>
          <a:p>
            <a:endParaRPr sz="1600" dirty="0">
              <a:solidFill>
                <a:schemeClr val="bg1"/>
              </a:solidFill>
              <a:latin typeface="Montserrat" panose="00000500000000000000" charset="0"/>
              <a:ea typeface="Montserrat" panose="00000500000000000000" charset="0"/>
              <a:cs typeface="Montserrat" panose="00000500000000000000" charset="0"/>
              <a:sym typeface="+mn-lt"/>
            </a:endParaRPr>
          </a:p>
        </p:txBody>
      </p:sp>
      <p:sp>
        <p:nvSpPr>
          <p:cNvPr id="60" name="Shape"/>
          <p:cNvSpPr/>
          <p:nvPr/>
        </p:nvSpPr>
        <p:spPr>
          <a:xfrm>
            <a:off x="6876479" y="4521548"/>
            <a:ext cx="205729" cy="156230"/>
          </a:xfrm>
          <a:custGeom>
            <a:avLst/>
            <a:gdLst/>
            <a:ahLst/>
            <a:cxnLst>
              <a:cxn ang="0">
                <a:pos x="wd2" y="hd2"/>
              </a:cxn>
              <a:cxn ang="5400000">
                <a:pos x="wd2" y="hd2"/>
              </a:cxn>
              <a:cxn ang="10800000">
                <a:pos x="wd2" y="hd2"/>
              </a:cxn>
              <a:cxn ang="16200000">
                <a:pos x="wd2" y="hd2"/>
              </a:cxn>
            </a:cxnLst>
            <a:rect l="0" t="0" r="r" b="b"/>
            <a:pathLst>
              <a:path w="21600" h="21600" extrusionOk="0">
                <a:moveTo>
                  <a:pt x="6796" y="16986"/>
                </a:moveTo>
                <a:lnTo>
                  <a:pt x="1627" y="10192"/>
                </a:lnTo>
                <a:lnTo>
                  <a:pt x="0" y="12666"/>
                </a:lnTo>
                <a:lnTo>
                  <a:pt x="6796" y="21600"/>
                </a:lnTo>
                <a:lnTo>
                  <a:pt x="21600" y="2181"/>
                </a:lnTo>
                <a:lnTo>
                  <a:pt x="19718" y="0"/>
                </a:lnTo>
                <a:lnTo>
                  <a:pt x="6796" y="16986"/>
                </a:lnTo>
              </a:path>
            </a:pathLst>
          </a:custGeom>
          <a:solidFill>
            <a:schemeClr val="bg1"/>
          </a:solidFill>
          <a:ln w="12700" cap="flat">
            <a:solidFill>
              <a:schemeClr val="bg1"/>
            </a:solidFill>
            <a:miter lim="400000"/>
          </a:ln>
          <a:effectLst/>
        </p:spPr>
        <p:txBody>
          <a:bodyPr wrap="square" lIns="22860" tIns="22860" rIns="22860" bIns="22860" numCol="1" anchor="ctr">
            <a:noAutofit/>
          </a:bodyPr>
          <a:lstStyle/>
          <a:p>
            <a:pPr marL="0" marR="0" lvl="0" indent="0" defTabSz="457200" eaLnBrk="1" fontAlgn="auto" latinLnBrk="0" hangingPunct="1">
              <a:lnSpc>
                <a:spcPct val="100000"/>
              </a:lnSpc>
              <a:spcBef>
                <a:spcPts val="0"/>
              </a:spcBef>
              <a:spcAft>
                <a:spcPts val="0"/>
              </a:spcAft>
              <a:buClrTx/>
              <a:buSzTx/>
              <a:buFontTx/>
              <a:buNone/>
              <a:defRPr sz="1800" baseline="0">
                <a:solidFill>
                  <a:srgbClr val="000000"/>
                </a:solidFill>
                <a:latin typeface="Roboto Regular"/>
                <a:ea typeface="Roboto Regular"/>
                <a:cs typeface="Roboto Regular"/>
                <a:sym typeface="Roboto Regular"/>
              </a:defRPr>
            </a:pPr>
            <a:endParaRPr kumimoji="0" sz="500" b="0" i="0" u="none" strike="noStrike" kern="0" cap="none" spc="0" normalizeH="0" baseline="0" noProof="0">
              <a:ln>
                <a:noFill/>
              </a:ln>
              <a:solidFill>
                <a:schemeClr val="bg1"/>
              </a:solidFill>
              <a:effectLst/>
              <a:uLnTx/>
              <a:uFillTx/>
              <a:latin typeface="Montserrat" panose="00000500000000000000" charset="0"/>
              <a:ea typeface="Montserrat" panose="00000500000000000000" charset="0"/>
              <a:cs typeface="Montserrat" panose="00000500000000000000" charset="0"/>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1000"/>
                                        <p:tgtEl>
                                          <p:spTgt spid="51"/>
                                        </p:tgtEl>
                                      </p:cBhvr>
                                    </p:animEffect>
                                    <p:anim calcmode="lin" valueType="num">
                                      <p:cBhvr>
                                        <p:cTn id="25" dur="1000" fill="hold"/>
                                        <p:tgtEl>
                                          <p:spTgt spid="51"/>
                                        </p:tgtEl>
                                        <p:attrNameLst>
                                          <p:attrName>ppt_x</p:attrName>
                                        </p:attrNameLst>
                                      </p:cBhvr>
                                      <p:tavLst>
                                        <p:tav tm="0">
                                          <p:val>
                                            <p:strVal val="#ppt_x"/>
                                          </p:val>
                                        </p:tav>
                                        <p:tav tm="100000">
                                          <p:val>
                                            <p:strVal val="#ppt_x"/>
                                          </p:val>
                                        </p:tav>
                                      </p:tavLst>
                                    </p:anim>
                                    <p:anim calcmode="lin" valueType="num">
                                      <p:cBhvr>
                                        <p:cTn id="26" dur="1000" fill="hold"/>
                                        <p:tgtEl>
                                          <p:spTgt spid="5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1000"/>
                                        <p:tgtEl>
                                          <p:spTgt spid="52"/>
                                        </p:tgtEl>
                                      </p:cBhvr>
                                    </p:animEffect>
                                    <p:anim calcmode="lin" valueType="num">
                                      <p:cBhvr>
                                        <p:cTn id="30" dur="1000" fill="hold"/>
                                        <p:tgtEl>
                                          <p:spTgt spid="52"/>
                                        </p:tgtEl>
                                        <p:attrNameLst>
                                          <p:attrName>ppt_x</p:attrName>
                                        </p:attrNameLst>
                                      </p:cBhvr>
                                      <p:tavLst>
                                        <p:tav tm="0">
                                          <p:val>
                                            <p:strVal val="#ppt_x"/>
                                          </p:val>
                                        </p:tav>
                                        <p:tav tm="100000">
                                          <p:val>
                                            <p:strVal val="#ppt_x"/>
                                          </p:val>
                                        </p:tav>
                                      </p:tavLst>
                                    </p:anim>
                                    <p:anim calcmode="lin" valueType="num">
                                      <p:cBhvr>
                                        <p:cTn id="31" dur="1000" fill="hold"/>
                                        <p:tgtEl>
                                          <p:spTgt spid="5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1000"/>
                                        <p:tgtEl>
                                          <p:spTgt spid="50"/>
                                        </p:tgtEl>
                                      </p:cBhvr>
                                    </p:animEffect>
                                    <p:anim calcmode="lin" valueType="num">
                                      <p:cBhvr>
                                        <p:cTn id="35" dur="1000" fill="hold"/>
                                        <p:tgtEl>
                                          <p:spTgt spid="50"/>
                                        </p:tgtEl>
                                        <p:attrNameLst>
                                          <p:attrName>ppt_x</p:attrName>
                                        </p:attrNameLst>
                                      </p:cBhvr>
                                      <p:tavLst>
                                        <p:tav tm="0">
                                          <p:val>
                                            <p:strVal val="#ppt_x"/>
                                          </p:val>
                                        </p:tav>
                                        <p:tav tm="100000">
                                          <p:val>
                                            <p:strVal val="#ppt_x"/>
                                          </p:val>
                                        </p:tav>
                                      </p:tavLst>
                                    </p:anim>
                                    <p:anim calcmode="lin" valueType="num">
                                      <p:cBhvr>
                                        <p:cTn id="3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1000"/>
                                        <p:tgtEl>
                                          <p:spTgt spid="55"/>
                                        </p:tgtEl>
                                      </p:cBhvr>
                                    </p:animEffect>
                                    <p:anim calcmode="lin" valueType="num">
                                      <p:cBhvr>
                                        <p:cTn id="42" dur="1000" fill="hold"/>
                                        <p:tgtEl>
                                          <p:spTgt spid="55"/>
                                        </p:tgtEl>
                                        <p:attrNameLst>
                                          <p:attrName>ppt_x</p:attrName>
                                        </p:attrNameLst>
                                      </p:cBhvr>
                                      <p:tavLst>
                                        <p:tav tm="0">
                                          <p:val>
                                            <p:strVal val="#ppt_x"/>
                                          </p:val>
                                        </p:tav>
                                        <p:tav tm="100000">
                                          <p:val>
                                            <p:strVal val="#ppt_x"/>
                                          </p:val>
                                        </p:tav>
                                      </p:tavLst>
                                    </p:anim>
                                    <p:anim calcmode="lin" valueType="num">
                                      <p:cBhvr>
                                        <p:cTn id="43" dur="1000" fill="hold"/>
                                        <p:tgtEl>
                                          <p:spTgt spid="55"/>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1000"/>
                                        <p:tgtEl>
                                          <p:spTgt spid="56"/>
                                        </p:tgtEl>
                                      </p:cBhvr>
                                    </p:animEffect>
                                    <p:anim calcmode="lin" valueType="num">
                                      <p:cBhvr>
                                        <p:cTn id="47" dur="1000" fill="hold"/>
                                        <p:tgtEl>
                                          <p:spTgt spid="56"/>
                                        </p:tgtEl>
                                        <p:attrNameLst>
                                          <p:attrName>ppt_x</p:attrName>
                                        </p:attrNameLst>
                                      </p:cBhvr>
                                      <p:tavLst>
                                        <p:tav tm="0">
                                          <p:val>
                                            <p:strVal val="#ppt_x"/>
                                          </p:val>
                                        </p:tav>
                                        <p:tav tm="100000">
                                          <p:val>
                                            <p:strVal val="#ppt_x"/>
                                          </p:val>
                                        </p:tav>
                                      </p:tavLst>
                                    </p:anim>
                                    <p:anim calcmode="lin" valueType="num">
                                      <p:cBhvr>
                                        <p:cTn id="48" dur="1000" fill="hold"/>
                                        <p:tgtEl>
                                          <p:spTgt spid="5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1000"/>
                                        <p:tgtEl>
                                          <p:spTgt spid="54"/>
                                        </p:tgtEl>
                                      </p:cBhvr>
                                    </p:animEffect>
                                    <p:anim calcmode="lin" valueType="num">
                                      <p:cBhvr>
                                        <p:cTn id="52" dur="1000" fill="hold"/>
                                        <p:tgtEl>
                                          <p:spTgt spid="54"/>
                                        </p:tgtEl>
                                        <p:attrNameLst>
                                          <p:attrName>ppt_x</p:attrName>
                                        </p:attrNameLst>
                                      </p:cBhvr>
                                      <p:tavLst>
                                        <p:tav tm="0">
                                          <p:val>
                                            <p:strVal val="#ppt_x"/>
                                          </p:val>
                                        </p:tav>
                                        <p:tav tm="100000">
                                          <p:val>
                                            <p:strVal val="#ppt_x"/>
                                          </p:val>
                                        </p:tav>
                                      </p:tavLst>
                                    </p:anim>
                                    <p:anim calcmode="lin" valueType="num">
                                      <p:cBhvr>
                                        <p:cTn id="53"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fade">
                                      <p:cBhvr>
                                        <p:cTn id="58" dur="1000"/>
                                        <p:tgtEl>
                                          <p:spTgt spid="59"/>
                                        </p:tgtEl>
                                      </p:cBhvr>
                                    </p:animEffect>
                                    <p:anim calcmode="lin" valueType="num">
                                      <p:cBhvr>
                                        <p:cTn id="59" dur="1000" fill="hold"/>
                                        <p:tgtEl>
                                          <p:spTgt spid="59"/>
                                        </p:tgtEl>
                                        <p:attrNameLst>
                                          <p:attrName>ppt_x</p:attrName>
                                        </p:attrNameLst>
                                      </p:cBhvr>
                                      <p:tavLst>
                                        <p:tav tm="0">
                                          <p:val>
                                            <p:strVal val="#ppt_x"/>
                                          </p:val>
                                        </p:tav>
                                        <p:tav tm="100000">
                                          <p:val>
                                            <p:strVal val="#ppt_x"/>
                                          </p:val>
                                        </p:tav>
                                      </p:tavLst>
                                    </p:anim>
                                    <p:anim calcmode="lin" valueType="num">
                                      <p:cBhvr>
                                        <p:cTn id="60" dur="1000" fill="hold"/>
                                        <p:tgtEl>
                                          <p:spTgt spid="5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fade">
                                      <p:cBhvr>
                                        <p:cTn id="63" dur="1000"/>
                                        <p:tgtEl>
                                          <p:spTgt spid="60"/>
                                        </p:tgtEl>
                                      </p:cBhvr>
                                    </p:animEffect>
                                    <p:anim calcmode="lin" valueType="num">
                                      <p:cBhvr>
                                        <p:cTn id="64" dur="1000" fill="hold"/>
                                        <p:tgtEl>
                                          <p:spTgt spid="60"/>
                                        </p:tgtEl>
                                        <p:attrNameLst>
                                          <p:attrName>ppt_x</p:attrName>
                                        </p:attrNameLst>
                                      </p:cBhvr>
                                      <p:tavLst>
                                        <p:tav tm="0">
                                          <p:val>
                                            <p:strVal val="#ppt_x"/>
                                          </p:val>
                                        </p:tav>
                                        <p:tav tm="100000">
                                          <p:val>
                                            <p:strVal val="#ppt_x"/>
                                          </p:val>
                                        </p:tav>
                                      </p:tavLst>
                                    </p:anim>
                                    <p:anim calcmode="lin" valueType="num">
                                      <p:cBhvr>
                                        <p:cTn id="65" dur="1000" fill="hold"/>
                                        <p:tgtEl>
                                          <p:spTgt spid="60"/>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000"/>
                                        <p:tgtEl>
                                          <p:spTgt spid="58"/>
                                        </p:tgtEl>
                                      </p:cBhvr>
                                    </p:animEffect>
                                    <p:anim calcmode="lin" valueType="num">
                                      <p:cBhvr>
                                        <p:cTn id="69" dur="1000" fill="hold"/>
                                        <p:tgtEl>
                                          <p:spTgt spid="58"/>
                                        </p:tgtEl>
                                        <p:attrNameLst>
                                          <p:attrName>ppt_x</p:attrName>
                                        </p:attrNameLst>
                                      </p:cBhvr>
                                      <p:tavLst>
                                        <p:tav tm="0">
                                          <p:val>
                                            <p:strVal val="#ppt_x"/>
                                          </p:val>
                                        </p:tav>
                                        <p:tav tm="100000">
                                          <p:val>
                                            <p:strVal val="#ppt_x"/>
                                          </p:val>
                                        </p:tav>
                                      </p:tavLst>
                                    </p:anim>
                                    <p:anim calcmode="lin" valueType="num">
                                      <p:cBhvr>
                                        <p:cTn id="70"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bldLvl="0" animBg="1"/>
      <p:bldP spid="35" grpId="0" animBg="1"/>
      <p:bldP spid="50" grpId="0" animBg="1"/>
      <p:bldP spid="51" grpId="0" bldLvl="0" animBg="1"/>
      <p:bldP spid="52" grpId="0" animBg="1"/>
      <p:bldP spid="54" grpId="0" animBg="1"/>
      <p:bldP spid="55" grpId="0" bldLvl="0" animBg="1"/>
      <p:bldP spid="56" grpId="0" animBg="1"/>
      <p:bldP spid="58" grpId="0" animBg="1"/>
      <p:bldP spid="59" grpId="0" bldLvl="0" animBg="1"/>
      <p:bldP spid="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3"/>
          <p:cNvSpPr>
            <a:spLocks noChangeArrowheads="1"/>
          </p:cNvSpPr>
          <p:nvPr/>
        </p:nvSpPr>
        <p:spPr bwMode="auto">
          <a:xfrm>
            <a:off x="450384" y="3273194"/>
            <a:ext cx="7103708" cy="1167173"/>
          </a:xfrm>
          <a:prstGeom prst="homePlate">
            <a:avLst>
              <a:gd name="adj" fmla="val 47936"/>
            </a:avLst>
          </a:prstGeom>
          <a:noFill/>
          <a:ln w="12700">
            <a:solidFill>
              <a:srgbClr val="A5A5A5"/>
            </a:solidFill>
            <a:bevel/>
          </a:ln>
          <a:extLst>
            <a:ext uri="{909E8E84-426E-40DD-AFC4-6F175D3DCCD1}">
              <a14:hiddenFill xmlns:a14="http://schemas.microsoft.com/office/drawing/2010/main">
                <a:solidFill>
                  <a:srgbClr val="FFFFFF"/>
                </a:solidFill>
              </a14:hiddenFill>
            </a:ext>
          </a:extLst>
        </p:spPr>
        <p:txBody>
          <a:bodyPr lIns="91443" tIns="45723" rIns="91443" bIns="4572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7" name="燕尾形 6"/>
          <p:cNvSpPr>
            <a:spLocks noChangeArrowheads="1"/>
          </p:cNvSpPr>
          <p:nvPr/>
        </p:nvSpPr>
        <p:spPr bwMode="auto">
          <a:xfrm>
            <a:off x="1471323" y="3282722"/>
            <a:ext cx="1065397" cy="1157645"/>
          </a:xfrm>
          <a:prstGeom prst="chevron">
            <a:avLst>
              <a:gd name="adj" fmla="val 54426"/>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zh-CN" sz="32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8" name="燕尾形 4"/>
          <p:cNvSpPr>
            <a:spLocks noChangeArrowheads="1"/>
          </p:cNvSpPr>
          <p:nvPr/>
        </p:nvSpPr>
        <p:spPr bwMode="auto">
          <a:xfrm>
            <a:off x="2214402" y="3282722"/>
            <a:ext cx="1065397" cy="1157645"/>
          </a:xfrm>
          <a:prstGeom prst="chevron">
            <a:avLst>
              <a:gd name="adj" fmla="val 54426"/>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zh-CN" sz="32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9" name="燕尾形 5"/>
          <p:cNvSpPr>
            <a:spLocks noChangeArrowheads="1"/>
          </p:cNvSpPr>
          <p:nvPr/>
        </p:nvSpPr>
        <p:spPr bwMode="auto">
          <a:xfrm>
            <a:off x="2957481" y="3282722"/>
            <a:ext cx="1065397" cy="1157645"/>
          </a:xfrm>
          <a:prstGeom prst="chevron">
            <a:avLst>
              <a:gd name="adj" fmla="val 54426"/>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zh-CN" sz="32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0" name="燕尾形 6"/>
          <p:cNvSpPr>
            <a:spLocks noChangeArrowheads="1"/>
          </p:cNvSpPr>
          <p:nvPr/>
        </p:nvSpPr>
        <p:spPr bwMode="auto">
          <a:xfrm>
            <a:off x="3700561" y="3282722"/>
            <a:ext cx="1065397" cy="1157645"/>
          </a:xfrm>
          <a:prstGeom prst="chevron">
            <a:avLst>
              <a:gd name="adj" fmla="val 54426"/>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zh-CN" sz="32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grpSp>
        <p:nvGrpSpPr>
          <p:cNvPr id="11" name="组合 30"/>
          <p:cNvGrpSpPr/>
          <p:nvPr/>
        </p:nvGrpSpPr>
        <p:grpSpPr bwMode="auto">
          <a:xfrm>
            <a:off x="4724675" y="2896842"/>
            <a:ext cx="2370549" cy="2261297"/>
            <a:chOff x="0" y="0"/>
            <a:chExt cx="533400" cy="487363"/>
          </a:xfrm>
          <a:solidFill>
            <a:schemeClr val="bg1"/>
          </a:solidFill>
        </p:grpSpPr>
        <p:sp>
          <p:nvSpPr>
            <p:cNvPr id="12" name="Oval 312"/>
            <p:cNvSpPr>
              <a:spLocks noChangeArrowheads="1"/>
            </p:cNvSpPr>
            <p:nvPr/>
          </p:nvSpPr>
          <p:spPr bwMode="auto">
            <a:xfrm>
              <a:off x="371475" y="0"/>
              <a:ext cx="93663" cy="88900"/>
            </a:xfrm>
            <a:prstGeom prst="ellipse">
              <a:avLst/>
            </a:pr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zh-CN" sz="320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13" name="Freeform 313"/>
            <p:cNvSpPr>
              <a:spLocks noChangeArrowheads="1"/>
            </p:cNvSpPr>
            <p:nvPr/>
          </p:nvSpPr>
          <p:spPr bwMode="auto">
            <a:xfrm>
              <a:off x="0" y="55563"/>
              <a:ext cx="533400" cy="431800"/>
            </a:xfrm>
            <a:custGeom>
              <a:avLst/>
              <a:gdLst>
                <a:gd name="T0" fmla="*/ 26294 w 142"/>
                <a:gd name="T1" fmla="*/ 225287 h 115"/>
                <a:gd name="T2" fmla="*/ 33807 w 142"/>
                <a:gd name="T3" fmla="*/ 225287 h 115"/>
                <a:gd name="T4" fmla="*/ 135228 w 142"/>
                <a:gd name="T5" fmla="*/ 225287 h 115"/>
                <a:gd name="T6" fmla="*/ 289238 w 142"/>
                <a:gd name="T7" fmla="*/ 45057 h 115"/>
                <a:gd name="T8" fmla="*/ 251675 w 142"/>
                <a:gd name="T9" fmla="*/ 45057 h 115"/>
                <a:gd name="T10" fmla="*/ 180304 w 142"/>
                <a:gd name="T11" fmla="*/ 127663 h 115"/>
                <a:gd name="T12" fmla="*/ 161523 w 142"/>
                <a:gd name="T13" fmla="*/ 135172 h 115"/>
                <a:gd name="T14" fmla="*/ 138985 w 142"/>
                <a:gd name="T15" fmla="*/ 112643 h 115"/>
                <a:gd name="T16" fmla="*/ 146497 w 142"/>
                <a:gd name="T17" fmla="*/ 93870 h 115"/>
                <a:gd name="T18" fmla="*/ 221624 w 142"/>
                <a:gd name="T19" fmla="*/ 7510 h 115"/>
                <a:gd name="T20" fmla="*/ 240406 w 142"/>
                <a:gd name="T21" fmla="*/ 0 h 115"/>
                <a:gd name="T22" fmla="*/ 349339 w 142"/>
                <a:gd name="T23" fmla="*/ 0 h 115"/>
                <a:gd name="T24" fmla="*/ 428223 w 142"/>
                <a:gd name="T25" fmla="*/ 56322 h 115"/>
                <a:gd name="T26" fmla="*/ 428223 w 142"/>
                <a:gd name="T27" fmla="*/ 120153 h 115"/>
                <a:gd name="T28" fmla="*/ 507106 w 142"/>
                <a:gd name="T29" fmla="*/ 120153 h 115"/>
                <a:gd name="T30" fmla="*/ 522131 w 142"/>
                <a:gd name="T31" fmla="*/ 127663 h 115"/>
                <a:gd name="T32" fmla="*/ 522131 w 142"/>
                <a:gd name="T33" fmla="*/ 161456 h 115"/>
                <a:gd name="T34" fmla="*/ 507106 w 142"/>
                <a:gd name="T35" fmla="*/ 168965 h 115"/>
                <a:gd name="T36" fmla="*/ 409441 w 142"/>
                <a:gd name="T37" fmla="*/ 168965 h 115"/>
                <a:gd name="T38" fmla="*/ 379390 w 142"/>
                <a:gd name="T39" fmla="*/ 142682 h 115"/>
                <a:gd name="T40" fmla="*/ 379390 w 142"/>
                <a:gd name="T41" fmla="*/ 101379 h 115"/>
                <a:gd name="T42" fmla="*/ 323045 w 142"/>
                <a:gd name="T43" fmla="*/ 168965 h 115"/>
                <a:gd name="T44" fmla="*/ 375634 w 142"/>
                <a:gd name="T45" fmla="*/ 221532 h 115"/>
                <a:gd name="T46" fmla="*/ 379390 w 142"/>
                <a:gd name="T47" fmla="*/ 259080 h 115"/>
                <a:gd name="T48" fmla="*/ 345583 w 142"/>
                <a:gd name="T49" fmla="*/ 409271 h 115"/>
                <a:gd name="T50" fmla="*/ 319289 w 142"/>
                <a:gd name="T51" fmla="*/ 431800 h 115"/>
                <a:gd name="T52" fmla="*/ 289238 w 142"/>
                <a:gd name="T53" fmla="*/ 405517 h 115"/>
                <a:gd name="T54" fmla="*/ 289238 w 142"/>
                <a:gd name="T55" fmla="*/ 398007 h 115"/>
                <a:gd name="T56" fmla="*/ 319289 w 142"/>
                <a:gd name="T57" fmla="*/ 270344 h 115"/>
                <a:gd name="T58" fmla="*/ 247918 w 142"/>
                <a:gd name="T59" fmla="*/ 202758 h 115"/>
                <a:gd name="T60" fmla="*/ 187817 w 142"/>
                <a:gd name="T61" fmla="*/ 270344 h 115"/>
                <a:gd name="T62" fmla="*/ 154010 w 142"/>
                <a:gd name="T63" fmla="*/ 281609 h 115"/>
                <a:gd name="T64" fmla="*/ 30051 w 142"/>
                <a:gd name="T65" fmla="*/ 281609 h 115"/>
                <a:gd name="T66" fmla="*/ 3756 w 142"/>
                <a:gd name="T67" fmla="*/ 259080 h 115"/>
                <a:gd name="T68" fmla="*/ 26294 w 142"/>
                <a:gd name="T69" fmla="*/ 225287 h 1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2"/>
                <a:gd name="T106" fmla="*/ 0 h 115"/>
                <a:gd name="T107" fmla="*/ 142 w 142"/>
                <a:gd name="T108" fmla="*/ 115 h 1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endParaRPr lang="zh-CN" altLang="en-US" sz="3200">
                <a:solidFill>
                  <a:schemeClr val="bg1"/>
                </a:solidFill>
                <a:latin typeface="Montserrat" panose="00000500000000000000" charset="0"/>
                <a:ea typeface="Montserrat" panose="00000500000000000000" charset="0"/>
                <a:cs typeface="Montserrat" panose="00000500000000000000" charset="0"/>
              </a:endParaRPr>
            </a:p>
          </p:txBody>
        </p:sp>
      </p:grpSp>
      <p:sp>
        <p:nvSpPr>
          <p:cNvPr id="14" name="直接连接符 31"/>
          <p:cNvSpPr>
            <a:spLocks noChangeShapeType="1"/>
          </p:cNvSpPr>
          <p:nvPr/>
        </p:nvSpPr>
        <p:spPr bwMode="auto">
          <a:xfrm rot="5400000">
            <a:off x="5892198" y="3832962"/>
            <a:ext cx="4249461" cy="1587"/>
          </a:xfrm>
          <a:prstGeom prst="line">
            <a:avLst/>
          </a:prstGeom>
          <a:noFill/>
          <a:ln w="12700">
            <a:solidFill>
              <a:srgbClr val="A5A5A5"/>
            </a:solidFill>
            <a:bevel/>
          </a:ln>
          <a:extLst>
            <a:ext uri="{909E8E84-426E-40DD-AFC4-6F175D3DCCD1}">
              <a14:hiddenFill xmlns:a14="http://schemas.microsoft.com/office/drawing/2010/main">
                <a:noFill/>
              </a14:hiddenFill>
            </a:ext>
          </a:extLst>
        </p:spPr>
        <p:txBody>
          <a:bodyPr lIns="91452" tIns="45727" rIns="91452" bIns="45727"/>
          <a:lstStyle/>
          <a:p>
            <a:endParaRPr lang="zh-CN" altLang="en-US" sz="2400">
              <a:latin typeface="Montserrat" panose="00000500000000000000" charset="0"/>
              <a:ea typeface="Montserrat" panose="00000500000000000000" charset="0"/>
              <a:cs typeface="Montserrat" panose="00000500000000000000" charset="0"/>
            </a:endParaRPr>
          </a:p>
        </p:txBody>
      </p:sp>
      <p:sp>
        <p:nvSpPr>
          <p:cNvPr id="15" name="直接连接符 24"/>
          <p:cNvSpPr>
            <a:spLocks noChangeShapeType="1"/>
          </p:cNvSpPr>
          <p:nvPr/>
        </p:nvSpPr>
        <p:spPr bwMode="auto">
          <a:xfrm rot="5400000">
            <a:off x="2581920" y="2896046"/>
            <a:ext cx="757472" cy="0"/>
          </a:xfrm>
          <a:prstGeom prst="line">
            <a:avLst/>
          </a:prstGeom>
          <a:noFill/>
          <a:ln w="12700">
            <a:solidFill>
              <a:srgbClr val="A5A5A5"/>
            </a:solidFill>
            <a:bevel/>
            <a:headEnd type="stealth" w="med" len="med"/>
          </a:ln>
          <a:extLst>
            <a:ext uri="{909E8E84-426E-40DD-AFC4-6F175D3DCCD1}">
              <a14:hiddenFill xmlns:a14="http://schemas.microsoft.com/office/drawing/2010/main">
                <a:noFill/>
              </a14:hiddenFill>
            </a:ext>
          </a:extLst>
        </p:spPr>
        <p:txBody>
          <a:bodyPr lIns="91452" tIns="45727" rIns="91452" bIns="45727"/>
          <a:lstStyle/>
          <a:p>
            <a:endParaRPr lang="zh-CN" altLang="en-US" sz="2400">
              <a:latin typeface="Montserrat" panose="00000500000000000000" charset="0"/>
              <a:ea typeface="Montserrat" panose="00000500000000000000" charset="0"/>
              <a:cs typeface="Montserrat" panose="00000500000000000000" charset="0"/>
            </a:endParaRPr>
          </a:p>
        </p:txBody>
      </p:sp>
      <p:sp>
        <p:nvSpPr>
          <p:cNvPr id="16" name="直接连接符 32"/>
          <p:cNvSpPr>
            <a:spLocks noChangeShapeType="1"/>
          </p:cNvSpPr>
          <p:nvPr/>
        </p:nvSpPr>
        <p:spPr bwMode="auto">
          <a:xfrm rot="5400000">
            <a:off x="1098939" y="2897635"/>
            <a:ext cx="755883" cy="1588"/>
          </a:xfrm>
          <a:prstGeom prst="line">
            <a:avLst/>
          </a:prstGeom>
          <a:noFill/>
          <a:ln w="12700">
            <a:solidFill>
              <a:srgbClr val="A5A5A5"/>
            </a:solidFill>
            <a:bevel/>
            <a:headEnd type="stealth" w="med" len="med"/>
          </a:ln>
          <a:extLst>
            <a:ext uri="{909E8E84-426E-40DD-AFC4-6F175D3DCCD1}">
              <a14:hiddenFill xmlns:a14="http://schemas.microsoft.com/office/drawing/2010/main">
                <a:noFill/>
              </a14:hiddenFill>
            </a:ext>
          </a:extLst>
        </p:spPr>
        <p:txBody>
          <a:bodyPr lIns="91452" tIns="45727" rIns="91452" bIns="45727"/>
          <a:lstStyle/>
          <a:p>
            <a:endParaRPr lang="zh-CN" altLang="en-US" sz="2400">
              <a:latin typeface="Montserrat" panose="00000500000000000000" charset="0"/>
              <a:ea typeface="Montserrat" panose="00000500000000000000" charset="0"/>
              <a:cs typeface="Montserrat" panose="00000500000000000000" charset="0"/>
            </a:endParaRPr>
          </a:p>
        </p:txBody>
      </p:sp>
      <p:sp>
        <p:nvSpPr>
          <p:cNvPr id="17" name="直接连接符 34"/>
          <p:cNvSpPr>
            <a:spLocks noChangeShapeType="1"/>
          </p:cNvSpPr>
          <p:nvPr/>
        </p:nvSpPr>
        <p:spPr bwMode="auto">
          <a:xfrm rot="16200000" flipV="1">
            <a:off x="3322619" y="4842127"/>
            <a:ext cx="755883" cy="0"/>
          </a:xfrm>
          <a:prstGeom prst="line">
            <a:avLst/>
          </a:prstGeom>
          <a:noFill/>
          <a:ln w="12700">
            <a:solidFill>
              <a:srgbClr val="A5A5A5"/>
            </a:solidFill>
            <a:bevel/>
            <a:headEnd type="stealth" w="med" len="med"/>
          </a:ln>
          <a:extLst>
            <a:ext uri="{909E8E84-426E-40DD-AFC4-6F175D3DCCD1}">
              <a14:hiddenFill xmlns:a14="http://schemas.microsoft.com/office/drawing/2010/main">
                <a:noFill/>
              </a14:hiddenFill>
            </a:ext>
          </a:extLst>
        </p:spPr>
        <p:txBody>
          <a:bodyPr lIns="91452" tIns="45727" rIns="91452" bIns="45727"/>
          <a:lstStyle/>
          <a:p>
            <a:endParaRPr lang="zh-CN" altLang="en-US" sz="2400">
              <a:latin typeface="Montserrat" panose="00000500000000000000" charset="0"/>
              <a:ea typeface="Montserrat" panose="00000500000000000000" charset="0"/>
              <a:cs typeface="Montserrat" panose="00000500000000000000" charset="0"/>
            </a:endParaRPr>
          </a:p>
        </p:txBody>
      </p:sp>
      <p:sp>
        <p:nvSpPr>
          <p:cNvPr id="18" name="直接连接符 33"/>
          <p:cNvSpPr>
            <a:spLocks noChangeShapeType="1"/>
          </p:cNvSpPr>
          <p:nvPr/>
        </p:nvSpPr>
        <p:spPr bwMode="auto">
          <a:xfrm rot="16200000" flipV="1">
            <a:off x="1837255" y="4841334"/>
            <a:ext cx="755883" cy="1587"/>
          </a:xfrm>
          <a:prstGeom prst="line">
            <a:avLst/>
          </a:prstGeom>
          <a:noFill/>
          <a:ln w="12700">
            <a:solidFill>
              <a:srgbClr val="A5A5A5"/>
            </a:solidFill>
            <a:bevel/>
            <a:headEnd type="stealth" w="med" len="med"/>
          </a:ln>
          <a:extLst>
            <a:ext uri="{909E8E84-426E-40DD-AFC4-6F175D3DCCD1}">
              <a14:hiddenFill xmlns:a14="http://schemas.microsoft.com/office/drawing/2010/main">
                <a:noFill/>
              </a14:hiddenFill>
            </a:ext>
          </a:extLst>
        </p:spPr>
        <p:txBody>
          <a:bodyPr lIns="91452" tIns="45727" rIns="91452" bIns="45727"/>
          <a:lstStyle/>
          <a:p>
            <a:endParaRPr lang="zh-CN" altLang="en-US" sz="2400">
              <a:latin typeface="Montserrat" panose="00000500000000000000" charset="0"/>
              <a:ea typeface="Montserrat" panose="00000500000000000000" charset="0"/>
              <a:cs typeface="Montserrat" panose="00000500000000000000" charset="0"/>
            </a:endParaRPr>
          </a:p>
        </p:txBody>
      </p:sp>
      <p:sp>
        <p:nvSpPr>
          <p:cNvPr id="19" name="直接连接符 9"/>
          <p:cNvSpPr>
            <a:spLocks noChangeShapeType="1"/>
          </p:cNvSpPr>
          <p:nvPr/>
        </p:nvSpPr>
        <p:spPr bwMode="auto">
          <a:xfrm>
            <a:off x="8357507" y="2637998"/>
            <a:ext cx="2557907" cy="0"/>
          </a:xfrm>
          <a:prstGeom prst="line">
            <a:avLst/>
          </a:prstGeom>
          <a:noFill/>
          <a:ln w="12700">
            <a:solidFill>
              <a:srgbClr val="A5A5A5"/>
            </a:solidFill>
            <a:bevel/>
          </a:ln>
          <a:extLst>
            <a:ext uri="{909E8E84-426E-40DD-AFC4-6F175D3DCCD1}">
              <a14:hiddenFill xmlns:a14="http://schemas.microsoft.com/office/drawing/2010/main">
                <a:noFill/>
              </a14:hiddenFill>
            </a:ext>
          </a:extLst>
        </p:spPr>
        <p:txBody>
          <a:bodyPr lIns="91452" tIns="45727" rIns="91452" bIns="45727"/>
          <a:lstStyle/>
          <a:p>
            <a:endParaRPr lang="zh-CN" altLang="en-US" sz="2400">
              <a:latin typeface="Montserrat" panose="00000500000000000000" charset="0"/>
              <a:ea typeface="Montserrat" panose="00000500000000000000" charset="0"/>
              <a:cs typeface="Montserrat" panose="00000500000000000000" charset="0"/>
            </a:endParaRPr>
          </a:p>
        </p:txBody>
      </p:sp>
      <p:sp>
        <p:nvSpPr>
          <p:cNvPr id="20" name="直接连接符 20"/>
          <p:cNvSpPr>
            <a:spLocks noChangeShapeType="1"/>
          </p:cNvSpPr>
          <p:nvPr/>
        </p:nvSpPr>
        <p:spPr bwMode="auto">
          <a:xfrm>
            <a:off x="8357507" y="3956030"/>
            <a:ext cx="2557907" cy="0"/>
          </a:xfrm>
          <a:prstGeom prst="line">
            <a:avLst/>
          </a:prstGeom>
          <a:noFill/>
          <a:ln w="12700">
            <a:solidFill>
              <a:srgbClr val="A5A5A5"/>
            </a:solidFill>
            <a:bevel/>
          </a:ln>
          <a:extLst>
            <a:ext uri="{909E8E84-426E-40DD-AFC4-6F175D3DCCD1}">
              <a14:hiddenFill xmlns:a14="http://schemas.microsoft.com/office/drawing/2010/main">
                <a:noFill/>
              </a14:hiddenFill>
            </a:ext>
          </a:extLst>
        </p:spPr>
        <p:txBody>
          <a:bodyPr lIns="91452" tIns="45727" rIns="91452" bIns="45727"/>
          <a:lstStyle/>
          <a:p>
            <a:endParaRPr lang="zh-CN" altLang="en-US" sz="2400">
              <a:latin typeface="Montserrat" panose="00000500000000000000" charset="0"/>
              <a:ea typeface="Montserrat" panose="00000500000000000000" charset="0"/>
              <a:cs typeface="Montserrat" panose="00000500000000000000" charset="0"/>
            </a:endParaRPr>
          </a:p>
        </p:txBody>
      </p:sp>
      <p:sp>
        <p:nvSpPr>
          <p:cNvPr id="21" name="直接连接符 42"/>
          <p:cNvSpPr>
            <a:spLocks noChangeShapeType="1"/>
          </p:cNvSpPr>
          <p:nvPr/>
        </p:nvSpPr>
        <p:spPr bwMode="auto">
          <a:xfrm>
            <a:off x="8357507" y="5035863"/>
            <a:ext cx="2557907" cy="0"/>
          </a:xfrm>
          <a:prstGeom prst="line">
            <a:avLst/>
          </a:prstGeom>
          <a:noFill/>
          <a:ln w="12700">
            <a:solidFill>
              <a:srgbClr val="A5A5A5"/>
            </a:solidFill>
            <a:bevel/>
          </a:ln>
          <a:extLst>
            <a:ext uri="{909E8E84-426E-40DD-AFC4-6F175D3DCCD1}">
              <a14:hiddenFill xmlns:a14="http://schemas.microsoft.com/office/drawing/2010/main">
                <a:noFill/>
              </a14:hiddenFill>
            </a:ext>
          </a:extLst>
        </p:spPr>
        <p:txBody>
          <a:bodyPr lIns="91452" tIns="45727" rIns="91452" bIns="45727"/>
          <a:lstStyle/>
          <a:p>
            <a:endParaRPr lang="zh-CN" altLang="en-US" sz="2400">
              <a:latin typeface="Montserrat" panose="00000500000000000000" charset="0"/>
              <a:ea typeface="Montserrat" panose="00000500000000000000" charset="0"/>
              <a:cs typeface="Montserrat" panose="00000500000000000000" charset="0"/>
            </a:endParaRPr>
          </a:p>
        </p:txBody>
      </p:sp>
      <p:sp>
        <p:nvSpPr>
          <p:cNvPr id="22" name="矩形 43"/>
          <p:cNvSpPr>
            <a:spLocks noChangeArrowheads="1"/>
          </p:cNvSpPr>
          <p:nvPr/>
        </p:nvSpPr>
        <p:spPr bwMode="auto">
          <a:xfrm>
            <a:off x="8234655" y="1481550"/>
            <a:ext cx="1407956"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3" tIns="45723" rIns="91443" bIns="4572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2000" b="1" dirty="0">
                <a:solidFill>
                  <a:schemeClr val="bg1"/>
                </a:solidFill>
              </a:rPr>
              <a:t>CHATGPT</a:t>
            </a:r>
            <a:endParaRPr lang="en-US" altLang="zh-CN" sz="20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3" name="矩形 47"/>
          <p:cNvSpPr>
            <a:spLocks noChangeArrowheads="1"/>
          </p:cNvSpPr>
          <p:nvPr/>
        </p:nvSpPr>
        <p:spPr bwMode="auto">
          <a:xfrm>
            <a:off x="8234655" y="1771053"/>
            <a:ext cx="3153323" cy="8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43" tIns="45723" rIns="91443" bIns="457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eaLnBrk="1" hangingPunct="1">
              <a:lnSpc>
                <a:spcPct val="110000"/>
              </a:lnSpc>
              <a:spcBef>
                <a:spcPct val="0"/>
              </a:spcBef>
              <a:buFont typeface="Montserrat" panose="00000500000000000000" charset="0"/>
              <a:buNone/>
            </a:pPr>
            <a:r>
              <a:rPr lang="en-US" sz="1600" dirty="0">
                <a:solidFill>
                  <a:schemeClr val="bg1"/>
                </a:solidFill>
                <a:latin typeface="+mn-lt"/>
              </a:rPr>
              <a:t>Most widely used for assignments, coding help, and idea generation.</a:t>
            </a:r>
            <a:r>
              <a:rPr lang="zh-CN" altLang="en-US" sz="1400" dirty="0">
                <a:solidFill>
                  <a:schemeClr val="bg1"/>
                </a:solidFill>
                <a:latin typeface="+mn-lt"/>
                <a:ea typeface="Montserrat" panose="00000500000000000000" charset="0"/>
                <a:cs typeface="Montserrat" panose="00000500000000000000" charset="0"/>
                <a:sym typeface="Montserrat" panose="00000500000000000000" charset="0"/>
              </a:rPr>
              <a:t>.</a:t>
            </a:r>
          </a:p>
        </p:txBody>
      </p:sp>
      <p:sp>
        <p:nvSpPr>
          <p:cNvPr id="24" name="矩形 45"/>
          <p:cNvSpPr>
            <a:spLocks noChangeArrowheads="1"/>
          </p:cNvSpPr>
          <p:nvPr/>
        </p:nvSpPr>
        <p:spPr bwMode="auto">
          <a:xfrm>
            <a:off x="8303521" y="5153374"/>
            <a:ext cx="1928739"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3" tIns="45723" rIns="91443" bIns="4572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GRAMMARLY</a:t>
            </a:r>
          </a:p>
        </p:txBody>
      </p:sp>
      <p:sp>
        <p:nvSpPr>
          <p:cNvPr id="25" name="矩形 47"/>
          <p:cNvSpPr>
            <a:spLocks noChangeArrowheads="1"/>
          </p:cNvSpPr>
          <p:nvPr/>
        </p:nvSpPr>
        <p:spPr bwMode="auto">
          <a:xfrm>
            <a:off x="8303522" y="5480501"/>
            <a:ext cx="3335203" cy="61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43" tIns="45723" rIns="91443" bIns="457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eaLnBrk="1" hangingPunct="1">
              <a:lnSpc>
                <a:spcPct val="110000"/>
              </a:lnSpc>
              <a:spcBef>
                <a:spcPct val="0"/>
              </a:spcBef>
              <a:buFont typeface="Montserrat" panose="00000500000000000000" charset="0"/>
              <a:buNone/>
            </a:pPr>
            <a:r>
              <a:rPr lang="en-US" sz="1600" dirty="0">
                <a:solidFill>
                  <a:schemeClr val="bg1"/>
                </a:solidFill>
                <a:latin typeface="+mn-lt"/>
              </a:rPr>
              <a:t>For proofreading and improving academic writing</a:t>
            </a:r>
            <a:r>
              <a:rPr lang="zh-CN" altLang="en-US" sz="14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t>
            </a:r>
            <a:endParaRPr lang="zh-CN" altLang="en-US" sz="1865" dirty="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26" name="矩形 47"/>
          <p:cNvSpPr>
            <a:spLocks noChangeArrowheads="1"/>
          </p:cNvSpPr>
          <p:nvPr/>
        </p:nvSpPr>
        <p:spPr bwMode="auto">
          <a:xfrm>
            <a:off x="8279369" y="2827963"/>
            <a:ext cx="2177205"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3" tIns="45723" rIns="91443" bIns="4572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chemeClr val="bg1"/>
                </a:solidFill>
                <a:latin typeface="+mj-lt"/>
                <a:ea typeface="Montserrat" panose="00000500000000000000" charset="0"/>
                <a:cs typeface="Montserrat" panose="00000500000000000000" charset="0"/>
                <a:sym typeface="Montserrat" panose="00000500000000000000" charset="0"/>
              </a:rPr>
              <a:t>GOOGLE BARD</a:t>
            </a:r>
          </a:p>
        </p:txBody>
      </p:sp>
      <p:sp>
        <p:nvSpPr>
          <p:cNvPr id="27" name="矩形 47"/>
          <p:cNvSpPr>
            <a:spLocks noChangeArrowheads="1"/>
          </p:cNvSpPr>
          <p:nvPr/>
        </p:nvSpPr>
        <p:spPr bwMode="auto">
          <a:xfrm>
            <a:off x="8279369" y="3161257"/>
            <a:ext cx="3154045" cy="61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91443" tIns="45723" rIns="91443" bIns="457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eaLnBrk="1" hangingPunct="1">
              <a:lnSpc>
                <a:spcPct val="110000"/>
              </a:lnSpc>
              <a:spcBef>
                <a:spcPct val="0"/>
              </a:spcBef>
              <a:buFont typeface="Montserrat" panose="00000500000000000000" charset="0"/>
              <a:buNone/>
            </a:pPr>
            <a:r>
              <a:rPr lang="en-US" sz="1600" dirty="0">
                <a:solidFill>
                  <a:schemeClr val="bg1"/>
                </a:solidFill>
                <a:latin typeface="+mn-lt"/>
              </a:rPr>
              <a:t>Used for research and quick explanations.</a:t>
            </a:r>
            <a:r>
              <a:rPr lang="zh-CN" altLang="en-US" sz="1465" dirty="0">
                <a:solidFill>
                  <a:schemeClr val="bg1"/>
                </a:solidFill>
                <a:latin typeface="+mn-lt"/>
                <a:ea typeface="Montserrat" panose="00000500000000000000" charset="0"/>
                <a:cs typeface="Montserrat" panose="00000500000000000000" charset="0"/>
                <a:sym typeface="Montserrat" panose="00000500000000000000" charset="0"/>
              </a:rPr>
              <a:t> </a:t>
            </a:r>
            <a:endParaRPr lang="zh-CN" altLang="en-US" sz="1865" dirty="0">
              <a:solidFill>
                <a:schemeClr val="bg1"/>
              </a:solidFill>
              <a:latin typeface="+mn-lt"/>
              <a:ea typeface="Montserrat" panose="00000500000000000000" charset="0"/>
              <a:cs typeface="Montserrat" panose="00000500000000000000" charset="0"/>
              <a:sym typeface="Montserrat" panose="00000500000000000000" charset="0"/>
            </a:endParaRPr>
          </a:p>
        </p:txBody>
      </p:sp>
      <p:sp>
        <p:nvSpPr>
          <p:cNvPr id="28" name="矩形 51"/>
          <p:cNvSpPr>
            <a:spLocks noChangeArrowheads="1"/>
          </p:cNvSpPr>
          <p:nvPr/>
        </p:nvSpPr>
        <p:spPr bwMode="auto">
          <a:xfrm>
            <a:off x="8303521" y="4073541"/>
            <a:ext cx="1378076"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3" tIns="45723" rIns="91443" bIns="4572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chemeClr val="bg1"/>
                </a:solidFill>
                <a:latin typeface="+mj-lt"/>
                <a:ea typeface="Montserrat" panose="00000500000000000000" charset="0"/>
                <a:cs typeface="Montserrat" panose="00000500000000000000" charset="0"/>
                <a:sym typeface="Montserrat" panose="00000500000000000000" charset="0"/>
              </a:rPr>
              <a:t>COPILOT</a:t>
            </a:r>
          </a:p>
        </p:txBody>
      </p:sp>
      <p:sp>
        <p:nvSpPr>
          <p:cNvPr id="29" name="矩形 47"/>
          <p:cNvSpPr>
            <a:spLocks noChangeArrowheads="1"/>
          </p:cNvSpPr>
          <p:nvPr/>
        </p:nvSpPr>
        <p:spPr bwMode="auto">
          <a:xfrm>
            <a:off x="8303522" y="4399080"/>
            <a:ext cx="3153323" cy="56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1443" tIns="45723" rIns="91443" bIns="45723">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charset="0"/>
              </a:defRPr>
            </a:lvl9pPr>
          </a:lstStyle>
          <a:p>
            <a:pPr eaLnBrk="1" hangingPunct="1">
              <a:lnSpc>
                <a:spcPct val="110000"/>
              </a:lnSpc>
              <a:spcBef>
                <a:spcPct val="0"/>
              </a:spcBef>
              <a:buFont typeface="Montserrat" panose="00000500000000000000" charset="0"/>
              <a:buNone/>
            </a:pPr>
            <a:r>
              <a:rPr lang="en-US" sz="1400" dirty="0">
                <a:solidFill>
                  <a:schemeClr val="bg1"/>
                </a:solidFill>
                <a:latin typeface="+mn-lt"/>
              </a:rPr>
              <a:t>Mainly by programming students for code completion</a:t>
            </a:r>
            <a:r>
              <a:rPr lang="zh-CN" altLang="en-US" sz="1465" dirty="0">
                <a:solidFill>
                  <a:schemeClr val="bg1"/>
                </a:solidFill>
                <a:latin typeface="Montserrat" panose="00000500000000000000" charset="0"/>
                <a:ea typeface="Montserrat" panose="00000500000000000000" charset="0"/>
                <a:cs typeface="Montserrat" panose="00000500000000000000" charset="0"/>
                <a:sym typeface="Montserrat" panose="00000500000000000000" charset="0"/>
              </a:rPr>
              <a:t>.</a:t>
            </a:r>
            <a:endParaRPr lang="zh-CN" altLang="en-US" sz="1865" dirty="0">
              <a:latin typeface="Montserrat" panose="00000500000000000000" charset="0"/>
              <a:ea typeface="Montserrat" panose="00000500000000000000" charset="0"/>
              <a:cs typeface="Montserrat" panose="00000500000000000000" charset="0"/>
              <a:sym typeface="Montserrat" panose="00000500000000000000" charset="0"/>
            </a:endParaRPr>
          </a:p>
        </p:txBody>
      </p:sp>
      <p:sp>
        <p:nvSpPr>
          <p:cNvPr id="30" name="矩形 53"/>
          <p:cNvSpPr>
            <a:spLocks noChangeArrowheads="1"/>
          </p:cNvSpPr>
          <p:nvPr/>
        </p:nvSpPr>
        <p:spPr bwMode="auto">
          <a:xfrm>
            <a:off x="857577" y="2133019"/>
            <a:ext cx="1265096" cy="33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3" tIns="45723" rIns="91443" bIns="4572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dirty="0">
                <a:solidFill>
                  <a:schemeClr val="bg1"/>
                </a:solidFill>
                <a:latin typeface="+mj-lt"/>
                <a:ea typeface="Montserrat" panose="00000500000000000000" charset="0"/>
                <a:cs typeface="Montserrat" panose="00000500000000000000" charset="0"/>
                <a:sym typeface="Montserrat" panose="00000500000000000000" charset="0"/>
              </a:rPr>
              <a:t>CHAT-GPT</a:t>
            </a:r>
          </a:p>
        </p:txBody>
      </p:sp>
      <p:sp>
        <p:nvSpPr>
          <p:cNvPr id="31" name="矩形 54"/>
          <p:cNvSpPr>
            <a:spLocks noChangeArrowheads="1"/>
          </p:cNvSpPr>
          <p:nvPr/>
        </p:nvSpPr>
        <p:spPr bwMode="auto">
          <a:xfrm>
            <a:off x="2584716" y="2133019"/>
            <a:ext cx="922053" cy="33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3" tIns="45723" rIns="91443" bIns="4572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600" b="1" dirty="0">
                <a:solidFill>
                  <a:schemeClr val="bg1"/>
                </a:solidFill>
                <a:latin typeface="+mj-lt"/>
              </a:rPr>
              <a:t>Copilot</a:t>
            </a:r>
            <a:r>
              <a:rPr lang="en-US" sz="1600" dirty="0">
                <a:solidFill>
                  <a:schemeClr val="bg1"/>
                </a:solidFill>
                <a:latin typeface="+mj-lt"/>
              </a:rPr>
              <a:t> </a:t>
            </a:r>
            <a:endParaRPr lang="en-US" altLang="zh-CN" sz="1600" dirty="0">
              <a:solidFill>
                <a:schemeClr val="bg1"/>
              </a:solidFill>
              <a:latin typeface="+mj-lt"/>
              <a:ea typeface="Montserrat" panose="00000500000000000000" charset="0"/>
              <a:cs typeface="Montserrat" panose="00000500000000000000" charset="0"/>
              <a:sym typeface="Montserrat" panose="00000500000000000000" charset="0"/>
            </a:endParaRPr>
          </a:p>
        </p:txBody>
      </p:sp>
      <p:sp>
        <p:nvSpPr>
          <p:cNvPr id="32" name="矩形 55"/>
          <p:cNvSpPr>
            <a:spLocks noChangeArrowheads="1"/>
          </p:cNvSpPr>
          <p:nvPr/>
        </p:nvSpPr>
        <p:spPr bwMode="auto">
          <a:xfrm>
            <a:off x="1553662" y="5274062"/>
            <a:ext cx="1473486" cy="33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3" tIns="45723" rIns="91443" bIns="4572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600" b="1" dirty="0">
                <a:solidFill>
                  <a:schemeClr val="bg1"/>
                </a:solidFill>
                <a:latin typeface="+mj-lt"/>
              </a:rPr>
              <a:t>Google Bard </a:t>
            </a:r>
            <a:endParaRPr lang="en-US" altLang="zh-CN" sz="1600" b="1" dirty="0">
              <a:solidFill>
                <a:schemeClr val="bg1"/>
              </a:solidFill>
              <a:latin typeface="+mj-lt"/>
              <a:ea typeface="Montserrat" panose="00000500000000000000" charset="0"/>
              <a:cs typeface="Montserrat" panose="00000500000000000000" charset="0"/>
              <a:sym typeface="Montserrat" panose="00000500000000000000" charset="0"/>
            </a:endParaRPr>
          </a:p>
        </p:txBody>
      </p:sp>
      <p:sp>
        <p:nvSpPr>
          <p:cNvPr id="33" name="矩形 56"/>
          <p:cNvSpPr>
            <a:spLocks noChangeArrowheads="1"/>
          </p:cNvSpPr>
          <p:nvPr/>
        </p:nvSpPr>
        <p:spPr bwMode="auto">
          <a:xfrm>
            <a:off x="3353460" y="5274062"/>
            <a:ext cx="1371215" cy="33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3" tIns="45723" rIns="91443" bIns="4572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sz="1600" b="1" dirty="0">
                <a:solidFill>
                  <a:schemeClr val="bg1"/>
                </a:solidFill>
                <a:latin typeface="+mj-lt"/>
              </a:rPr>
              <a:t>Grammarly</a:t>
            </a:r>
            <a:endParaRPr lang="en-US" altLang="zh-CN" sz="1600" b="1" dirty="0">
              <a:solidFill>
                <a:schemeClr val="bg1"/>
              </a:solidFill>
              <a:latin typeface="+mj-lt"/>
              <a:ea typeface="Montserrat" panose="00000500000000000000" charset="0"/>
              <a:cs typeface="Montserrat" panose="00000500000000000000" charset="0"/>
              <a:sym typeface="Montserrat" panose="00000500000000000000" charset="0"/>
            </a:endParaRPr>
          </a:p>
        </p:txBody>
      </p:sp>
      <p:grpSp>
        <p:nvGrpSpPr>
          <p:cNvPr id="34" name="组合 33"/>
          <p:cNvGrpSpPr/>
          <p:nvPr/>
        </p:nvGrpSpPr>
        <p:grpSpPr>
          <a:xfrm>
            <a:off x="-5513" y="168160"/>
            <a:ext cx="12244120" cy="1077218"/>
            <a:chOff x="382276" y="93387"/>
            <a:chExt cx="11639945" cy="1077218"/>
          </a:xfrm>
        </p:grpSpPr>
        <p:grpSp>
          <p:nvGrpSpPr>
            <p:cNvPr id="35" name="组合 34"/>
            <p:cNvGrpSpPr/>
            <p:nvPr/>
          </p:nvGrpSpPr>
          <p:grpSpPr>
            <a:xfrm>
              <a:off x="382276" y="228641"/>
              <a:ext cx="604607" cy="316073"/>
              <a:chOff x="775976" y="254041"/>
              <a:chExt cx="604607" cy="316073"/>
            </a:xfrm>
          </p:grpSpPr>
          <p:grpSp>
            <p:nvGrpSpPr>
              <p:cNvPr id="37" name="组合 36"/>
              <p:cNvGrpSpPr/>
              <p:nvPr/>
            </p:nvGrpSpPr>
            <p:grpSpPr>
              <a:xfrm rot="2788198">
                <a:off x="784307" y="286923"/>
                <a:ext cx="266582" cy="283243"/>
                <a:chOff x="4389120" y="2293620"/>
                <a:chExt cx="609600" cy="647700"/>
              </a:xfrm>
            </p:grpSpPr>
            <p:cxnSp>
              <p:nvCxnSpPr>
                <p:cNvPr id="44" name="直接连接符 43"/>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rot="2788198">
                <a:off x="969750" y="265079"/>
                <a:ext cx="305320" cy="283243"/>
                <a:chOff x="4389120" y="2174467"/>
                <a:chExt cx="698183" cy="647700"/>
              </a:xfrm>
            </p:grpSpPr>
            <p:cxnSp>
              <p:nvCxnSpPr>
                <p:cNvPr id="42" name="直接连接符 41"/>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5087303" y="2174467"/>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rot="2788198">
                <a:off x="1105671" y="295201"/>
                <a:ext cx="266582" cy="283243"/>
                <a:chOff x="4389120" y="2293620"/>
                <a:chExt cx="609600" cy="647700"/>
              </a:xfrm>
            </p:grpSpPr>
            <p:cxnSp>
              <p:nvCxnSpPr>
                <p:cNvPr id="40" name="直接连接符 39"/>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sp>
          <p:nvSpPr>
            <p:cNvPr id="36" name="文本框 35"/>
            <p:cNvSpPr txBox="1"/>
            <p:nvPr/>
          </p:nvSpPr>
          <p:spPr>
            <a:xfrm>
              <a:off x="983554" y="93387"/>
              <a:ext cx="11038667" cy="1077218"/>
            </a:xfrm>
            <a:prstGeom prst="rect">
              <a:avLst/>
            </a:prstGeom>
            <a:noFill/>
          </p:spPr>
          <p:txBody>
            <a:bodyPr wrap="square" rtlCol="0">
              <a:spAutoFit/>
            </a:bodyPr>
            <a:lstStyle/>
            <a:p>
              <a:r>
                <a:rPr lang="en-US" sz="3200" dirty="0">
                  <a:solidFill>
                    <a:schemeClr val="bg1"/>
                  </a:solidFill>
                  <a:latin typeface="Copperplate Gothic Bold" panose="020E0705020206020404" pitchFamily="34" charset="0"/>
                  <a:ea typeface="Optima" pitchFamily="34" charset="-122"/>
                  <a:cs typeface="Optima" pitchFamily="34" charset="-120"/>
                </a:rPr>
                <a:t>5.COMMON AI APPLICATIONS USED BY STUDENTS</a:t>
              </a:r>
              <a:endParaRPr lang="en-US" sz="3200" dirty="0">
                <a:solidFill>
                  <a:schemeClr val="bg1"/>
                </a:solidFill>
                <a:latin typeface="Copperplate Gothic Bold" panose="020E0705020206020404" pitchFamily="34" charset="0"/>
              </a:endParaRPr>
            </a:p>
            <a:p>
              <a:endParaRPr lang="zh-CN" altLang="en-US" sz="3200" dirty="0">
                <a:solidFill>
                  <a:schemeClr val="bg1"/>
                </a:solidFill>
                <a:latin typeface="Montserrat" panose="00000500000000000000" charset="0"/>
                <a:ea typeface="Montserrat" panose="00000500000000000000" charset="0"/>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0-#ppt_w/2"/>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400" fill="hold"/>
                                        <p:tgtEl>
                                          <p:spTgt spid="11"/>
                                        </p:tgtEl>
                                        <p:attrNameLst>
                                          <p:attrName>ppt_x</p:attrName>
                                        </p:attrNameLst>
                                      </p:cBhvr>
                                      <p:tavLst>
                                        <p:tav tm="0">
                                          <p:val>
                                            <p:strVal val="0-#ppt_w/2"/>
                                          </p:val>
                                        </p:tav>
                                        <p:tav tm="100000">
                                          <p:val>
                                            <p:strVal val="#ppt_x"/>
                                          </p:val>
                                        </p:tav>
                                      </p:tavLst>
                                    </p:anim>
                                    <p:anim calcmode="lin" valueType="num">
                                      <p:cBhvr>
                                        <p:cTn id="12" dur="400" fill="hold"/>
                                        <p:tgtEl>
                                          <p:spTgt spid="11"/>
                                        </p:tgtEl>
                                        <p:attrNameLst>
                                          <p:attrName>ppt_y</p:attrName>
                                        </p:attrNameLst>
                                      </p:cBhvr>
                                      <p:tavLst>
                                        <p:tav tm="0">
                                          <p:val>
                                            <p:strVal val="#ppt_y"/>
                                          </p:val>
                                        </p:tav>
                                        <p:tav tm="100000">
                                          <p:val>
                                            <p:strVal val="#ppt_y"/>
                                          </p:val>
                                        </p:tav>
                                      </p:tavLst>
                                    </p:anim>
                                  </p:childTnLst>
                                </p:cTn>
                              </p:par>
                              <p:par>
                                <p:cTn id="13" presetID="12" presetClass="entr" presetSubtype="8" fill="hold" grpId="0" nodeType="withEffect">
                                  <p:stCondLst>
                                    <p:cond delay="750"/>
                                  </p:stCondLst>
                                  <p:childTnLst>
                                    <p:set>
                                      <p:cBhvr>
                                        <p:cTn id="14" dur="1" fill="hold">
                                          <p:stCondLst>
                                            <p:cond delay="0"/>
                                          </p:stCondLst>
                                        </p:cTn>
                                        <p:tgtEl>
                                          <p:spTgt spid="7"/>
                                        </p:tgtEl>
                                        <p:attrNameLst>
                                          <p:attrName>style.visibility</p:attrName>
                                        </p:attrNameLst>
                                      </p:cBhvr>
                                      <p:to>
                                        <p:strVal val="visible"/>
                                      </p:to>
                                    </p:set>
                                    <p:anim calcmode="lin" valueType="num">
                                      <p:cBhvr>
                                        <p:cTn id="15" dur="400"/>
                                        <p:tgtEl>
                                          <p:spTgt spid="7"/>
                                        </p:tgtEl>
                                        <p:attrNameLst>
                                          <p:attrName>ppt_x</p:attrName>
                                        </p:attrNameLst>
                                      </p:cBhvr>
                                      <p:tavLst>
                                        <p:tav tm="0">
                                          <p:val>
                                            <p:strVal val="#ppt_x-#ppt_w*1.125000"/>
                                          </p:val>
                                        </p:tav>
                                        <p:tav tm="100000">
                                          <p:val>
                                            <p:strVal val="#ppt_x"/>
                                          </p:val>
                                        </p:tav>
                                      </p:tavLst>
                                    </p:anim>
                                    <p:animEffect>
                                      <p:cBhvr>
                                        <p:cTn id="16" dur="400"/>
                                        <p:tgtEl>
                                          <p:spTgt spid="7"/>
                                        </p:tgtEl>
                                      </p:cBhvr>
                                    </p:animEffect>
                                  </p:childTnLst>
                                </p:cTn>
                              </p:par>
                              <p:par>
                                <p:cTn id="17" presetID="12" presetClass="entr" presetSubtype="4" fill="hold" grpId="0" nodeType="withEffect">
                                  <p:stCondLst>
                                    <p:cond delay="1500"/>
                                  </p:stCondLst>
                                  <p:childTnLst>
                                    <p:set>
                                      <p:cBhvr>
                                        <p:cTn id="18" dur="1" fill="hold">
                                          <p:stCondLst>
                                            <p:cond delay="0"/>
                                          </p:stCondLst>
                                        </p:cTn>
                                        <p:tgtEl>
                                          <p:spTgt spid="16"/>
                                        </p:tgtEl>
                                        <p:attrNameLst>
                                          <p:attrName>style.visibility</p:attrName>
                                        </p:attrNameLst>
                                      </p:cBhvr>
                                      <p:to>
                                        <p:strVal val="visible"/>
                                      </p:to>
                                    </p:set>
                                    <p:anim calcmode="lin" valueType="num">
                                      <p:cBhvr>
                                        <p:cTn id="19" dur="400"/>
                                        <p:tgtEl>
                                          <p:spTgt spid="16"/>
                                        </p:tgtEl>
                                        <p:attrNameLst>
                                          <p:attrName>ppt_y</p:attrName>
                                        </p:attrNameLst>
                                      </p:cBhvr>
                                      <p:tavLst>
                                        <p:tav tm="0">
                                          <p:val>
                                            <p:strVal val="#ppt_y+#ppt_h*1.125000"/>
                                          </p:val>
                                        </p:tav>
                                        <p:tav tm="100000">
                                          <p:val>
                                            <p:strVal val="#ppt_y"/>
                                          </p:val>
                                        </p:tav>
                                      </p:tavLst>
                                    </p:anim>
                                    <p:animEffect>
                                      <p:cBhvr>
                                        <p:cTn id="20" dur="400"/>
                                        <p:tgtEl>
                                          <p:spTgt spid="16"/>
                                        </p:tgtEl>
                                      </p:cBhvr>
                                    </p:animEffect>
                                  </p:childTnLst>
                                </p:cTn>
                              </p:par>
                              <p:par>
                                <p:cTn id="21" presetID="12" presetClass="entr" presetSubtype="4" fill="hold" grpId="0" nodeType="withEffect">
                                  <p:stCondLst>
                                    <p:cond delay="1500"/>
                                  </p:stCondLst>
                                  <p:childTnLst>
                                    <p:set>
                                      <p:cBhvr>
                                        <p:cTn id="22" dur="1" fill="hold">
                                          <p:stCondLst>
                                            <p:cond delay="0"/>
                                          </p:stCondLst>
                                        </p:cTn>
                                        <p:tgtEl>
                                          <p:spTgt spid="30"/>
                                        </p:tgtEl>
                                        <p:attrNameLst>
                                          <p:attrName>style.visibility</p:attrName>
                                        </p:attrNameLst>
                                      </p:cBhvr>
                                      <p:to>
                                        <p:strVal val="visible"/>
                                      </p:to>
                                    </p:set>
                                    <p:anim calcmode="lin" valueType="num">
                                      <p:cBhvr>
                                        <p:cTn id="23" dur="400"/>
                                        <p:tgtEl>
                                          <p:spTgt spid="30"/>
                                        </p:tgtEl>
                                        <p:attrNameLst>
                                          <p:attrName>ppt_y</p:attrName>
                                        </p:attrNameLst>
                                      </p:cBhvr>
                                      <p:tavLst>
                                        <p:tav tm="0">
                                          <p:val>
                                            <p:strVal val="#ppt_y+#ppt_h*1.125000"/>
                                          </p:val>
                                        </p:tav>
                                        <p:tav tm="100000">
                                          <p:val>
                                            <p:strVal val="#ppt_y"/>
                                          </p:val>
                                        </p:tav>
                                      </p:tavLst>
                                    </p:anim>
                                    <p:animEffect>
                                      <p:cBhvr>
                                        <p:cTn id="24" dur="400"/>
                                        <p:tgtEl>
                                          <p:spTgt spid="30"/>
                                        </p:tgtEl>
                                      </p:cBhvr>
                                    </p:animEffect>
                                  </p:childTnLst>
                                </p:cTn>
                              </p:par>
                              <p:par>
                                <p:cTn id="25" presetID="12" presetClass="entr" presetSubtype="8" fill="hold" grpId="0" nodeType="withEffect">
                                  <p:stCondLst>
                                    <p:cond delay="2250"/>
                                  </p:stCondLst>
                                  <p:childTnLst>
                                    <p:set>
                                      <p:cBhvr>
                                        <p:cTn id="26" dur="1" fill="hold">
                                          <p:stCondLst>
                                            <p:cond delay="0"/>
                                          </p:stCondLst>
                                        </p:cTn>
                                        <p:tgtEl>
                                          <p:spTgt spid="8"/>
                                        </p:tgtEl>
                                        <p:attrNameLst>
                                          <p:attrName>style.visibility</p:attrName>
                                        </p:attrNameLst>
                                      </p:cBhvr>
                                      <p:to>
                                        <p:strVal val="visible"/>
                                      </p:to>
                                    </p:set>
                                    <p:anim calcmode="lin" valueType="num">
                                      <p:cBhvr>
                                        <p:cTn id="27" dur="400"/>
                                        <p:tgtEl>
                                          <p:spTgt spid="8"/>
                                        </p:tgtEl>
                                        <p:attrNameLst>
                                          <p:attrName>ppt_x</p:attrName>
                                        </p:attrNameLst>
                                      </p:cBhvr>
                                      <p:tavLst>
                                        <p:tav tm="0">
                                          <p:val>
                                            <p:strVal val="#ppt_x-#ppt_w*1.125000"/>
                                          </p:val>
                                        </p:tav>
                                        <p:tav tm="100000">
                                          <p:val>
                                            <p:strVal val="#ppt_x"/>
                                          </p:val>
                                        </p:tav>
                                      </p:tavLst>
                                    </p:anim>
                                    <p:animEffect>
                                      <p:cBhvr>
                                        <p:cTn id="28" dur="400"/>
                                        <p:tgtEl>
                                          <p:spTgt spid="8"/>
                                        </p:tgtEl>
                                      </p:cBhvr>
                                    </p:animEffect>
                                  </p:childTnLst>
                                </p:cTn>
                              </p:par>
                              <p:par>
                                <p:cTn id="29" presetID="12" presetClass="entr" presetSubtype="1" fill="hold" grpId="0" nodeType="withEffect">
                                  <p:stCondLst>
                                    <p:cond delay="3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400"/>
                                        <p:tgtEl>
                                          <p:spTgt spid="18"/>
                                        </p:tgtEl>
                                        <p:attrNameLst>
                                          <p:attrName>ppt_y</p:attrName>
                                        </p:attrNameLst>
                                      </p:cBhvr>
                                      <p:tavLst>
                                        <p:tav tm="0">
                                          <p:val>
                                            <p:strVal val="#ppt_y-#ppt_h*1.125000"/>
                                          </p:val>
                                        </p:tav>
                                        <p:tav tm="100000">
                                          <p:val>
                                            <p:strVal val="#ppt_y"/>
                                          </p:val>
                                        </p:tav>
                                      </p:tavLst>
                                    </p:anim>
                                    <p:animEffect>
                                      <p:cBhvr>
                                        <p:cTn id="32" dur="400"/>
                                        <p:tgtEl>
                                          <p:spTgt spid="18"/>
                                        </p:tgtEl>
                                      </p:cBhvr>
                                    </p:animEffect>
                                  </p:childTnLst>
                                </p:cTn>
                              </p:par>
                              <p:par>
                                <p:cTn id="33" presetID="12" presetClass="entr" presetSubtype="1" fill="hold" grpId="0" nodeType="withEffect">
                                  <p:stCondLst>
                                    <p:cond delay="3000"/>
                                  </p:stCondLst>
                                  <p:childTnLst>
                                    <p:set>
                                      <p:cBhvr>
                                        <p:cTn id="34" dur="1" fill="hold">
                                          <p:stCondLst>
                                            <p:cond delay="0"/>
                                          </p:stCondLst>
                                        </p:cTn>
                                        <p:tgtEl>
                                          <p:spTgt spid="32"/>
                                        </p:tgtEl>
                                        <p:attrNameLst>
                                          <p:attrName>style.visibility</p:attrName>
                                        </p:attrNameLst>
                                      </p:cBhvr>
                                      <p:to>
                                        <p:strVal val="visible"/>
                                      </p:to>
                                    </p:set>
                                    <p:anim calcmode="lin" valueType="num">
                                      <p:cBhvr>
                                        <p:cTn id="35" dur="400"/>
                                        <p:tgtEl>
                                          <p:spTgt spid="32"/>
                                        </p:tgtEl>
                                        <p:attrNameLst>
                                          <p:attrName>ppt_y</p:attrName>
                                        </p:attrNameLst>
                                      </p:cBhvr>
                                      <p:tavLst>
                                        <p:tav tm="0">
                                          <p:val>
                                            <p:strVal val="#ppt_y-#ppt_h*1.125000"/>
                                          </p:val>
                                        </p:tav>
                                        <p:tav tm="100000">
                                          <p:val>
                                            <p:strVal val="#ppt_y"/>
                                          </p:val>
                                        </p:tav>
                                      </p:tavLst>
                                    </p:anim>
                                    <p:animEffect>
                                      <p:cBhvr>
                                        <p:cTn id="36" dur="400"/>
                                        <p:tgtEl>
                                          <p:spTgt spid="32"/>
                                        </p:tgtEl>
                                      </p:cBhvr>
                                    </p:animEffect>
                                  </p:childTnLst>
                                </p:cTn>
                              </p:par>
                              <p:par>
                                <p:cTn id="37" presetID="12" presetClass="entr" presetSubtype="8" fill="hold" grpId="0" nodeType="withEffect">
                                  <p:stCondLst>
                                    <p:cond delay="3750"/>
                                  </p:stCondLst>
                                  <p:childTnLst>
                                    <p:set>
                                      <p:cBhvr>
                                        <p:cTn id="38" dur="1" fill="hold">
                                          <p:stCondLst>
                                            <p:cond delay="0"/>
                                          </p:stCondLst>
                                        </p:cTn>
                                        <p:tgtEl>
                                          <p:spTgt spid="9"/>
                                        </p:tgtEl>
                                        <p:attrNameLst>
                                          <p:attrName>style.visibility</p:attrName>
                                        </p:attrNameLst>
                                      </p:cBhvr>
                                      <p:to>
                                        <p:strVal val="visible"/>
                                      </p:to>
                                    </p:set>
                                    <p:anim calcmode="lin" valueType="num">
                                      <p:cBhvr>
                                        <p:cTn id="39" dur="400"/>
                                        <p:tgtEl>
                                          <p:spTgt spid="9"/>
                                        </p:tgtEl>
                                        <p:attrNameLst>
                                          <p:attrName>ppt_x</p:attrName>
                                        </p:attrNameLst>
                                      </p:cBhvr>
                                      <p:tavLst>
                                        <p:tav tm="0">
                                          <p:val>
                                            <p:strVal val="#ppt_x-#ppt_w*1.125000"/>
                                          </p:val>
                                        </p:tav>
                                        <p:tav tm="100000">
                                          <p:val>
                                            <p:strVal val="#ppt_x"/>
                                          </p:val>
                                        </p:tav>
                                      </p:tavLst>
                                    </p:anim>
                                    <p:animEffect>
                                      <p:cBhvr>
                                        <p:cTn id="40" dur="400"/>
                                        <p:tgtEl>
                                          <p:spTgt spid="9"/>
                                        </p:tgtEl>
                                      </p:cBhvr>
                                    </p:animEffect>
                                  </p:childTnLst>
                                </p:cTn>
                              </p:par>
                              <p:par>
                                <p:cTn id="41" presetID="12" presetClass="entr" presetSubtype="4" fill="hold" grpId="0" nodeType="withEffect">
                                  <p:stCondLst>
                                    <p:cond delay="4500"/>
                                  </p:stCondLst>
                                  <p:childTnLst>
                                    <p:set>
                                      <p:cBhvr>
                                        <p:cTn id="42" dur="1" fill="hold">
                                          <p:stCondLst>
                                            <p:cond delay="0"/>
                                          </p:stCondLst>
                                        </p:cTn>
                                        <p:tgtEl>
                                          <p:spTgt spid="15"/>
                                        </p:tgtEl>
                                        <p:attrNameLst>
                                          <p:attrName>style.visibility</p:attrName>
                                        </p:attrNameLst>
                                      </p:cBhvr>
                                      <p:to>
                                        <p:strVal val="visible"/>
                                      </p:to>
                                    </p:set>
                                    <p:anim calcmode="lin" valueType="num">
                                      <p:cBhvr>
                                        <p:cTn id="43" dur="400"/>
                                        <p:tgtEl>
                                          <p:spTgt spid="15"/>
                                        </p:tgtEl>
                                        <p:attrNameLst>
                                          <p:attrName>ppt_y</p:attrName>
                                        </p:attrNameLst>
                                      </p:cBhvr>
                                      <p:tavLst>
                                        <p:tav tm="0">
                                          <p:val>
                                            <p:strVal val="#ppt_y+#ppt_h*1.125000"/>
                                          </p:val>
                                        </p:tav>
                                        <p:tav tm="100000">
                                          <p:val>
                                            <p:strVal val="#ppt_y"/>
                                          </p:val>
                                        </p:tav>
                                      </p:tavLst>
                                    </p:anim>
                                    <p:animEffect>
                                      <p:cBhvr>
                                        <p:cTn id="44" dur="400"/>
                                        <p:tgtEl>
                                          <p:spTgt spid="15"/>
                                        </p:tgtEl>
                                      </p:cBhvr>
                                    </p:animEffect>
                                  </p:childTnLst>
                                </p:cTn>
                              </p:par>
                              <p:par>
                                <p:cTn id="45" presetID="12" presetClass="entr" presetSubtype="4" fill="hold" grpId="0" nodeType="withEffect">
                                  <p:stCondLst>
                                    <p:cond delay="4500"/>
                                  </p:stCondLst>
                                  <p:childTnLst>
                                    <p:set>
                                      <p:cBhvr>
                                        <p:cTn id="46" dur="1" fill="hold">
                                          <p:stCondLst>
                                            <p:cond delay="0"/>
                                          </p:stCondLst>
                                        </p:cTn>
                                        <p:tgtEl>
                                          <p:spTgt spid="31"/>
                                        </p:tgtEl>
                                        <p:attrNameLst>
                                          <p:attrName>style.visibility</p:attrName>
                                        </p:attrNameLst>
                                      </p:cBhvr>
                                      <p:to>
                                        <p:strVal val="visible"/>
                                      </p:to>
                                    </p:set>
                                    <p:anim calcmode="lin" valueType="num">
                                      <p:cBhvr>
                                        <p:cTn id="47" dur="400"/>
                                        <p:tgtEl>
                                          <p:spTgt spid="31"/>
                                        </p:tgtEl>
                                        <p:attrNameLst>
                                          <p:attrName>ppt_y</p:attrName>
                                        </p:attrNameLst>
                                      </p:cBhvr>
                                      <p:tavLst>
                                        <p:tav tm="0">
                                          <p:val>
                                            <p:strVal val="#ppt_y+#ppt_h*1.125000"/>
                                          </p:val>
                                        </p:tav>
                                        <p:tav tm="100000">
                                          <p:val>
                                            <p:strVal val="#ppt_y"/>
                                          </p:val>
                                        </p:tav>
                                      </p:tavLst>
                                    </p:anim>
                                    <p:animEffect>
                                      <p:cBhvr>
                                        <p:cTn id="48" dur="400"/>
                                        <p:tgtEl>
                                          <p:spTgt spid="31"/>
                                        </p:tgtEl>
                                      </p:cBhvr>
                                    </p:animEffect>
                                  </p:childTnLst>
                                </p:cTn>
                              </p:par>
                              <p:par>
                                <p:cTn id="49" presetID="12" presetClass="entr" presetSubtype="8" fill="hold" grpId="0" nodeType="withEffect">
                                  <p:stCondLst>
                                    <p:cond delay="5250"/>
                                  </p:stCondLst>
                                  <p:childTnLst>
                                    <p:set>
                                      <p:cBhvr>
                                        <p:cTn id="50" dur="1" fill="hold">
                                          <p:stCondLst>
                                            <p:cond delay="0"/>
                                          </p:stCondLst>
                                        </p:cTn>
                                        <p:tgtEl>
                                          <p:spTgt spid="10"/>
                                        </p:tgtEl>
                                        <p:attrNameLst>
                                          <p:attrName>style.visibility</p:attrName>
                                        </p:attrNameLst>
                                      </p:cBhvr>
                                      <p:to>
                                        <p:strVal val="visible"/>
                                      </p:to>
                                    </p:set>
                                    <p:anim calcmode="lin" valueType="num">
                                      <p:cBhvr>
                                        <p:cTn id="51" dur="400"/>
                                        <p:tgtEl>
                                          <p:spTgt spid="10"/>
                                        </p:tgtEl>
                                        <p:attrNameLst>
                                          <p:attrName>ppt_x</p:attrName>
                                        </p:attrNameLst>
                                      </p:cBhvr>
                                      <p:tavLst>
                                        <p:tav tm="0">
                                          <p:val>
                                            <p:strVal val="#ppt_x-#ppt_w*1.125000"/>
                                          </p:val>
                                        </p:tav>
                                        <p:tav tm="100000">
                                          <p:val>
                                            <p:strVal val="#ppt_x"/>
                                          </p:val>
                                        </p:tav>
                                      </p:tavLst>
                                    </p:anim>
                                    <p:animEffect>
                                      <p:cBhvr>
                                        <p:cTn id="52" dur="400"/>
                                        <p:tgtEl>
                                          <p:spTgt spid="10"/>
                                        </p:tgtEl>
                                      </p:cBhvr>
                                    </p:animEffect>
                                  </p:childTnLst>
                                </p:cTn>
                              </p:par>
                              <p:par>
                                <p:cTn id="53" presetID="12" presetClass="entr" presetSubtype="1" fill="hold" grpId="0" nodeType="withEffect">
                                  <p:stCondLst>
                                    <p:cond delay="6000"/>
                                  </p:stCondLst>
                                  <p:childTnLst>
                                    <p:set>
                                      <p:cBhvr>
                                        <p:cTn id="54" dur="1" fill="hold">
                                          <p:stCondLst>
                                            <p:cond delay="0"/>
                                          </p:stCondLst>
                                        </p:cTn>
                                        <p:tgtEl>
                                          <p:spTgt spid="17"/>
                                        </p:tgtEl>
                                        <p:attrNameLst>
                                          <p:attrName>style.visibility</p:attrName>
                                        </p:attrNameLst>
                                      </p:cBhvr>
                                      <p:to>
                                        <p:strVal val="visible"/>
                                      </p:to>
                                    </p:set>
                                    <p:anim calcmode="lin" valueType="num">
                                      <p:cBhvr>
                                        <p:cTn id="55" dur="400"/>
                                        <p:tgtEl>
                                          <p:spTgt spid="17"/>
                                        </p:tgtEl>
                                        <p:attrNameLst>
                                          <p:attrName>ppt_y</p:attrName>
                                        </p:attrNameLst>
                                      </p:cBhvr>
                                      <p:tavLst>
                                        <p:tav tm="0">
                                          <p:val>
                                            <p:strVal val="#ppt_y-#ppt_h*1.125000"/>
                                          </p:val>
                                        </p:tav>
                                        <p:tav tm="100000">
                                          <p:val>
                                            <p:strVal val="#ppt_y"/>
                                          </p:val>
                                        </p:tav>
                                      </p:tavLst>
                                    </p:anim>
                                    <p:animEffect>
                                      <p:cBhvr>
                                        <p:cTn id="56" dur="400"/>
                                        <p:tgtEl>
                                          <p:spTgt spid="17"/>
                                        </p:tgtEl>
                                      </p:cBhvr>
                                    </p:animEffect>
                                  </p:childTnLst>
                                </p:cTn>
                              </p:par>
                              <p:par>
                                <p:cTn id="57" presetID="12" presetClass="entr" presetSubtype="1" fill="hold" grpId="0" nodeType="withEffect">
                                  <p:stCondLst>
                                    <p:cond delay="6000"/>
                                  </p:stCondLst>
                                  <p:childTnLst>
                                    <p:set>
                                      <p:cBhvr>
                                        <p:cTn id="58" dur="1" fill="hold">
                                          <p:stCondLst>
                                            <p:cond delay="0"/>
                                          </p:stCondLst>
                                        </p:cTn>
                                        <p:tgtEl>
                                          <p:spTgt spid="33"/>
                                        </p:tgtEl>
                                        <p:attrNameLst>
                                          <p:attrName>style.visibility</p:attrName>
                                        </p:attrNameLst>
                                      </p:cBhvr>
                                      <p:to>
                                        <p:strVal val="visible"/>
                                      </p:to>
                                    </p:set>
                                    <p:anim calcmode="lin" valueType="num">
                                      <p:cBhvr>
                                        <p:cTn id="59" dur="400"/>
                                        <p:tgtEl>
                                          <p:spTgt spid="33"/>
                                        </p:tgtEl>
                                        <p:attrNameLst>
                                          <p:attrName>ppt_y</p:attrName>
                                        </p:attrNameLst>
                                      </p:cBhvr>
                                      <p:tavLst>
                                        <p:tav tm="0">
                                          <p:val>
                                            <p:strVal val="#ppt_y-#ppt_h*1.125000"/>
                                          </p:val>
                                        </p:tav>
                                        <p:tav tm="100000">
                                          <p:val>
                                            <p:strVal val="#ppt_y"/>
                                          </p:val>
                                        </p:tav>
                                      </p:tavLst>
                                    </p:anim>
                                    <p:animEffect>
                                      <p:cBhvr>
                                        <p:cTn id="60" dur="400"/>
                                        <p:tgtEl>
                                          <p:spTgt spid="33"/>
                                        </p:tgtEl>
                                      </p:cBhvr>
                                    </p:animEffect>
                                  </p:childTnLst>
                                </p:cTn>
                              </p:par>
                              <p:par>
                                <p:cTn id="61" presetID="16" presetClass="entr" presetSubtype="42" fill="hold" grpId="0" nodeType="withEffect">
                                  <p:stCondLst>
                                    <p:cond delay="6750"/>
                                  </p:stCondLst>
                                  <p:childTnLst>
                                    <p:set>
                                      <p:cBhvr>
                                        <p:cTn id="62" dur="1" fill="hold">
                                          <p:stCondLst>
                                            <p:cond delay="0"/>
                                          </p:stCondLst>
                                        </p:cTn>
                                        <p:tgtEl>
                                          <p:spTgt spid="14"/>
                                        </p:tgtEl>
                                        <p:attrNameLst>
                                          <p:attrName>style.visibility</p:attrName>
                                        </p:attrNameLst>
                                      </p:cBhvr>
                                      <p:to>
                                        <p:strVal val="visible"/>
                                      </p:to>
                                    </p:set>
                                    <p:animEffect transition="in" filter="barn(outHorizontal)">
                                      <p:cBhvr>
                                        <p:cTn id="63" dur="400"/>
                                        <p:tgtEl>
                                          <p:spTgt spid="14"/>
                                        </p:tgtEl>
                                      </p:cBhvr>
                                    </p:animEffect>
                                  </p:childTnLst>
                                </p:cTn>
                              </p:par>
                            </p:childTnLst>
                          </p:cTn>
                        </p:par>
                        <p:par>
                          <p:cTn id="64" fill="hold">
                            <p:stCondLst>
                              <p:cond delay="500"/>
                            </p:stCondLst>
                            <p:childTnLst>
                              <p:par>
                                <p:cTn id="65" presetID="14" presetClass="entr" presetSubtype="1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randombar(horizontal)">
                                      <p:cBhvr>
                                        <p:cTn id="67" dur="400"/>
                                        <p:tgtEl>
                                          <p:spTgt spid="22"/>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randombar(horizontal)">
                                      <p:cBhvr>
                                        <p:cTn id="70" dur="400"/>
                                        <p:tgtEl>
                                          <p:spTgt spid="23"/>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400"/>
                                        <p:tgtEl>
                                          <p:spTgt spid="24"/>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randombar(horizontal)">
                                      <p:cBhvr>
                                        <p:cTn id="76" dur="400"/>
                                        <p:tgtEl>
                                          <p:spTgt spid="25"/>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randombar(horizontal)">
                                      <p:cBhvr>
                                        <p:cTn id="79" dur="400"/>
                                        <p:tgtEl>
                                          <p:spTgt spid="26"/>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randombar(horizontal)">
                                      <p:cBhvr>
                                        <p:cTn id="82" dur="400"/>
                                        <p:tgtEl>
                                          <p:spTgt spid="27"/>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randombar(horizontal)">
                                      <p:cBhvr>
                                        <p:cTn id="85" dur="400"/>
                                        <p:tgtEl>
                                          <p:spTgt spid="28"/>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randombar(horizontal)">
                                      <p:cBhvr>
                                        <p:cTn id="88" dur="400"/>
                                        <p:tgtEl>
                                          <p:spTgt spid="29"/>
                                        </p:tgtEl>
                                      </p:cBhvr>
                                    </p:animEffect>
                                  </p:childTnLst>
                                </p:cTn>
                              </p:par>
                            </p:childTnLst>
                          </p:cTn>
                        </p:par>
                        <p:par>
                          <p:cTn id="89" fill="hold">
                            <p:stCondLst>
                              <p:cond delay="1000"/>
                            </p:stCondLst>
                            <p:childTnLst>
                              <p:par>
                                <p:cTn id="90" presetID="16" presetClass="entr" presetSubtype="37" fill="hold" grpId="0" nodeType="after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barn(outVertical)">
                                      <p:cBhvr>
                                        <p:cTn id="92" dur="500"/>
                                        <p:tgtEl>
                                          <p:spTgt spid="19"/>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barn(outVertical)">
                                      <p:cBhvr>
                                        <p:cTn id="95" dur="500"/>
                                        <p:tgtEl>
                                          <p:spTgt spid="20"/>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barn(outVertical)">
                                      <p:cBhvr>
                                        <p:cTn id="9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autoUpdateAnimBg="0"/>
      <p:bldP spid="7" grpId="0" bldLvl="0" animBg="1" autoUpdateAnimBg="0"/>
      <p:bldP spid="8" grpId="0" bldLvl="0" animBg="1" autoUpdateAnimBg="0"/>
      <p:bldP spid="9" grpId="0" bldLvl="0" animBg="1" autoUpdateAnimBg="0"/>
      <p:bldP spid="10" grpId="0" bldLvl="0" animBg="1" autoUpdateAnimBg="0"/>
      <p:bldP spid="14" grpId="0" animBg="1"/>
      <p:bldP spid="15" grpId="0" animBg="1"/>
      <p:bldP spid="16" grpId="0" animBg="1"/>
      <p:bldP spid="17" grpId="0" animBg="1"/>
      <p:bldP spid="18" grpId="0" animBg="1"/>
      <p:bldP spid="19" grpId="0" animBg="1"/>
      <p:bldP spid="20" grpId="0" animBg="1"/>
      <p:bldP spid="21" grpId="0" animBg="1"/>
      <p:bldP spid="22" grpId="0" bldLvl="0" autoUpdateAnimBg="0"/>
      <p:bldP spid="23" grpId="0" bldLvl="0" autoUpdateAnimBg="0"/>
      <p:bldP spid="24"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bldLvl="0" autoUpdateAnimBg="0"/>
      <p:bldP spid="32" grpId="0" bldLvl="0" autoUpdateAnimBg="0"/>
      <p:bldP spid="3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0519" y="211741"/>
            <a:ext cx="11775702" cy="1077218"/>
            <a:chOff x="382276" y="88257"/>
            <a:chExt cx="11775702" cy="1077218"/>
          </a:xfrm>
        </p:grpSpPr>
        <p:grpSp>
          <p:nvGrpSpPr>
            <p:cNvPr id="7" name="组合 6"/>
            <p:cNvGrpSpPr/>
            <p:nvPr/>
          </p:nvGrpSpPr>
          <p:grpSpPr>
            <a:xfrm>
              <a:off x="382276" y="269854"/>
              <a:ext cx="604949" cy="309099"/>
              <a:chOff x="775976" y="295254"/>
              <a:chExt cx="604949" cy="309099"/>
            </a:xfrm>
          </p:grpSpPr>
          <p:grpSp>
            <p:nvGrpSpPr>
              <p:cNvPr id="9" name="组合 8"/>
              <p:cNvGrpSpPr/>
              <p:nvPr/>
            </p:nvGrpSpPr>
            <p:grpSpPr>
              <a:xfrm rot="2788198">
                <a:off x="784307" y="286923"/>
                <a:ext cx="266582" cy="283243"/>
                <a:chOff x="4389120" y="2293620"/>
                <a:chExt cx="609600" cy="647700"/>
              </a:xfrm>
            </p:grpSpPr>
            <p:cxnSp>
              <p:nvCxnSpPr>
                <p:cNvPr id="16" name="直接连接符 15"/>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2788198">
                <a:off x="938001" y="286923"/>
                <a:ext cx="266582" cy="283243"/>
                <a:chOff x="4389120" y="2293620"/>
                <a:chExt cx="609600" cy="647700"/>
              </a:xfrm>
            </p:grpSpPr>
            <p:cxnSp>
              <p:nvCxnSpPr>
                <p:cNvPr id="14" name="直接连接符 13"/>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4968240" y="2293620"/>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rot="2788198">
                <a:off x="1069629" y="293056"/>
                <a:ext cx="266582" cy="356011"/>
                <a:chOff x="4389120" y="2324100"/>
                <a:chExt cx="609600" cy="814101"/>
              </a:xfrm>
            </p:grpSpPr>
            <p:cxnSp>
              <p:nvCxnSpPr>
                <p:cNvPr id="12" name="直接连接符 11"/>
                <p:cNvCxnSpPr/>
                <p:nvPr/>
              </p:nvCxnSpPr>
              <p:spPr>
                <a:xfrm>
                  <a:off x="4389120" y="2324100"/>
                  <a:ext cx="609600" cy="0"/>
                </a:xfrm>
                <a:prstGeom prst="line">
                  <a:avLst/>
                </a:prstGeom>
                <a:ln w="25400">
                  <a:gradFill flip="none" rotWithShape="1">
                    <a:gsLst>
                      <a:gs pos="0">
                        <a:srgbClr val="4BD7FF">
                          <a:alpha val="0"/>
                        </a:srgbClr>
                      </a:gs>
                      <a:gs pos="100000">
                        <a:srgbClr val="1B82FF"/>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02610" y="2490501"/>
                  <a:ext cx="0" cy="647700"/>
                </a:xfrm>
                <a:prstGeom prst="line">
                  <a:avLst/>
                </a:prstGeom>
                <a:ln w="25400">
                  <a:gradFill flip="none" rotWithShape="1">
                    <a:gsLst>
                      <a:gs pos="100000">
                        <a:srgbClr val="4BD7FF">
                          <a:alpha val="0"/>
                        </a:srgbClr>
                      </a:gs>
                      <a:gs pos="0">
                        <a:srgbClr val="1B82FF"/>
                      </a:gs>
                    </a:gsLst>
                    <a:lin ang="16200000" scaled="1"/>
                    <a:tileRect/>
                  </a:gradFill>
                </a:ln>
              </p:spPr>
              <p:style>
                <a:lnRef idx="1">
                  <a:schemeClr val="accent1"/>
                </a:lnRef>
                <a:fillRef idx="0">
                  <a:schemeClr val="accent1"/>
                </a:fillRef>
                <a:effectRef idx="0">
                  <a:schemeClr val="accent1"/>
                </a:effectRef>
                <a:fontRef idx="minor">
                  <a:schemeClr val="tx1"/>
                </a:fontRef>
              </p:style>
            </p:cxnSp>
          </p:grpSp>
        </p:grpSp>
        <p:sp>
          <p:nvSpPr>
            <p:cNvPr id="8" name="文本框 7"/>
            <p:cNvSpPr txBox="1"/>
            <p:nvPr/>
          </p:nvSpPr>
          <p:spPr>
            <a:xfrm>
              <a:off x="1146816" y="88257"/>
              <a:ext cx="11011162" cy="1077218"/>
            </a:xfrm>
            <a:prstGeom prst="rect">
              <a:avLst/>
            </a:prstGeom>
            <a:noFill/>
          </p:spPr>
          <p:txBody>
            <a:bodyPr wrap="square" rtlCol="0">
              <a:spAutoFit/>
            </a:bodyPr>
            <a:lstStyle/>
            <a:p>
              <a:r>
                <a:rPr lang="en-US" sz="3200" b="1" dirty="0">
                  <a:solidFill>
                    <a:schemeClr val="bg1"/>
                  </a:solidFill>
                  <a:latin typeface="+mj-lt"/>
                  <a:ea typeface="Optima" pitchFamily="34" charset="-122"/>
                  <a:cs typeface="Optima" pitchFamily="34" charset="-120"/>
                </a:rPr>
                <a:t>6.</a:t>
              </a:r>
              <a:r>
                <a:rPr lang="en-US" sz="3200" b="1" dirty="0">
                  <a:solidFill>
                    <a:schemeClr val="bg1"/>
                  </a:solidFill>
                  <a:latin typeface="Copperplate Gothic Bold" panose="020E0705020206020404" pitchFamily="34" charset="0"/>
                  <a:ea typeface="Optima" pitchFamily="34" charset="-122"/>
                  <a:cs typeface="Optima" pitchFamily="34" charset="-120"/>
                </a:rPr>
                <a:t>IMPACT OF AI ON ACADEMIC PERFORMANCE</a:t>
              </a:r>
              <a:endParaRPr lang="en-US" sz="3200" b="1" dirty="0">
                <a:solidFill>
                  <a:schemeClr val="bg1"/>
                </a:solidFill>
                <a:latin typeface="Copperplate Gothic Bold" panose="020E0705020206020404" pitchFamily="34" charset="0"/>
              </a:endParaRPr>
            </a:p>
            <a:p>
              <a:endParaRPr lang="zh-CN" altLang="en-US" sz="3200" dirty="0">
                <a:solidFill>
                  <a:schemeClr val="bg1"/>
                </a:solidFill>
                <a:latin typeface="Montserrat" panose="00000500000000000000" charset="0"/>
                <a:ea typeface="Montserrat" panose="00000500000000000000" charset="0"/>
                <a:cs typeface="+mn-ea"/>
                <a:sym typeface="+mn-lt"/>
              </a:endParaRPr>
            </a:p>
          </p:txBody>
        </p:sp>
      </p:grpSp>
      <p:grpSp>
        <p:nvGrpSpPr>
          <p:cNvPr id="53" name="组合 52"/>
          <p:cNvGrpSpPr/>
          <p:nvPr/>
        </p:nvGrpSpPr>
        <p:grpSpPr>
          <a:xfrm>
            <a:off x="1574382" y="1892831"/>
            <a:ext cx="2858833" cy="1436103"/>
            <a:chOff x="1180786" y="1419622"/>
            <a:chExt cx="2144125" cy="1077077"/>
          </a:xfrm>
        </p:grpSpPr>
        <p:sp>
          <p:nvSpPr>
            <p:cNvPr id="54" name="Freeform 7"/>
            <p:cNvSpPr/>
            <p:nvPr/>
          </p:nvSpPr>
          <p:spPr bwMode="auto">
            <a:xfrm>
              <a:off x="1180786" y="1419622"/>
              <a:ext cx="2144125" cy="1077077"/>
            </a:xfrm>
            <a:custGeom>
              <a:avLst/>
              <a:gdLst/>
              <a:ahLst/>
              <a:cxnLst>
                <a:cxn ang="0">
                  <a:pos x="233" y="0"/>
                </a:cxn>
                <a:cxn ang="0">
                  <a:pos x="0" y="233"/>
                </a:cxn>
                <a:cxn ang="0">
                  <a:pos x="465" y="233"/>
                </a:cxn>
                <a:cxn ang="0">
                  <a:pos x="233" y="0"/>
                </a:cxn>
              </a:cxnLst>
              <a:rect l="0" t="0" r="r" b="b"/>
              <a:pathLst>
                <a:path w="465" h="233">
                  <a:moveTo>
                    <a:pt x="233" y="0"/>
                  </a:moveTo>
                  <a:cubicBezTo>
                    <a:pt x="104" y="0"/>
                    <a:pt x="0" y="104"/>
                    <a:pt x="0" y="233"/>
                  </a:cubicBezTo>
                  <a:cubicBezTo>
                    <a:pt x="465" y="233"/>
                    <a:pt x="465" y="233"/>
                    <a:pt x="465" y="233"/>
                  </a:cubicBezTo>
                  <a:cubicBezTo>
                    <a:pt x="465" y="104"/>
                    <a:pt x="361" y="0"/>
                    <a:pt x="233" y="0"/>
                  </a:cubicBez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endParaRPr lang="en-US" sz="6000">
                <a:solidFill>
                  <a:schemeClr val="bg1"/>
                </a:solidFill>
                <a:latin typeface="Montserrat" panose="00000500000000000000" charset="0"/>
                <a:ea typeface="Montserrat" panose="00000500000000000000" charset="0"/>
                <a:cs typeface="Montserrat" panose="00000500000000000000" charset="0"/>
              </a:endParaRPr>
            </a:p>
          </p:txBody>
        </p:sp>
        <p:sp>
          <p:nvSpPr>
            <p:cNvPr id="55" name="TextBox 3"/>
            <p:cNvSpPr txBox="1"/>
            <p:nvPr/>
          </p:nvSpPr>
          <p:spPr>
            <a:xfrm>
              <a:off x="1857960" y="1540557"/>
              <a:ext cx="981508" cy="807914"/>
            </a:xfrm>
            <a:prstGeom prst="rect">
              <a:avLst/>
            </a:prstGeom>
            <a:noFill/>
            <a:ln>
              <a:noFill/>
            </a:ln>
            <a:effectLst/>
          </p:spPr>
          <p:txBody>
            <a:bodyPr lIns="0" tIns="0" rIns="0" bIns="0" anchor="ctr"/>
            <a:lstStyle>
              <a:defPPr>
                <a:defRPr lang="zh-CN"/>
              </a:defPPr>
              <a:lvl1pPr>
                <a:defRPr>
                  <a:solidFill>
                    <a:schemeClr val="bg1"/>
                  </a:solidFill>
                  <a:latin typeface="字魂70号-灵悦黑体" panose="00000500000000000000" pitchFamily="2" charset="-122"/>
                  <a:ea typeface="字魂70号-灵悦黑体" panose="00000500000000000000" pitchFamily="2" charset="-122"/>
                </a:defRPr>
              </a:lvl1pPr>
            </a:lstStyle>
            <a:p>
              <a:r>
                <a:rPr lang="id-ID" sz="6000">
                  <a:latin typeface="Montserrat" panose="00000500000000000000" charset="0"/>
                  <a:ea typeface="Montserrat" panose="00000500000000000000" charset="0"/>
                  <a:cs typeface="Montserrat" panose="00000500000000000000" charset="0"/>
                </a:rPr>
                <a:t>01</a:t>
              </a:r>
              <a:endParaRPr lang="en-US" sz="6000" dirty="0">
                <a:latin typeface="Montserrat" panose="00000500000000000000" charset="0"/>
                <a:ea typeface="Montserrat" panose="00000500000000000000" charset="0"/>
                <a:cs typeface="Montserrat" panose="00000500000000000000" charset="0"/>
              </a:endParaRPr>
            </a:p>
          </p:txBody>
        </p:sp>
      </p:grpSp>
      <p:grpSp>
        <p:nvGrpSpPr>
          <p:cNvPr id="56" name="组合 55"/>
          <p:cNvGrpSpPr/>
          <p:nvPr/>
        </p:nvGrpSpPr>
        <p:grpSpPr>
          <a:xfrm>
            <a:off x="4765575" y="3328932"/>
            <a:ext cx="2856236" cy="1430910"/>
            <a:chOff x="3574181" y="2496698"/>
            <a:chExt cx="2142177" cy="1073182"/>
          </a:xfrm>
        </p:grpSpPr>
        <p:sp>
          <p:nvSpPr>
            <p:cNvPr id="57" name="Freeform 9"/>
            <p:cNvSpPr/>
            <p:nvPr/>
          </p:nvSpPr>
          <p:spPr bwMode="auto">
            <a:xfrm>
              <a:off x="3574181" y="2496698"/>
              <a:ext cx="2142177" cy="1073182"/>
            </a:xfrm>
            <a:custGeom>
              <a:avLst/>
              <a:gdLst/>
              <a:ahLst/>
              <a:cxnLst>
                <a:cxn ang="0">
                  <a:pos x="233" y="232"/>
                </a:cxn>
                <a:cxn ang="0">
                  <a:pos x="465" y="0"/>
                </a:cxn>
                <a:cxn ang="0">
                  <a:pos x="0" y="0"/>
                </a:cxn>
                <a:cxn ang="0">
                  <a:pos x="233" y="232"/>
                </a:cxn>
              </a:cxnLst>
              <a:rect l="0" t="0" r="r" b="b"/>
              <a:pathLst>
                <a:path w="465" h="232">
                  <a:moveTo>
                    <a:pt x="233" y="232"/>
                  </a:moveTo>
                  <a:cubicBezTo>
                    <a:pt x="361" y="232"/>
                    <a:pt x="465" y="128"/>
                    <a:pt x="465" y="0"/>
                  </a:cubicBezTo>
                  <a:cubicBezTo>
                    <a:pt x="0" y="0"/>
                    <a:pt x="0" y="0"/>
                    <a:pt x="0" y="0"/>
                  </a:cubicBezTo>
                  <a:cubicBezTo>
                    <a:pt x="0" y="128"/>
                    <a:pt x="104" y="232"/>
                    <a:pt x="233" y="232"/>
                  </a:cubicBez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endParaRPr lang="en-US" sz="6000">
                <a:solidFill>
                  <a:schemeClr val="bg1"/>
                </a:solidFill>
                <a:latin typeface="Montserrat" panose="00000500000000000000" charset="0"/>
                <a:ea typeface="Montserrat" panose="00000500000000000000" charset="0"/>
                <a:cs typeface="Montserrat" panose="00000500000000000000" charset="0"/>
              </a:endParaRPr>
            </a:p>
          </p:txBody>
        </p:sp>
        <p:sp>
          <p:nvSpPr>
            <p:cNvPr id="58" name="TextBox 6"/>
            <p:cNvSpPr txBox="1"/>
            <p:nvPr/>
          </p:nvSpPr>
          <p:spPr>
            <a:xfrm>
              <a:off x="4254367" y="2496698"/>
              <a:ext cx="981508" cy="807913"/>
            </a:xfrm>
            <a:prstGeom prst="rect">
              <a:avLst/>
            </a:prstGeom>
            <a:noFill/>
            <a:ln>
              <a:noFill/>
            </a:ln>
            <a:effectLst/>
          </p:spPr>
          <p:txBody>
            <a:bodyPr lIns="0" tIns="0" rIns="0" bIns="0" anchor="ctr"/>
            <a:lstStyle>
              <a:defPPr>
                <a:defRPr lang="zh-CN"/>
              </a:defPPr>
              <a:lvl1pPr>
                <a:defRPr>
                  <a:solidFill>
                    <a:schemeClr val="bg1"/>
                  </a:solidFill>
                  <a:latin typeface="字魂70号-灵悦黑体" panose="00000500000000000000" pitchFamily="2" charset="-122"/>
                  <a:ea typeface="字魂70号-灵悦黑体" panose="00000500000000000000" pitchFamily="2" charset="-122"/>
                </a:defRPr>
              </a:lvl1pPr>
            </a:lstStyle>
            <a:p>
              <a:r>
                <a:rPr lang="id-ID" sz="6000">
                  <a:latin typeface="Montserrat" panose="00000500000000000000" charset="0"/>
                  <a:ea typeface="Montserrat" panose="00000500000000000000" charset="0"/>
                  <a:cs typeface="Montserrat" panose="00000500000000000000" charset="0"/>
                </a:rPr>
                <a:t>02</a:t>
              </a:r>
              <a:endParaRPr lang="en-US" sz="6000" dirty="0">
                <a:latin typeface="Montserrat" panose="00000500000000000000" charset="0"/>
                <a:ea typeface="Montserrat" panose="00000500000000000000" charset="0"/>
                <a:cs typeface="Montserrat" panose="00000500000000000000" charset="0"/>
              </a:endParaRPr>
            </a:p>
          </p:txBody>
        </p:sp>
      </p:grpSp>
      <p:grpSp>
        <p:nvGrpSpPr>
          <p:cNvPr id="59" name="组合 58"/>
          <p:cNvGrpSpPr/>
          <p:nvPr/>
        </p:nvGrpSpPr>
        <p:grpSpPr>
          <a:xfrm>
            <a:off x="7959365" y="1892829"/>
            <a:ext cx="2853640" cy="1436103"/>
            <a:chOff x="5969524" y="1419622"/>
            <a:chExt cx="2140230" cy="1077077"/>
          </a:xfrm>
        </p:grpSpPr>
        <p:sp>
          <p:nvSpPr>
            <p:cNvPr id="60" name="Freeform 8"/>
            <p:cNvSpPr/>
            <p:nvPr/>
          </p:nvSpPr>
          <p:spPr bwMode="auto">
            <a:xfrm>
              <a:off x="5969524" y="1419622"/>
              <a:ext cx="2140230" cy="1077077"/>
            </a:xfrm>
            <a:custGeom>
              <a:avLst/>
              <a:gdLst/>
              <a:ahLst/>
              <a:cxnLst>
                <a:cxn ang="0">
                  <a:pos x="232" y="0"/>
                </a:cxn>
                <a:cxn ang="0">
                  <a:pos x="0" y="233"/>
                </a:cxn>
                <a:cxn ang="0">
                  <a:pos x="464" y="233"/>
                </a:cxn>
                <a:cxn ang="0">
                  <a:pos x="232" y="0"/>
                </a:cxn>
              </a:cxnLst>
              <a:rect l="0" t="0" r="r" b="b"/>
              <a:pathLst>
                <a:path w="464" h="233">
                  <a:moveTo>
                    <a:pt x="232" y="0"/>
                  </a:moveTo>
                  <a:cubicBezTo>
                    <a:pt x="104" y="0"/>
                    <a:pt x="0" y="104"/>
                    <a:pt x="0" y="233"/>
                  </a:cubicBezTo>
                  <a:cubicBezTo>
                    <a:pt x="464" y="233"/>
                    <a:pt x="464" y="233"/>
                    <a:pt x="464" y="233"/>
                  </a:cubicBezTo>
                  <a:cubicBezTo>
                    <a:pt x="464" y="104"/>
                    <a:pt x="360" y="0"/>
                    <a:pt x="232" y="0"/>
                  </a:cubicBezTo>
                  <a:close/>
                </a:path>
              </a:pathLst>
            </a:custGeom>
            <a:gradFill>
              <a:gsLst>
                <a:gs pos="0">
                  <a:srgbClr val="88EAF7"/>
                </a:gs>
                <a:gs pos="100000">
                  <a:schemeClr val="accent5">
                    <a:lumMod val="75000"/>
                  </a:schemeClr>
                </a:gs>
              </a:gsLst>
              <a:lin ang="8100000" scaled="1"/>
            </a:gradFill>
            <a:ln>
              <a:noFill/>
            </a:ln>
            <a:effectLst/>
          </p:spPr>
          <p:txBody>
            <a:bodyPr lIns="0" tIns="0" rIns="0" bIns="0" anchor="ctr"/>
            <a:lstStyle/>
            <a:p>
              <a:endParaRPr lang="en-US" sz="6000">
                <a:solidFill>
                  <a:schemeClr val="bg1"/>
                </a:solidFill>
                <a:latin typeface="Montserrat" panose="00000500000000000000" charset="0"/>
                <a:ea typeface="Montserrat" panose="00000500000000000000" charset="0"/>
                <a:cs typeface="Montserrat" panose="00000500000000000000" charset="0"/>
              </a:endParaRPr>
            </a:p>
          </p:txBody>
        </p:sp>
        <p:sp>
          <p:nvSpPr>
            <p:cNvPr id="61" name="TextBox 9"/>
            <p:cNvSpPr txBox="1"/>
            <p:nvPr/>
          </p:nvSpPr>
          <p:spPr>
            <a:xfrm>
              <a:off x="6633776" y="1519309"/>
              <a:ext cx="981508" cy="807913"/>
            </a:xfrm>
            <a:prstGeom prst="rect">
              <a:avLst/>
            </a:prstGeom>
            <a:noFill/>
            <a:ln>
              <a:noFill/>
            </a:ln>
            <a:effectLst/>
          </p:spPr>
          <p:txBody>
            <a:bodyPr lIns="0" tIns="0" rIns="0" bIns="0" anchor="ctr"/>
            <a:lstStyle>
              <a:defPPr>
                <a:defRPr lang="zh-CN"/>
              </a:defPPr>
              <a:lvl1pPr>
                <a:defRPr>
                  <a:solidFill>
                    <a:schemeClr val="bg1"/>
                  </a:solidFill>
                  <a:latin typeface="字魂70号-灵悦黑体" panose="00000500000000000000" pitchFamily="2" charset="-122"/>
                  <a:ea typeface="字魂70号-灵悦黑体" panose="00000500000000000000" pitchFamily="2" charset="-122"/>
                </a:defRPr>
              </a:lvl1pPr>
            </a:lstStyle>
            <a:p>
              <a:r>
                <a:rPr lang="id-ID" sz="6000">
                  <a:latin typeface="Montserrat" panose="00000500000000000000" charset="0"/>
                  <a:ea typeface="Montserrat" panose="00000500000000000000" charset="0"/>
                  <a:cs typeface="Montserrat" panose="00000500000000000000" charset="0"/>
                </a:rPr>
                <a:t>03</a:t>
              </a:r>
              <a:endParaRPr lang="en-US" sz="6000" dirty="0">
                <a:latin typeface="Montserrat" panose="00000500000000000000" charset="0"/>
                <a:ea typeface="Montserrat" panose="00000500000000000000" charset="0"/>
                <a:cs typeface="Montserrat" panose="00000500000000000000" charset="0"/>
              </a:endParaRPr>
            </a:p>
          </p:txBody>
        </p:sp>
      </p:grpSp>
      <p:sp>
        <p:nvSpPr>
          <p:cNvPr id="62" name="Content Placeholder 2"/>
          <p:cNvSpPr txBox="1"/>
          <p:nvPr/>
        </p:nvSpPr>
        <p:spPr>
          <a:xfrm>
            <a:off x="1574382" y="3453584"/>
            <a:ext cx="3025049" cy="121844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bg1"/>
                </a:solidFill>
                <a:ea typeface="Optima" pitchFamily="34" charset="-122"/>
                <a:cs typeface="Optima" pitchFamily="34" charset="-120"/>
              </a:rPr>
              <a:t>AI tools help students improve their understanding through customized content and practice tests.</a:t>
            </a:r>
            <a:endParaRPr lang="en-US" sz="1600" dirty="0">
              <a:solidFill>
                <a:schemeClr val="bg1"/>
              </a:solidFill>
            </a:endParaRPr>
          </a:p>
          <a:p>
            <a:pPr marL="0" indent="0" algn="ctr">
              <a:buNone/>
            </a:pPr>
            <a:endParaRPr lang="en-US" altLang="zh-CN" sz="1600" b="1" dirty="0">
              <a:solidFill>
                <a:srgbClr val="FFFFFF"/>
              </a:solidFill>
              <a:latin typeface="Montserrat" panose="00000500000000000000" charset="0"/>
              <a:ea typeface="Montserrat" panose="00000500000000000000" charset="0"/>
              <a:cs typeface="Montserrat" panose="00000500000000000000" charset="0"/>
            </a:endParaRPr>
          </a:p>
        </p:txBody>
      </p:sp>
      <p:sp>
        <p:nvSpPr>
          <p:cNvPr id="63" name="Content Placeholder 2"/>
          <p:cNvSpPr txBox="1"/>
          <p:nvPr/>
        </p:nvSpPr>
        <p:spPr>
          <a:xfrm>
            <a:off x="4688856" y="1957752"/>
            <a:ext cx="3001247" cy="121844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bg1"/>
                </a:solidFill>
                <a:ea typeface="Optima" pitchFamily="34" charset="-122"/>
                <a:cs typeface="Optima" pitchFamily="34" charset="-120"/>
              </a:rPr>
              <a:t>The use of AI-driven analytics provides feedback on students' strengths and weaknesses.</a:t>
            </a:r>
            <a:endParaRPr lang="en-US" sz="1600" dirty="0">
              <a:solidFill>
                <a:schemeClr val="bg1"/>
              </a:solidFill>
            </a:endParaRPr>
          </a:p>
          <a:p>
            <a:pPr marL="0" indent="0" algn="ctr">
              <a:buNone/>
            </a:pPr>
            <a:endParaRPr lang="en-US" altLang="zh-CN" sz="1600" b="1" dirty="0">
              <a:solidFill>
                <a:srgbClr val="FFFFFF"/>
              </a:solidFill>
              <a:latin typeface="Montserrat" panose="00000500000000000000" charset="0"/>
              <a:ea typeface="Montserrat" panose="00000500000000000000" charset="0"/>
              <a:cs typeface="Montserrat" panose="00000500000000000000" charset="0"/>
            </a:endParaRPr>
          </a:p>
        </p:txBody>
      </p:sp>
      <p:sp>
        <p:nvSpPr>
          <p:cNvPr id="64" name="Content Placeholder 2"/>
          <p:cNvSpPr txBox="1"/>
          <p:nvPr/>
        </p:nvSpPr>
        <p:spPr>
          <a:xfrm>
            <a:off x="7938594" y="3453584"/>
            <a:ext cx="2755556" cy="121844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600" dirty="0">
                <a:solidFill>
                  <a:schemeClr val="bg1"/>
                </a:solidFill>
                <a:ea typeface="Optima" pitchFamily="34" charset="-122"/>
                <a:cs typeface="Optima" pitchFamily="34" charset="-120"/>
              </a:rPr>
              <a:t>There is a growing reliance on AI to enhance exam preparation and project work.</a:t>
            </a:r>
            <a:endParaRPr lang="en-US" sz="1600" dirty="0">
              <a:solidFill>
                <a:schemeClr val="bg1"/>
              </a:solidFill>
            </a:endParaRPr>
          </a:p>
          <a:p>
            <a:pPr marL="0" indent="0" algn="ctr">
              <a:buNone/>
            </a:pPr>
            <a:endParaRPr lang="en-US" altLang="zh-CN" sz="1600" b="1" dirty="0">
              <a:solidFill>
                <a:srgbClr val="FFFFFF"/>
              </a:solidFill>
              <a:latin typeface="Montserrat" panose="00000500000000000000" charset="0"/>
              <a:ea typeface="Montserrat" panose="00000500000000000000" charset="0"/>
              <a:cs typeface="Montserrat" panose="00000500000000000000" charset="0"/>
            </a:endParaRPr>
          </a:p>
        </p:txBody>
      </p:sp>
      <p:sp>
        <p:nvSpPr>
          <p:cNvPr id="65" name="Content Placeholder 2"/>
          <p:cNvSpPr txBox="1"/>
          <p:nvPr/>
        </p:nvSpPr>
        <p:spPr>
          <a:xfrm>
            <a:off x="1532965" y="5241300"/>
            <a:ext cx="10659035" cy="814284"/>
          </a:xfrm>
          <a:prstGeom prst="rect">
            <a:avLst/>
          </a:prstGeom>
        </p:spPr>
        <p:txBody>
          <a:bodyPr vert="horz" lIns="121943" tIns="60971" rIns="121943" bIns="60971"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600" dirty="0">
                <a:solidFill>
                  <a:schemeClr val="bg1"/>
                </a:solidFill>
              </a:rPr>
              <a:t>Evaluates how AI tool usage among Indian college students affects academic performance, productivity, and learning outcomes</a:t>
            </a:r>
            <a:r>
              <a:rPr lang="en-US" sz="1600" dirty="0"/>
              <a:t>.</a:t>
            </a:r>
            <a:endParaRPr lang="zh-CN" altLang="en-US" sz="1600" dirty="0">
              <a:solidFill>
                <a:srgbClr val="FFFFFF"/>
              </a:solidFill>
              <a:latin typeface="Montserrat" panose="00000500000000000000" charset="0"/>
              <a:ea typeface="Montserrat" panose="00000500000000000000" charset="0"/>
              <a:cs typeface="Montserrat" panose="0000050000000000000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anim calcmode="lin" valueType="num">
                                      <p:cBhvr>
                                        <p:cTn id="13" dur="1000" fill="hold"/>
                                        <p:tgtEl>
                                          <p:spTgt spid="62"/>
                                        </p:tgtEl>
                                        <p:attrNameLst>
                                          <p:attrName>ppt_x</p:attrName>
                                        </p:attrNameLst>
                                      </p:cBhvr>
                                      <p:tavLst>
                                        <p:tav tm="0">
                                          <p:val>
                                            <p:strVal val="#ppt_x"/>
                                          </p:val>
                                        </p:tav>
                                        <p:tav tm="100000">
                                          <p:val>
                                            <p:strVal val="#ppt_x"/>
                                          </p:val>
                                        </p:tav>
                                      </p:tavLst>
                                    </p:anim>
                                    <p:anim calcmode="lin" valueType="num">
                                      <p:cBhvr>
                                        <p:cTn id="14" dur="1000" fill="hold"/>
                                        <p:tgtEl>
                                          <p:spTgt spid="6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1000"/>
                                        <p:tgtEl>
                                          <p:spTgt spid="63"/>
                                        </p:tgtEl>
                                      </p:cBhvr>
                                    </p:animEffect>
                                    <p:anim calcmode="lin" valueType="num">
                                      <p:cBhvr>
                                        <p:cTn id="19" dur="1000" fill="hold"/>
                                        <p:tgtEl>
                                          <p:spTgt spid="63"/>
                                        </p:tgtEl>
                                        <p:attrNameLst>
                                          <p:attrName>ppt_x</p:attrName>
                                        </p:attrNameLst>
                                      </p:cBhvr>
                                      <p:tavLst>
                                        <p:tav tm="0">
                                          <p:val>
                                            <p:strVal val="#ppt_x"/>
                                          </p:val>
                                        </p:tav>
                                        <p:tav tm="100000">
                                          <p:val>
                                            <p:strVal val="#ppt_x"/>
                                          </p:val>
                                        </p:tav>
                                      </p:tavLst>
                                    </p:anim>
                                    <p:anim calcmode="lin" valueType="num">
                                      <p:cBhvr>
                                        <p:cTn id="20" dur="1000" fill="hold"/>
                                        <p:tgtEl>
                                          <p:spTgt spid="63"/>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000"/>
                                        <p:tgtEl>
                                          <p:spTgt spid="56"/>
                                        </p:tgtEl>
                                      </p:cBhvr>
                                    </p:animEffect>
                                    <p:anim calcmode="lin" valueType="num">
                                      <p:cBhvr>
                                        <p:cTn id="24" dur="1000" fill="hold"/>
                                        <p:tgtEl>
                                          <p:spTgt spid="56"/>
                                        </p:tgtEl>
                                        <p:attrNameLst>
                                          <p:attrName>ppt_x</p:attrName>
                                        </p:attrNameLst>
                                      </p:cBhvr>
                                      <p:tavLst>
                                        <p:tav tm="0">
                                          <p:val>
                                            <p:strVal val="#ppt_x"/>
                                          </p:val>
                                        </p:tav>
                                        <p:tav tm="100000">
                                          <p:val>
                                            <p:strVal val="#ppt_x"/>
                                          </p:val>
                                        </p:tav>
                                      </p:tavLst>
                                    </p:anim>
                                    <p:anim calcmode="lin" valueType="num">
                                      <p:cBhvr>
                                        <p:cTn id="25" dur="1000" fill="hold"/>
                                        <p:tgtEl>
                                          <p:spTgt spid="56"/>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1000"/>
                                        <p:tgtEl>
                                          <p:spTgt spid="59"/>
                                        </p:tgtEl>
                                      </p:cBhvr>
                                    </p:animEffect>
                                    <p:anim calcmode="lin" valueType="num">
                                      <p:cBhvr>
                                        <p:cTn id="30" dur="1000" fill="hold"/>
                                        <p:tgtEl>
                                          <p:spTgt spid="59"/>
                                        </p:tgtEl>
                                        <p:attrNameLst>
                                          <p:attrName>ppt_x</p:attrName>
                                        </p:attrNameLst>
                                      </p:cBhvr>
                                      <p:tavLst>
                                        <p:tav tm="0">
                                          <p:val>
                                            <p:strVal val="#ppt_x"/>
                                          </p:val>
                                        </p:tav>
                                        <p:tav tm="100000">
                                          <p:val>
                                            <p:strVal val="#ppt_x"/>
                                          </p:val>
                                        </p:tav>
                                      </p:tavLst>
                                    </p:anim>
                                    <p:anim calcmode="lin" valueType="num">
                                      <p:cBhvr>
                                        <p:cTn id="31" dur="1000" fill="hold"/>
                                        <p:tgtEl>
                                          <p:spTgt spid="59"/>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1000"/>
                                        <p:tgtEl>
                                          <p:spTgt spid="64"/>
                                        </p:tgtEl>
                                      </p:cBhvr>
                                    </p:animEffect>
                                    <p:anim calcmode="lin" valueType="num">
                                      <p:cBhvr>
                                        <p:cTn id="35" dur="1000" fill="hold"/>
                                        <p:tgtEl>
                                          <p:spTgt spid="64"/>
                                        </p:tgtEl>
                                        <p:attrNameLst>
                                          <p:attrName>ppt_x</p:attrName>
                                        </p:attrNameLst>
                                      </p:cBhvr>
                                      <p:tavLst>
                                        <p:tav tm="0">
                                          <p:val>
                                            <p:strVal val="#ppt_x"/>
                                          </p:val>
                                        </p:tav>
                                        <p:tav tm="100000">
                                          <p:val>
                                            <p:strVal val="#ppt_x"/>
                                          </p:val>
                                        </p:tav>
                                      </p:tavLst>
                                    </p:anim>
                                    <p:anim calcmode="lin" valueType="num">
                                      <p:cBhvr>
                                        <p:cTn id="36" dur="1000" fill="hold"/>
                                        <p:tgtEl>
                                          <p:spTgt spid="64"/>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left)">
                                      <p:cBhvr>
                                        <p:cTn id="40" dur="14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ontserrat"/>
        <a:ea typeface=""/>
        <a:cs typeface=""/>
        <a:font script="Jpan" typeface="游ゴシック Light"/>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ontserrat"/>
        <a:ea typeface=""/>
        <a:cs typeface=""/>
        <a:font script="Jpan" typeface="游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ontserrat"/>
        <a:ea typeface=""/>
        <a:cs typeface=""/>
        <a:font script="Jpan" typeface="游ゴシック Light"/>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ontserrat"/>
        <a:ea typeface=""/>
        <a:cs typeface=""/>
        <a:font script="Jpan" typeface="游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ontserrat"/>
        <a:ea typeface=""/>
        <a:cs typeface=""/>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TotalTime>
  <Words>936</Words>
  <Application>Microsoft Office PowerPoint</Application>
  <PresentationFormat>Widescreen</PresentationFormat>
  <Paragraphs>162</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Barlow Condensed Medium</vt:lpstr>
      <vt:lpstr>Copperplate Gothic Bold</vt:lpstr>
      <vt:lpstr>Montserrat</vt:lpstr>
      <vt:lpstr>Optima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Adithya k k</cp:lastModifiedBy>
  <cp:revision>22</cp:revision>
  <dcterms:created xsi:type="dcterms:W3CDTF">2019-08-15T12:36:00Z</dcterms:created>
  <dcterms:modified xsi:type="dcterms:W3CDTF">2025-09-13T04:14:02Z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306C4A9430A4460BA3D1F86302C9B5AC</vt:lpwstr>
  </property>
  <property fmtid="{D5CDD505-2E9C-101B-9397-08002B2CF9AE}" pid="3" name="KSOProductBuildVer">
    <vt:lpwstr>2052-11.1.0.10495</vt:lpwstr>
  </property>
</Properties>
</file>