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3.png" ContentType="image/png"/>
  <Override PartName="/ppt/media/image41.jpeg" ContentType="image/jpeg"/>
  <Override PartName="/ppt/media/image40.png" ContentType="image/png"/>
  <Override PartName="/ppt/media/image36.jpeg" ContentType="image/jpeg"/>
  <Override PartName="/ppt/media/image34.jpeg" ContentType="image/jpeg"/>
  <Override PartName="/ppt/media/image32.jpeg" ContentType="image/jpeg"/>
  <Override PartName="/ppt/media/image31.jpeg" ContentType="image/jpe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35.jpeg" ContentType="image/jpeg"/>
  <Override PartName="/ppt/media/image10.jpeg" ContentType="image/jpeg"/>
  <Override PartName="/ppt/media/image33.jpeg" ContentType="image/jpeg"/>
  <Override PartName="/ppt/media/image25.gif" ContentType="image/gif"/>
  <Override PartName="/ppt/media/image14.png" ContentType="image/png"/>
  <Override PartName="/ppt/media/image7.png" ContentType="image/png"/>
  <Override PartName="/ppt/media/image9.jpeg" ContentType="image/jpeg"/>
  <Override PartName="/ppt/media/image44.jpeg" ContentType="image/jpeg"/>
  <Override PartName="/ppt/media/image6.png" ContentType="image/png"/>
  <Override PartName="/ppt/media/image22.jpeg" ContentType="image/jpeg"/>
  <Override PartName="/ppt/media/image24.jpeg" ContentType="image/jpeg"/>
  <Override PartName="/ppt/media/image8.jpeg" ContentType="image/jpeg"/>
  <Override PartName="/ppt/media/image17.png" ContentType="image/png"/>
  <Override PartName="/ppt/media/image1.png" ContentType="image/png"/>
  <Override PartName="/ppt/media/image30.jpeg" ContentType="image/jpeg"/>
  <Override PartName="/ppt/media/image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2.jpeg" ContentType="image/jpeg"/>
  <Override PartName="/ppt/media/image37.jpeg" ContentType="image/jpeg"/>
  <Override PartName="/ppt/media/image12.jpeg" ContentType="image/jpeg"/>
  <Override PartName="/ppt/media/image19.png" ContentType="image/png"/>
  <Override PartName="/ppt/media/image11.png" ContentType="image/png"/>
  <Override PartName="/ppt/media/image13.jpeg" ContentType="image/jpeg"/>
  <Override PartName="/ppt/media/image23.jpeg" ContentType="image/jpeg"/>
  <Override PartName="/ppt/media/image15.png" ContentType="image/png"/>
  <Override PartName="/ppt/media/image16.png" ContentType="image/png"/>
  <Override PartName="/ppt/media/image21.jpeg" ContentType="image/jpeg"/>
  <Override PartName="/ppt/media/image18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9072360" cy="49885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27/01/17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443760" y="7006680"/>
            <a:ext cx="3191760" cy="4021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7224120" y="700668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753C6B-BC33-44B9-BFE5-BCE1A8DDED0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gi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6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504360" y="2592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Internet of Things – Workshop on RaspberryPi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192000" y="5184000"/>
            <a:ext cx="338220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Speakers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Adithya B,    Vadiraja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Jyothy Institute of Technology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091880" y="1931760"/>
            <a:ext cx="7392240" cy="3769200"/>
          </a:xfrm>
          <a:prstGeom prst="rect">
            <a:avLst/>
          </a:prstGeom>
          <a:ln w="936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8568360" y="-252000"/>
            <a:ext cx="335880" cy="2516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1" nodeType="with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160" y="108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2"/>
          <p:cNvSpPr txBox="1"/>
          <p:nvPr/>
        </p:nvSpPr>
        <p:spPr>
          <a:xfrm>
            <a:off x="2520000" y="1872000"/>
            <a:ext cx="5139720" cy="3681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4000 Exabytes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4"/>
          <p:cNvSpPr txBox="1"/>
          <p:nvPr/>
        </p:nvSpPr>
        <p:spPr>
          <a:xfrm>
            <a:off x="1080000" y="216000"/>
            <a:ext cx="763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Does All These Data Reside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nodeType="mainSeq">
                <p:childTnLst>
                  <p:par>
                    <p:cTn id="54" fill="freeze">
                      <p:stCondLst>
                        <p:cond delay="indefinite"/>
                      </p:stCondLst>
                      <p:childTnLst>
                        <p:par>
                          <p:cTn id="55" fill="freeze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16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3"/>
          <p:cNvSpPr txBox="1"/>
          <p:nvPr/>
        </p:nvSpPr>
        <p:spPr>
          <a:xfrm>
            <a:off x="1080000" y="216000"/>
            <a:ext cx="7632000" cy="246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does 4000 Exabytes Mean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7.5 Billion Km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7,500,000,000 Km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704000" y="5591160"/>
            <a:ext cx="1752840" cy="175284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936000" y="1512000"/>
            <a:ext cx="576000" cy="576000"/>
          </a:xfrm>
          <a:prstGeom prst="rect">
            <a:avLst/>
          </a:prstGeom>
          <a:blipFill>
            <a:blip r:embed="rId2"/>
            <a:tile/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5"/>
          <p:cNvSpPr/>
          <p:nvPr/>
        </p:nvSpPr>
        <p:spPr>
          <a:xfrm>
            <a:off x="1728000" y="2016000"/>
            <a:ext cx="6192000" cy="3960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6"/>
          <p:cNvSpPr/>
          <p:nvPr/>
        </p:nvSpPr>
        <p:spPr>
          <a:xfrm flipH="1" flipV="1">
            <a:off x="1728000" y="2016000"/>
            <a:ext cx="6120000" cy="38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2000" y="288000"/>
            <a:ext cx="4318560" cy="39585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536000" y="504000"/>
            <a:ext cx="5461560" cy="17985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5040000" y="2664000"/>
            <a:ext cx="4809240" cy="47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nodeType="mainSeq">
                <p:childTnLst>
                  <p:par>
                    <p:cTn id="62" fill="freeze">
                      <p:stCondLst>
                        <p:cond delay="indefinite"/>
                      </p:stCondLst>
                      <p:childTnLst>
                        <p:par>
                          <p:cTn id="63" fill="freeze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freeze">
                      <p:stCondLst>
                        <p:cond delay="indefinite"/>
                      </p:stCondLst>
                      <p:childTnLst>
                        <p:par>
                          <p:cTn id="67" fill="freeze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freeze">
                      <p:stCondLst>
                        <p:cond delay="indefinite"/>
                      </p:stCondLst>
                      <p:childTnLst>
                        <p:par>
                          <p:cTn id="71" fill="freeze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2736000" y="1584000"/>
            <a:ext cx="5112000" cy="518400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584000" y="2769840"/>
            <a:ext cx="7199640" cy="39488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1224000" y="648000"/>
            <a:ext cx="7991640" cy="16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John Berret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English Methodist and chairman and elected president of the World Methodist Council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do we Do with it?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60000" y="3456000"/>
            <a:ext cx="935856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6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WITH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943640" y="72360"/>
            <a:ext cx="6262920" cy="75582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937160" y="14760"/>
            <a:ext cx="6262920" cy="75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0" dur="indefinite" restart="never" nodeType="tmRoot">
          <p:childTnLst>
            <p:seq>
              <p:cTn id="81" nodeType="mainSeq">
                <p:childTnLst>
                  <p:par>
                    <p:cTn id="82" fill="freeze">
                      <p:stCondLst>
                        <p:cond delay="indefinite"/>
                      </p:stCondLst>
                      <p:childTnLst>
                        <p:par>
                          <p:cTn id="83" fill="freeze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xit" presetID="7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5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002680" y="543600"/>
            <a:ext cx="6132240" cy="65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880000" y="387000"/>
            <a:ext cx="4043880" cy="673956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680000" y="3744000"/>
            <a:ext cx="2158560" cy="646560"/>
          </a:xfrm>
          <a:prstGeom prst="rect">
            <a:avLst/>
          </a:prstGeom>
          <a:solidFill>
            <a:srgbClr val="000000"/>
          </a:solidFill>
          <a:ln>
            <a:solidFill>
              <a:srgbClr val="dd481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xit" presetID="7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" dur="5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300320" y="1346760"/>
            <a:ext cx="6906240" cy="46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6" dur="indefinite" restart="never" nodeType="tmRoot">
          <p:childTnLst>
            <p:seq>
              <p:cTn id="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 For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5392080" cy="36813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368640" y="3888000"/>
            <a:ext cx="5893920" cy="306720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4824000" y="2520000"/>
            <a:ext cx="518256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0" dur="indefinite" restart="never" nodeType="tmRoot">
          <p:childTnLst>
            <p:seq>
              <p:cTn id="101" nodeType="mainSeq">
                <p:childTnLst>
                  <p:par>
                    <p:cTn id="102" fill="freeze">
                      <p:stCondLst>
                        <p:cond delay="indefinite"/>
                      </p:stCondLst>
                      <p:childTnLst>
                        <p:par>
                          <p:cTn id="103" fill="freeze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freeze">
                      <p:stCondLst>
                        <p:cond delay="indefinite"/>
                      </p:stCondLst>
                      <p:childTnLst>
                        <p:par>
                          <p:cTn id="107" fill="freeze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freeze">
                      <p:stCondLst>
                        <p:cond delay="indefinite"/>
                      </p:stCondLst>
                      <p:childTnLst>
                        <p:par>
                          <p:cTn id="111" fill="freeze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4" dur="indefinite" restart="never" nodeType="tmRoot">
          <p:childTnLst>
            <p:seq>
              <p:cTn id="1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636920" y="1321560"/>
            <a:ext cx="6863400" cy="494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6" dur="indefinite" restart="never" nodeType="tmRoot">
          <p:childTnLst>
            <p:seq>
              <p:cTn id="1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 rot="7800">
            <a:off x="1073520" y="1734840"/>
            <a:ext cx="7558560" cy="42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1296000" y="1080000"/>
            <a:ext cx="7702560" cy="561456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 with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656000" y="1512000"/>
            <a:ext cx="6622560" cy="47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6" dur="indefinite" restart="never" nodeType="tmRoot">
          <p:childTnLst>
            <p:seq>
              <p:cTn id="1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92000" y="3157200"/>
            <a:ext cx="849456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It Change the world?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Indivisual will be sourounded by 3000 to 5000 devices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Controlling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368000" y="936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2032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8" dur="indefinite" restart="never" nodeType="tmRoot">
          <p:childTnLst>
            <p:seq>
              <p:cTn id="129" nodeType="mainSeq">
                <p:childTnLst>
                  <p:par>
                    <p:cTn id="130" fill="freeze">
                      <p:stCondLst>
                        <p:cond delay="0"/>
                      </p:stCondLst>
                      <p:childTnLst>
                        <p:par>
                          <p:cTn id="131" fill="freeze">
                            <p:stCondLst>
                              <p:cond delay="0"/>
                            </p:stCondLst>
                            <p:childTnLst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freeze">
                      <p:stCondLst>
                        <p:cond delay="indefinite"/>
                      </p:stCondLst>
                      <p:childTnLst>
                        <p:par>
                          <p:cTn id="135" fill="freeze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792000" y="3157200"/>
            <a:ext cx="849456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It Change the world?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0" dur="indefinite" restart="never" nodeType="tmRoot">
          <p:childTnLst>
            <p:seq>
              <p:cTn id="1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504000" y="3024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Will This Work?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2" dur="indefinite" restart="never" nodeType="tmRoot">
          <p:childTnLst>
            <p:seq>
              <p:cTn id="1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76000" y="5976000"/>
            <a:ext cx="8998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864000" y="4752000"/>
            <a:ext cx="8566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Controllers, Micro Computers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800000" y="3528000"/>
            <a:ext cx="6550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2736000" y="2340000"/>
            <a:ext cx="4534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3816720" y="1080720"/>
            <a:ext cx="2590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>
            <a:off x="1152000" y="6277680"/>
            <a:ext cx="79185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Sensors, Actuaors, Motors, Electrical Appliences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1800000" y="3528000"/>
            <a:ext cx="655056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Ethernet, WiFi, Zigbee, Blootooth, IR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2736000" y="2340000"/>
            <a:ext cx="453456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Google, Microsoft, Amazon 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3672000" y="1224000"/>
            <a:ext cx="295056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Applciation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Mobile, Web, messaging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10"/>
          <p:cNvSpPr/>
          <p:nvPr/>
        </p:nvSpPr>
        <p:spPr>
          <a:xfrm flipH="1" flipV="1">
            <a:off x="9792000" y="1440000"/>
            <a:ext cx="72000" cy="54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1"/>
          <p:cNvSpPr/>
          <p:nvPr/>
        </p:nvSpPr>
        <p:spPr>
          <a:xfrm>
            <a:off x="360000" y="1080000"/>
            <a:ext cx="360" cy="61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2"/>
          <p:cNvSpPr/>
          <p:nvPr/>
        </p:nvSpPr>
        <p:spPr>
          <a:xfrm>
            <a:off x="9000000" y="720000"/>
            <a:ext cx="165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ward Journey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144000" y="405720"/>
            <a:ext cx="165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Journey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4" dur="indefinite" restart="never" nodeType="tmRoot">
          <p:childTnLst>
            <p:seq>
              <p:cTn id="155" nodeType="mainSeq">
                <p:childTnLst>
                  <p:par>
                    <p:cTn id="156" fill="freeze">
                      <p:stCondLst>
                        <p:cond delay="indefinite"/>
                      </p:stCondLst>
                      <p:childTnLst>
                        <p:par>
                          <p:cTn id="157" fill="freeze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05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05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freeze">
                      <p:stCondLst>
                        <p:cond delay="indefinite"/>
                      </p:stCondLst>
                      <p:childTnLst>
                        <p:par>
                          <p:cTn id="167" fill="freeze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201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01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freeze">
                      <p:stCondLst>
                        <p:cond delay="indefinite"/>
                      </p:stCondLst>
                      <p:childTnLst>
                        <p:par>
                          <p:cTn id="177" fill="freeze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0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0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206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06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freeze">
                      <p:stCondLst>
                        <p:cond delay="indefinite"/>
                      </p:stCondLst>
                      <p:childTnLst>
                        <p:par>
                          <p:cTn id="191" fill="freeze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207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207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0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20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freeze">
                      <p:stCondLst>
                        <p:cond delay="indefinite"/>
                      </p:stCondLst>
                      <p:childTnLst>
                        <p:par>
                          <p:cTn id="205" fill="freeze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208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208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20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20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freeze">
                      <p:stCondLst>
                        <p:cond delay="indefinite"/>
                      </p:stCondLst>
                      <p:childTnLst>
                        <p:par>
                          <p:cTn id="219" fill="freeze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211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211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211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freeze">
                      <p:stCondLst>
                        <p:cond delay="indefinite"/>
                      </p:stCondLst>
                      <p:childTnLst>
                        <p:par>
                          <p:cTn id="231" fill="freeze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1000"/>
                                        <p:tgtEl>
                                          <p:spTgt spid="21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21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1000" fill="hold"/>
                                        <p:tgtEl>
                                          <p:spTgt spid="21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Sensors, Actuaors, Motors, Electrical Appliences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88000" y="1630440"/>
            <a:ext cx="4966560" cy="312012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5760000" y="1673280"/>
            <a:ext cx="3598560" cy="343728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504000" y="572184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 Controllers and Micro Computers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2" dur="indefinite" restart="never" nodeType="tmRoot">
          <p:childTnLst>
            <p:seq>
              <p:cTn id="2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504000" y="1425240"/>
            <a:ext cx="2627280" cy="174132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6000840" y="1267560"/>
            <a:ext cx="2493720" cy="18270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2808000" y="3359880"/>
            <a:ext cx="2617560" cy="17506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4"/>
          <a:stretch/>
        </p:blipFill>
        <p:spPr>
          <a:xfrm>
            <a:off x="5616000" y="4032000"/>
            <a:ext cx="3886560" cy="323856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2016000" y="360000"/>
            <a:ext cx="604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5"/>
          <a:stretch/>
        </p:blipFill>
        <p:spPr>
          <a:xfrm>
            <a:off x="669600" y="4836960"/>
            <a:ext cx="2064960" cy="221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4" dur="indefinite" restart="never" nodeType="tmRoot">
          <p:childTnLst>
            <p:seq>
              <p:cTn id="2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000" y="7200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 Platforms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584000" y="2016000"/>
            <a:ext cx="7054560" cy="46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6" dur="indefinite" restart="never" nodeType="tmRoot">
          <p:childTnLst>
            <p:seq>
              <p:cTn id="2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720000" y="2520000"/>
            <a:ext cx="4189320" cy="22842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5308200" y="1512000"/>
            <a:ext cx="4482360" cy="381312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2851200" y="5904000"/>
            <a:ext cx="3627360" cy="1255680"/>
          </a:xfrm>
          <a:prstGeom prst="rect">
            <a:avLst/>
          </a:prstGeom>
          <a:ln>
            <a:noFill/>
          </a:ln>
        </p:spPr>
      </p:pic>
      <p:sp>
        <p:nvSpPr>
          <p:cNvPr id="233" name="Line 3"/>
          <p:cNvSpPr/>
          <p:nvPr/>
        </p:nvSpPr>
        <p:spPr>
          <a:xfrm>
            <a:off x="576000" y="5688000"/>
            <a:ext cx="900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48" dur="indefinite" restart="never" nodeType="tmRoot">
          <p:childTnLst>
            <p:seq>
              <p:cTn id="249" nodeType="mainSeq">
                <p:childTnLst>
                  <p:par>
                    <p:cTn id="250" fill="freeze">
                      <p:stCondLst>
                        <p:cond delay="indefinite"/>
                      </p:stCondLst>
                      <p:childTnLst>
                        <p:par>
                          <p:cTn id="251" fill="freeze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freeze">
                      <p:stCondLst>
                        <p:cond delay="indefinite"/>
                      </p:stCondLst>
                      <p:childTnLst>
                        <p:par>
                          <p:cTn id="255" fill="freeze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5112000" y="295920"/>
            <a:ext cx="4822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ff9900"/>
              </a:buClr>
              <a:buSzPct val="45000"/>
              <a:buFont typeface="StarSymbol"/>
              <a:buChar char="l"/>
            </a:pPr>
            <a:r>
              <a:rPr b="0" lang="en-IN" sz="3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adithya.b@jyothyit.org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9900"/>
              </a:buClr>
              <a:buSzPct val="45000"/>
              <a:buFont typeface="StarSymbol"/>
              <a:buChar char="l"/>
            </a:pPr>
            <a:r>
              <a:rPr b="0" lang="en-IN" sz="3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vadiraja.a@jyothyit.org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016000" y="3024000"/>
            <a:ext cx="5182560" cy="431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0" dur="indefinite" restart="never" nodeType="tmRoot">
          <p:childTnLst>
            <p:seq>
              <p:cTn id="2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60" y="108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16000" y="1152000"/>
            <a:ext cx="9639000" cy="53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160" y="108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Five Things Happened That Day 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1368000" y="1872000"/>
            <a:ext cx="784800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1. They under-estimated the huge influx of web traffic.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2. Five Thousand servers deployed for this event. None were  properly configured to automatically scale to handle giant traffic spikes.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3. DNS failure to share the load.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4. The Load Balancer which implements failover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 Things Happened That Day 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 don't mean Amazon or Snapdeal :)] launched massive attacks against Flipkart by directing a giant traffic surge to the Flipkart`s website.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That's called a DDoS attack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3108240" y="755640"/>
            <a:ext cx="4116240" cy="6131520"/>
          </a:xfrm>
          <a:prstGeom prst="rect">
            <a:avLst/>
          </a:prstGeom>
          <a:ln w="936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96320" y="6887520"/>
            <a:ext cx="12038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Mumbai</a:t>
            </a:r>
            <a:endParaRPr b="0" lang="en-IN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796000" y="3443400"/>
            <a:ext cx="167760" cy="1677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6216120" y="1931760"/>
            <a:ext cx="251640" cy="251640"/>
          </a:xfrm>
          <a:prstGeom prst="ellipse">
            <a:avLst/>
          </a:prstGeom>
          <a:blipFill>
            <a:blip r:embed="rId2"/>
            <a:tile/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9360"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3862080" y="1091880"/>
            <a:ext cx="1982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13,568 km</a:t>
            </a:r>
            <a:endParaRPr b="0" lang="en-IN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156600" y="5627520"/>
            <a:ext cx="167760" cy="1677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1091880" y="1931400"/>
            <a:ext cx="7392240" cy="376920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645120" y="1175760"/>
            <a:ext cx="19076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US: New York</a:t>
            </a:r>
            <a:endParaRPr b="0" lang="en-IN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568360" y="-252000"/>
            <a:ext cx="335880" cy="2516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3"/>
          <p:cNvSpPr/>
          <p:nvPr/>
        </p:nvSpPr>
        <p:spPr>
          <a:xfrm>
            <a:off x="3024000" y="3695400"/>
            <a:ext cx="360" cy="3191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4"/>
          <p:cNvSpPr/>
          <p:nvPr/>
        </p:nvSpPr>
        <p:spPr>
          <a:xfrm>
            <a:off x="5208120" y="3611160"/>
            <a:ext cx="360" cy="31921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5"/>
          <p:cNvSpPr/>
          <p:nvPr/>
        </p:nvSpPr>
        <p:spPr>
          <a:xfrm>
            <a:off x="3024000" y="6131520"/>
            <a:ext cx="2184120" cy="36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3232440" y="6171840"/>
            <a:ext cx="1407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inches</a:t>
            </a:r>
            <a:endParaRPr b="0" lang="en-IN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097160" y="1427760"/>
            <a:ext cx="982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</a:t>
            </a:r>
            <a:endParaRPr b="0" lang="en-IN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2017-01-27T19:23:59Z</dcterms:modified>
  <cp:revision>6</cp:revision>
  <dc:subject/>
  <dc:title/>
</cp:coreProperties>
</file>