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9892C6-A5BD-4E7E-AF53-6CB969424E48}">
  <a:tblStyle styleId="{209892C6-A5BD-4E7E-AF53-6CB969424E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24d04a1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24d04a1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4b3de6c6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4b3de6c6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2df14e1b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2df14e1b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2df14e1b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2df14e1b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2df14e1b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2df14e1b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2df14e1b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2df14e1b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2d0abb54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2d0abb54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5145ad9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5145ad96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4b3de6c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4b3de6c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4b3de6c6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4b3de6c6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4b3de6c6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4b3de6c69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2df14e1b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2df14e1b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2df14e1b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2df14e1b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4b3de6c6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4b3de6c6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c/1056lab-credit-card-customer-churn-predi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8501525" y="70325"/>
            <a:ext cx="490551" cy="49055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3450" y="1843650"/>
            <a:ext cx="8117100" cy="19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8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PREDICTING CREDIT CARD ATTRITION</a:t>
            </a:r>
            <a:endParaRPr sz="2983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83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Bank of Hartford</a:t>
            </a:r>
            <a:endParaRPr sz="2983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83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Group 5</a:t>
            </a:r>
            <a:endParaRPr sz="2983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2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8501525" y="70325"/>
            <a:ext cx="490551" cy="49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475" y="740675"/>
            <a:ext cx="2570050" cy="357164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417800" y="4312325"/>
            <a:ext cx="2501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Customer status </a:t>
            </a:r>
            <a:endParaRPr sz="11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vs </a:t>
            </a:r>
            <a:endParaRPr sz="11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Avg. Total Transaction Count</a:t>
            </a:r>
            <a:endParaRPr sz="11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0025" y="658600"/>
            <a:ext cx="2743953" cy="357164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3361500" y="4185000"/>
            <a:ext cx="2501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Customer status </a:t>
            </a:r>
            <a:endParaRPr sz="11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vs </a:t>
            </a:r>
            <a:endParaRPr sz="11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Avg. Total Transaction Amount</a:t>
            </a:r>
            <a:endParaRPr sz="11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252175" y="150700"/>
            <a:ext cx="5977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Calibri"/>
                <a:ea typeface="Calibri"/>
                <a:cs typeface="Calibri"/>
                <a:sym typeface="Calibri"/>
              </a:rPr>
              <a:t>ATTRITED CUSTOMER VS EXISTING CUSTOMER - II</a:t>
            </a:r>
            <a:endParaRPr sz="2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6305200" y="4185000"/>
            <a:ext cx="2501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Customer status </a:t>
            </a:r>
            <a:endParaRPr sz="11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vs </a:t>
            </a:r>
            <a:endParaRPr sz="11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Avg. Revolving Balance</a:t>
            </a:r>
            <a:endParaRPr sz="11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6">
            <a:alphaModFix/>
          </a:blip>
          <a:srcRect r="13755"/>
          <a:stretch/>
        </p:blipFill>
        <p:spPr>
          <a:xfrm>
            <a:off x="6270875" y="740675"/>
            <a:ext cx="2570050" cy="35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3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8501525" y="70325"/>
            <a:ext cx="490551" cy="490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/>
        </p:nvSpPr>
        <p:spPr>
          <a:xfrm>
            <a:off x="252175" y="150700"/>
            <a:ext cx="7503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Calibri"/>
                <a:ea typeface="Calibri"/>
                <a:cs typeface="Calibri"/>
                <a:sym typeface="Calibri"/>
              </a:rPr>
              <a:t>PERIOD OF RELATIONSHIP BEFORE CHURN - SURVIVAL ANALYTICS</a:t>
            </a:r>
            <a:endParaRPr sz="2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 rotWithShape="1">
          <a:blip r:embed="rId4">
            <a:alphaModFix/>
          </a:blip>
          <a:srcRect b="39697"/>
          <a:stretch/>
        </p:blipFill>
        <p:spPr>
          <a:xfrm>
            <a:off x="2918138" y="1525625"/>
            <a:ext cx="3407975" cy="209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252175" y="791513"/>
            <a:ext cx="87399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8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identify the break-off point of a customer by calculating chances of survival with months on book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4852175" y="2481325"/>
            <a:ext cx="1748100" cy="9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6831200" y="2029275"/>
            <a:ext cx="16704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30% decrease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in chance of survival when the months on book reaches </a:t>
            </a:r>
            <a:r>
              <a:rPr lang="en" b="1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b="1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months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381750" y="3833025"/>
            <a:ext cx="8237700" cy="723300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Factors that increase the risk of survival (Top 4):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Number of dependents, Count of contacts in the last 12 months, Credit Limit, Total Transaction Amount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4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8501525" y="70325"/>
            <a:ext cx="490551" cy="49055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/>
          <p:nvPr/>
        </p:nvSpPr>
        <p:spPr>
          <a:xfrm>
            <a:off x="252175" y="150700"/>
            <a:ext cx="7503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sz="2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252175" y="954375"/>
            <a:ext cx="8739900" cy="347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38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the number of service contacts made my customers by </a:t>
            </a:r>
            <a:endParaRPr sz="138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○"/>
            </a:pPr>
            <a:r>
              <a:rPr lang="en" sz="138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Transparent terms and conditions with intuitive mobile app</a:t>
            </a:r>
            <a:endParaRPr sz="138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○"/>
            </a:pPr>
            <a:r>
              <a:rPr lang="en" sz="138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Promoting self-help using bots</a:t>
            </a:r>
            <a:endParaRPr sz="138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○"/>
            </a:pPr>
            <a:r>
              <a:rPr lang="en" sz="138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Dedicated customer service team for high-risk customers</a:t>
            </a:r>
            <a:endParaRPr sz="138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38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Promote cashback and discount offers to increase the transaction count and transaction amount</a:t>
            </a:r>
            <a:endParaRPr sz="138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38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Cross-sell products and services to increase the relationship count</a:t>
            </a:r>
            <a:endParaRPr sz="138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38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marketing campaigns to target customers after 24 months, 36 months and 48 months and evaluate customer usage health</a:t>
            </a:r>
            <a:endParaRPr sz="138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38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the credit limit of Female customers. The average credit limit for Female is 86% lesser than Male resulting in increased churn among Female customers </a:t>
            </a:r>
            <a:endParaRPr sz="138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5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8501525" y="70325"/>
            <a:ext cx="490551" cy="49055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 txBox="1"/>
          <p:nvPr/>
        </p:nvSpPr>
        <p:spPr>
          <a:xfrm>
            <a:off x="3839100" y="1463550"/>
            <a:ext cx="1465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2683350" y="2171550"/>
            <a:ext cx="3777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Calibri"/>
                <a:ea typeface="Calibri"/>
                <a:cs typeface="Calibri"/>
                <a:sym typeface="Calibri"/>
              </a:rPr>
              <a:t>Q and A</a:t>
            </a:r>
            <a:endParaRPr sz="4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381750" y="4169050"/>
            <a:ext cx="832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Note from the team: Bank of Hartford is a fictitious name used only for demonstrative purposes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6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8501525" y="70325"/>
            <a:ext cx="490551" cy="4905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 txBox="1"/>
          <p:nvPr/>
        </p:nvSpPr>
        <p:spPr>
          <a:xfrm>
            <a:off x="3839100" y="1337975"/>
            <a:ext cx="1465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Calibri"/>
                <a:ea typeface="Calibri"/>
                <a:cs typeface="Calibri"/>
                <a:sym typeface="Calibri"/>
              </a:rPr>
              <a:t>THE TEAM</a:t>
            </a:r>
            <a:endParaRPr sz="21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GROUP 5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06" name="Google Shape;206;p26"/>
          <p:cNvSpPr txBox="1"/>
          <p:nvPr/>
        </p:nvSpPr>
        <p:spPr>
          <a:xfrm>
            <a:off x="3346350" y="2097025"/>
            <a:ext cx="24513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Adithya K 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Anisha Biswal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Yin Yue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Yun-Ting Yuan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8501525" y="70325"/>
            <a:ext cx="490551" cy="4905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52175" y="791513"/>
            <a:ext cx="8739900" cy="30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644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3"/>
              <a:buFont typeface="Calibri"/>
              <a:buAutoNum type="arabicPeriod"/>
            </a:pPr>
            <a:r>
              <a:rPr lang="en" sz="1783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Background and Business Problem</a:t>
            </a:r>
            <a:br>
              <a:rPr lang="en" sz="1783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5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Who are we addressing and what are we trying to solve? </a:t>
            </a:r>
            <a:br>
              <a:rPr lang="en" sz="135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35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432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Calibri"/>
              <a:buAutoNum type="arabicPeriod"/>
            </a:pPr>
            <a:r>
              <a:rPr lang="en" sz="1783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Building predictive models and results</a:t>
            </a:r>
            <a:br>
              <a:rPr lang="en" sz="1783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5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models did we build? How did we approach and what were our results?</a:t>
            </a:r>
            <a:br>
              <a:rPr lang="en" sz="135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35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432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Calibri"/>
              <a:buAutoNum type="arabicPeriod"/>
            </a:pPr>
            <a:r>
              <a:rPr lang="en" sz="1783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Deriving Business Insights</a:t>
            </a:r>
            <a:br>
              <a:rPr lang="en" sz="1783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5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did we observe and how do we explain it? </a:t>
            </a:r>
            <a:br>
              <a:rPr lang="en" sz="135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35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432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Calibri"/>
              <a:buAutoNum type="arabicPeriod"/>
            </a:pPr>
            <a:r>
              <a:rPr lang="en" sz="1783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Recommendations and call for action</a:t>
            </a:r>
            <a:br>
              <a:rPr lang="en" sz="1783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5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should be done next and what do we propose?</a:t>
            </a:r>
            <a:endParaRPr sz="135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52175" y="150700"/>
            <a:ext cx="5977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21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8501525" y="70325"/>
            <a:ext cx="490551" cy="4905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52175" y="791513"/>
            <a:ext cx="87399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83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1883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38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Bank of Hartford (BoH) is a financial institution headquartered in Hartford since 1972.</a:t>
            </a:r>
            <a:endParaRPr sz="138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38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BoH offers personal and business banking services including credit cards, investment banking and personal loans</a:t>
            </a:r>
            <a:endParaRPr sz="138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38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BoH has a total of 45,000 personal banking customers as of 2021 and 22.5% of customers use their credit card services. </a:t>
            </a:r>
            <a:endParaRPr sz="138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52175" y="2672225"/>
            <a:ext cx="87399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83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Business Problem</a:t>
            </a:r>
            <a:endParaRPr sz="1883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38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in credit card customer churn since the pandemic was observed. </a:t>
            </a:r>
            <a:endParaRPr sz="138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38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Revenue generated through credit card has decreased significantly putting BoH in back foot compared to their competitors. </a:t>
            </a:r>
            <a:endParaRPr sz="138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38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Lesser visibility into reason(s) behind customer churn</a:t>
            </a:r>
            <a:endParaRPr sz="138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52175" y="150700"/>
            <a:ext cx="5977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Calibri"/>
                <a:ea typeface="Calibri"/>
                <a:cs typeface="Calibri"/>
                <a:sym typeface="Calibri"/>
              </a:rPr>
              <a:t>BANK OF HARTFORD</a:t>
            </a:r>
            <a:endParaRPr sz="21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8501525" y="70325"/>
            <a:ext cx="490551" cy="49055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252175" y="954375"/>
            <a:ext cx="8739900" cy="29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38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influencing factors for credit card customer churn</a:t>
            </a:r>
            <a:endParaRPr sz="138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38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classification model(s) to classify customers into churn buckets. Choose the most appropriate model to be integrated with Bank of Hartford</a:t>
            </a:r>
            <a:endParaRPr sz="138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38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the period in months after which a customer is expected to churn</a:t>
            </a:r>
            <a:endParaRPr sz="138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38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Devise recommendations for Bank of Hartford to better target customers,market their services and increase credit card adoption and usage.</a:t>
            </a:r>
            <a:endParaRPr sz="138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38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any bias in credit card services that needs to be addressed. </a:t>
            </a:r>
            <a:endParaRPr sz="138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252175" y="150700"/>
            <a:ext cx="5977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21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8501525" y="70325"/>
            <a:ext cx="490551" cy="49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8324"/>
          <a:stretch/>
        </p:blipFill>
        <p:spPr>
          <a:xfrm>
            <a:off x="963025" y="1175788"/>
            <a:ext cx="641950" cy="635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7"/>
          <p:cNvCxnSpPr/>
          <p:nvPr/>
        </p:nvCxnSpPr>
        <p:spPr>
          <a:xfrm>
            <a:off x="1674550" y="1156988"/>
            <a:ext cx="0" cy="6732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0" name="Google Shape;90;p17"/>
          <p:cNvPicPr preferRelativeResize="0"/>
          <p:nvPr/>
        </p:nvPicPr>
        <p:blipFill rotWithShape="1">
          <a:blip r:embed="rId5">
            <a:alphaModFix/>
          </a:blip>
          <a:srcRect b="9649"/>
          <a:stretch/>
        </p:blipFill>
        <p:spPr>
          <a:xfrm>
            <a:off x="1744125" y="1171187"/>
            <a:ext cx="641950" cy="6355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987300" y="1931938"/>
            <a:ext cx="59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47%</a:t>
            </a:r>
            <a:endParaRPr sz="16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768400" y="1931938"/>
            <a:ext cx="59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53%</a:t>
            </a:r>
            <a:endParaRPr sz="16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252175" y="150700"/>
            <a:ext cx="5977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Calibri"/>
                <a:ea typeface="Calibri"/>
                <a:cs typeface="Calibri"/>
                <a:sym typeface="Calibri"/>
              </a:rPr>
              <a:t>DATASET - A SNAPSHOT</a:t>
            </a:r>
            <a:endParaRPr sz="2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772900" y="1083463"/>
            <a:ext cx="15369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$ 8,632</a:t>
            </a:r>
            <a:endParaRPr sz="3500" b="1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672400" y="1873863"/>
            <a:ext cx="173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Average Credit Limit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7061750" y="1083463"/>
            <a:ext cx="6831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6830750" y="1873863"/>
            <a:ext cx="114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Average Age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991450" y="2936538"/>
            <a:ext cx="13662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$44 M</a:t>
            </a:r>
            <a:endParaRPr sz="3500" b="1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32350" y="3659838"/>
            <a:ext cx="20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Total Transaction Amount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942438" y="2936538"/>
            <a:ext cx="13662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&lt;$40k</a:t>
            </a:r>
            <a:endParaRPr sz="3500" b="1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3451113" y="3659838"/>
            <a:ext cx="22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Common income category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6534350" y="2936538"/>
            <a:ext cx="1737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Married </a:t>
            </a:r>
            <a:endParaRPr sz="3500" b="1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2 / 3 dependents</a:t>
            </a:r>
            <a:endParaRPr sz="10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6294938" y="3659838"/>
            <a:ext cx="22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Marital Status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90425" y="4771800"/>
            <a:ext cx="545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" sz="11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Credit Card Customer Churn Prediction | Kaggle</a:t>
            </a: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9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(10,127 rows), Google Image | Shutterstock</a:t>
            </a:r>
            <a:endParaRPr sz="9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8501525" y="70325"/>
            <a:ext cx="490551" cy="490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252175" y="150700"/>
            <a:ext cx="5977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Calibri"/>
                <a:ea typeface="Calibri"/>
                <a:cs typeface="Calibri"/>
                <a:sym typeface="Calibri"/>
              </a:rPr>
              <a:t>ATTRITED CUSTOMER - A SNAPSHOT</a:t>
            </a:r>
            <a:endParaRPr sz="2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485375" y="2179200"/>
            <a:ext cx="1784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16.06%</a:t>
            </a:r>
            <a:endParaRPr sz="4000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508475" y="2815050"/>
            <a:ext cx="173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Attrited customers in the dataset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8"/>
          <p:cNvCxnSpPr/>
          <p:nvPr/>
        </p:nvCxnSpPr>
        <p:spPr>
          <a:xfrm flipH="1">
            <a:off x="2391050" y="904125"/>
            <a:ext cx="30000" cy="38577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8"/>
          <p:cNvSpPr txBox="1"/>
          <p:nvPr/>
        </p:nvSpPr>
        <p:spPr>
          <a:xfrm>
            <a:off x="3335225" y="1291300"/>
            <a:ext cx="10647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5255700" y="1291300"/>
            <a:ext cx="10647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2.69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2998625" y="1956150"/>
            <a:ext cx="1737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Average contact count 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(12 months period)</a:t>
            </a:r>
            <a:endParaRPr sz="8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4919100" y="1956150"/>
            <a:ext cx="17379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Average Inactive count 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(12 months period)</a:t>
            </a:r>
            <a:endParaRPr sz="9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7123825" y="2017800"/>
            <a:ext cx="173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Average total transaction count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7460425" y="1291300"/>
            <a:ext cx="10647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4321425" y="3211775"/>
            <a:ext cx="10647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3.2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984825" y="3867975"/>
            <a:ext cx="1737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Average Relationship Count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( Products held by the customer)</a:t>
            </a:r>
            <a:endParaRPr sz="8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6657000" y="3211775"/>
            <a:ext cx="10647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$3k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6320400" y="3929625"/>
            <a:ext cx="173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Average total transaction amount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>
            <a:off x="381750" y="3435700"/>
            <a:ext cx="8313900" cy="5079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8501525" y="70325"/>
            <a:ext cx="490551" cy="4905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252175" y="150700"/>
            <a:ext cx="5977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Calibri"/>
                <a:ea typeface="Calibri"/>
                <a:cs typeface="Calibri"/>
                <a:sym typeface="Calibri"/>
              </a:rPr>
              <a:t>MODELLING</a:t>
            </a:r>
            <a:endParaRPr sz="2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252175" y="791513"/>
            <a:ext cx="87399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83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Target Variable:</a:t>
            </a:r>
            <a:r>
              <a:rPr lang="en" sz="1883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Attrition Flag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83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Split: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60% training, 40% validation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83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Predictor Variables: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16 continuous variables, 2 ordinal and 3 nominal variables.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4" name="Google Shape;134;p19"/>
          <p:cNvGraphicFramePr/>
          <p:nvPr/>
        </p:nvGraphicFramePr>
        <p:xfrm>
          <a:off x="364825" y="2159550"/>
          <a:ext cx="8313875" cy="2607800"/>
        </p:xfrm>
        <a:graphic>
          <a:graphicData uri="http://schemas.openxmlformats.org/drawingml/2006/table">
            <a:tbl>
              <a:tblPr>
                <a:noFill/>
                <a:tableStyleId>{209892C6-A5BD-4E7E-AF53-6CB969424E48}</a:tableStyleId>
              </a:tblPr>
              <a:tblGrid>
                <a:gridCol w="253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8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RSqaure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RASE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Misclassification Rate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Nominal Logistic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0.4675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0.2619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9.4%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 Tree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0.6122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0.2192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6.1%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Bootstrap Forest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0.7425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0.1773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Boosted Tree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0.7329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0.1803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4.4%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Neural Network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0.6706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0.2033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431975" y="3958075"/>
            <a:ext cx="8069700" cy="723300"/>
          </a:xfrm>
          <a:prstGeom prst="rect">
            <a:avLst/>
          </a:prstGeom>
          <a:solidFill>
            <a:srgbClr val="F3F3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8501525" y="70325"/>
            <a:ext cx="490551" cy="4905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252175" y="150700"/>
            <a:ext cx="5977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Calibri"/>
                <a:ea typeface="Calibri"/>
                <a:cs typeface="Calibri"/>
                <a:sym typeface="Calibri"/>
              </a:rPr>
              <a:t>BOOTSTRAP FOREST</a:t>
            </a:r>
            <a:endParaRPr sz="2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252175" y="791513"/>
            <a:ext cx="87399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8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Forest is a method that creates multiple decision trees and in effect averages them all to determine the final predictive value. 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613" y="1721672"/>
            <a:ext cx="4501350" cy="18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9637" y="1642587"/>
            <a:ext cx="2993750" cy="20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/>
          <p:nvPr/>
        </p:nvSpPr>
        <p:spPr>
          <a:xfrm>
            <a:off x="4530700" y="3184550"/>
            <a:ext cx="452100" cy="180900"/>
          </a:xfrm>
          <a:prstGeom prst="rect">
            <a:avLst/>
          </a:prstGeom>
          <a:noFill/>
          <a:ln w="952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406925" y="3958075"/>
            <a:ext cx="81198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Contributing Columns (Top 5):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Total Transaction count, Total Transaction Amount, Total Revolving Balance, Total count Q4 to Q1, Total Relationship Count.	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8501525" y="70325"/>
            <a:ext cx="490551" cy="4905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252175" y="150700"/>
            <a:ext cx="5977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Calibri"/>
                <a:ea typeface="Calibri"/>
                <a:cs typeface="Calibri"/>
                <a:sym typeface="Calibri"/>
              </a:rPr>
              <a:t>ATTRITED CUSTOMER VS EXISTING CUSTOMER - I</a:t>
            </a:r>
            <a:endParaRPr sz="21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4849" y="740675"/>
            <a:ext cx="5194301" cy="398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1864650" y="4725925"/>
            <a:ext cx="5414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Average contacts count, inactive months count and relationship count vs Customer Status</a:t>
            </a:r>
            <a:endParaRPr sz="11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Microsoft Office PowerPoint</Application>
  <PresentationFormat>On-screen Show (16:9)</PresentationFormat>
  <Paragraphs>132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Krishnamurthy Radhakrishnan, Adithya</cp:lastModifiedBy>
  <cp:revision>1</cp:revision>
  <dcterms:modified xsi:type="dcterms:W3CDTF">2021-12-01T03:11:47Z</dcterms:modified>
</cp:coreProperties>
</file>