
<file path=[Content_Types].xml><?xml version="1.0" encoding="utf-8"?>
<Types xmlns="http://schemas.openxmlformats.org/package/2006/content-types">
  <Default Extension="jpg" ContentType="image/jpe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3" d="100"/>
          <a:sy n="83" d="100"/>
        </p:scale>
        <p:origin x="658" y="67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335869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59056366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256A78-79A6-408F-8148-4F87BB81602D}" type="datetimeFigureOut">
              <a:rPr lang="en-IN"/>
              <a:t>31-07-2025</a:t>
            </a:fld>
            <a:endParaRPr lang="en-IN"/>
          </a:p>
        </p:txBody>
      </p:sp>
      <p:sp>
        <p:nvSpPr>
          <p:cNvPr id="1834092686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IN"/>
          </a:p>
        </p:txBody>
      </p:sp>
      <p:sp>
        <p:nvSpPr>
          <p:cNvPr id="1009720580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1276330651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292251604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7E254F1-4415-47BF-9E91-C5D4B9A33350}" type="slidenum">
              <a:rPr lang="en-IN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76345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291344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540614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0E6095-2A99-22B8-6E53-74113EC7891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68041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637458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786320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F1D8C1-8BF7-1F2E-AE82-CA2BF24887A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58328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528390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3564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C1FFAC-05C0-E0F4-703A-78AEDB8EA64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33279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808304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917778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2C29F0-E284-89EA-3DEE-92BE685A54A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57712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65315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73558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EDC101-1B37-2326-989D-1B11DC9D52E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18712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91131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85729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56208E-9A6A-AB69-C80B-199D568289B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69532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573700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37244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193BF5-F71F-0E6B-E66D-4D93CC1498F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70720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427084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440450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2EC693-31FC-2807-4AF6-2D0FD21613B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65510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999412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622604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54A853-9312-60B7-80E3-9CD8594D709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007348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58837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015278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36C203-DDDC-02CE-D512-CF65E720ED9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73822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555587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109502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37FBB79-0043-BE91-9D10-04CCB607311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77318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10780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92838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312971-D67A-DCCE-3033-5E23761C844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56074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395263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9024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2C17B8-BC28-1BE5-E000-EA7C2871F1A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2547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544547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272925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E3E71E-22A5-C11C-5580-E9A053AD482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95995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06673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644535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2B8EC1-6051-12A6-AC92-87938523647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90869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02228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243743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595615-28E0-A172-4216-1503B9D740D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3304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64946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580702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819CA1-1D5D-C80F-BB29-6C7D8194457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30603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346573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06530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95C5CB-4C3A-80B8-CDCC-3405C8B5416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0544070" name="Rectangle 6"/>
          <p:cNvSpPr/>
          <p:nvPr/>
        </p:nvSpPr>
        <p:spPr bwMode="auto"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13765116" name="Title 1"/>
          <p:cNvSpPr>
            <a:spLocks noGrp="1"/>
          </p:cNvSpPr>
          <p:nvPr>
            <p:ph type="ctrTitle"/>
          </p:nvPr>
        </p:nvSpPr>
        <p:spPr bwMode="auto"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25772486" name="Subtitle 2"/>
          <p:cNvSpPr>
            <a:spLocks noGrp="1"/>
          </p:cNvSpPr>
          <p:nvPr>
            <p:ph type="subTitle" idx="1"/>
          </p:nvPr>
        </p:nvSpPr>
        <p:spPr bwMode="auto"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173202819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291B17-9318-49DB-B28B-6E5994AE9581}" type="datetime1">
              <a:rPr lang="en-US"/>
              <a:t>7/31/2025</a:t>
            </a:fld>
            <a:endParaRPr lang="en-US"/>
          </a:p>
        </p:txBody>
      </p:sp>
      <p:sp>
        <p:nvSpPr>
          <p:cNvPr id="261090194" name="Footer Placeholder 8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34068857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8388927" name="Title 1"/>
          <p:cNvSpPr>
            <a:spLocks noGrp="1"/>
          </p:cNvSpPr>
          <p:nvPr>
            <p:ph type="title"/>
          </p:nvPr>
        </p:nvSpPr>
        <p:spPr bwMode="auto">
          <a:xfrm>
            <a:off x="581192" y="702156"/>
            <a:ext cx="11029616" cy="10138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460363397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04654690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ED4963-E985-44C4-B8C4-FDD613B7C2F8}" type="datetime1">
              <a:rPr lang="en-US"/>
              <a:t>7/31/2025</a:t>
            </a:fld>
            <a:endParaRPr lang="en-US"/>
          </a:p>
        </p:txBody>
      </p:sp>
      <p:sp>
        <p:nvSpPr>
          <p:cNvPr id="82448007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49760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4461376" name="Rectangle 6"/>
          <p:cNvSpPr>
            <a:spLocks noChangeAspect="1"/>
          </p:cNvSpPr>
          <p:nvPr/>
        </p:nvSpPr>
        <p:spPr bwMode="auto">
          <a:xfrm>
            <a:off x="8058151" y="599725"/>
            <a:ext cx="3687315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2464605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204200" y="863599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2942792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774923" y="863599"/>
            <a:ext cx="7161625" cy="4807326"/>
          </a:xfrm>
        </p:spPr>
        <p:txBody>
          <a:bodyPr vert="eaVert" anchor="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34434051" name="Rectangle 7"/>
          <p:cNvSpPr/>
          <p:nvPr/>
        </p:nvSpPr>
        <p:spPr bwMode="auto"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4632399" name="Rectangle 8"/>
          <p:cNvSpPr/>
          <p:nvPr/>
        </p:nvSpPr>
        <p:spPr bwMode="auto"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54775766" name="Rectangle 9"/>
          <p:cNvSpPr/>
          <p:nvPr/>
        </p:nvSpPr>
        <p:spPr bwMode="auto"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80692299" name="Date Placeholder 10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291B17-9318-49DB-B28B-6E5994AE9581}" type="datetime1">
              <a:rPr lang="en-US"/>
              <a:t>7/31/2025</a:t>
            </a:fld>
            <a:endParaRPr lang="en-US"/>
          </a:p>
        </p:txBody>
      </p:sp>
      <p:sp>
        <p:nvSpPr>
          <p:cNvPr id="239087430" name="Footer Placeholder 11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6359648" name="Slide Number Placeholder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8689321" name="Title 1"/>
          <p:cNvSpPr>
            <a:spLocks noGrp="1"/>
          </p:cNvSpPr>
          <p:nvPr>
            <p:ph type="title"/>
          </p:nvPr>
        </p:nvSpPr>
        <p:spPr bwMode="auto">
          <a:xfrm>
            <a:off x="581192" y="702156"/>
            <a:ext cx="11029616" cy="53029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252857778" name="Content Placeholder 2"/>
          <p:cNvSpPr>
            <a:spLocks noGrp="1"/>
          </p:cNvSpPr>
          <p:nvPr>
            <p:ph idx="1"/>
          </p:nvPr>
        </p:nvSpPr>
        <p:spPr bwMode="auto">
          <a:xfrm>
            <a:off x="581192" y="1302026"/>
            <a:ext cx="11029615" cy="46733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70186166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8DD82B9-B8EE-4375-B6FF-88FA6ABB15D9}" type="datetime1">
              <a:rPr lang="en-US"/>
              <a:t>7/31/2025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1344892" name="Rectangle 7"/>
          <p:cNvSpPr>
            <a:spLocks noChangeAspect="1"/>
          </p:cNvSpPr>
          <p:nvPr/>
        </p:nvSpPr>
        <p:spPr bwMode="auto"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99680545" name="Title 1"/>
          <p:cNvSpPr>
            <a:spLocks noGrp="1"/>
          </p:cNvSpPr>
          <p:nvPr>
            <p:ph type="title"/>
          </p:nvPr>
        </p:nvSpPr>
        <p:spPr bwMode="auto"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6453121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08789225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497495-0637-405E-AE64-5CC7506D51F5}" type="datetime1">
              <a:rPr lang="en-US"/>
              <a:t>7/31/2025</a:t>
            </a:fld>
            <a:endParaRPr lang="en-US"/>
          </a:p>
        </p:txBody>
      </p:sp>
      <p:sp>
        <p:nvSpPr>
          <p:cNvPr id="224707548" name="Footer Placeholder 8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38335297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2444015" name="Title 1"/>
          <p:cNvSpPr>
            <a:spLocks noGrp="1"/>
          </p:cNvSpPr>
          <p:nvPr>
            <p:ph type="title"/>
          </p:nvPr>
        </p:nvSpPr>
        <p:spPr bwMode="auto">
          <a:xfrm>
            <a:off x="581193" y="729658"/>
            <a:ext cx="11029616" cy="492854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98546212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39766568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08444191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BFFD690-9426-415D-8B65-26881E07B2D4}" type="datetime1">
              <a:rPr lang="en-US"/>
              <a:t>7/31/2025</a:t>
            </a:fld>
            <a:endParaRPr lang="en-US"/>
          </a:p>
        </p:txBody>
      </p:sp>
      <p:sp>
        <p:nvSpPr>
          <p:cNvPr id="1224443928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2236626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230785" name="Title 1"/>
          <p:cNvSpPr>
            <a:spLocks noGrp="1"/>
          </p:cNvSpPr>
          <p:nvPr>
            <p:ph type="title"/>
          </p:nvPr>
        </p:nvSpPr>
        <p:spPr bwMode="auto">
          <a:xfrm>
            <a:off x="581193" y="729658"/>
            <a:ext cx="11029616" cy="98833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2394605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4918212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200620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85266517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2670245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4C4989A-474C-40DE-95B9-011C28B71673}" type="datetime1">
              <a:rPr lang="en-US"/>
              <a:t>7/31/2025</a:t>
            </a:fld>
            <a:endParaRPr lang="en-US"/>
          </a:p>
        </p:txBody>
      </p:sp>
      <p:sp>
        <p:nvSpPr>
          <p:cNvPr id="674796291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943794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6733603" name="Title 1"/>
          <p:cNvSpPr>
            <a:spLocks noGrp="1"/>
          </p:cNvSpPr>
          <p:nvPr>
            <p:ph type="title"/>
          </p:nvPr>
        </p:nvSpPr>
        <p:spPr bwMode="auto">
          <a:xfrm>
            <a:off x="575894" y="729658"/>
            <a:ext cx="11029616" cy="59224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968135184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DB4ED54-5B5E-4A04-93D3-5772E3CE3818}" type="datetime1">
              <a:rPr lang="en-US"/>
              <a:t>7/31/2025</a:t>
            </a:fld>
            <a:endParaRPr lang="en-US"/>
          </a:p>
        </p:txBody>
      </p:sp>
      <p:sp>
        <p:nvSpPr>
          <p:cNvPr id="57676464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010635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7033916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EDE50D6-574B-40AF-946F-D52A04ADE379}" type="datetime1">
              <a:rPr lang="en-US"/>
              <a:t>7/31/2025</a:t>
            </a:fld>
            <a:endParaRPr lang="en-US"/>
          </a:p>
        </p:txBody>
      </p:sp>
      <p:sp>
        <p:nvSpPr>
          <p:cNvPr id="13682327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14455937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9533347" name="Rectangle 8"/>
          <p:cNvSpPr>
            <a:spLocks noChangeAspect="1"/>
          </p:cNvSpPr>
          <p:nvPr/>
        </p:nvSpPr>
        <p:spPr bwMode="auto"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28232627" name="Title 1"/>
          <p:cNvSpPr>
            <a:spLocks noGrp="1"/>
          </p:cNvSpPr>
          <p:nvPr>
            <p:ph type="title"/>
          </p:nvPr>
        </p:nvSpPr>
        <p:spPr bwMode="auto"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722538280" name="Content Placeholder 2"/>
          <p:cNvSpPr>
            <a:spLocks noGrp="1"/>
          </p:cNvSpPr>
          <p:nvPr>
            <p:ph idx="1"/>
          </p:nvPr>
        </p:nvSpPr>
        <p:spPr bwMode="auto"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85622141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35602113" name="Date Placeholder 7"/>
          <p:cNvSpPr>
            <a:spLocks noGrp="1"/>
          </p:cNvSpPr>
          <p:nvPr>
            <p:ph type="dt" sz="half" idx="10"/>
          </p:nvPr>
        </p:nvSpPr>
        <p:spPr bwMode="auto">
          <a:xfrm>
            <a:off x="7605951" y="6456916"/>
            <a:ext cx="2844798" cy="365125"/>
          </a:xfrm>
        </p:spPr>
        <p:txBody>
          <a:bodyPr/>
          <a:lstStyle/>
          <a:p>
            <a:pPr>
              <a:defRPr/>
            </a:pPr>
            <a:fld id="{D82884F1-FFEA-405F-9602-3DCA865EDA4E}" type="datetime1">
              <a:rPr lang="en-US"/>
              <a:t>7/31/2025</a:t>
            </a:fld>
            <a:endParaRPr lang="en-US"/>
          </a:p>
        </p:txBody>
      </p:sp>
      <p:sp>
        <p:nvSpPr>
          <p:cNvPr id="1139602952" name="Footer Placeholder 9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4284019" name="Slide Number Placeholder 10"/>
          <p:cNvSpPr>
            <a:spLocks noGrp="1"/>
          </p:cNvSpPr>
          <p:nvPr>
            <p:ph type="sldNum" sz="quarter" idx="12"/>
          </p:nvPr>
        </p:nvSpPr>
        <p:spPr bwMode="auto">
          <a:xfrm>
            <a:off x="10558300" y="6456916"/>
            <a:ext cx="1052510" cy="365125"/>
          </a:xfrm>
        </p:spPr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1110234" name="Title 1"/>
          <p:cNvSpPr>
            <a:spLocks noGrp="1"/>
          </p:cNvSpPr>
          <p:nvPr>
            <p:ph type="title"/>
          </p:nvPr>
        </p:nvSpPr>
        <p:spPr bwMode="auto"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66295538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174604742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8284435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E18DB4A-8810-4A10-AD5C-D5E2C667F5B3}" type="datetime1">
              <a:rPr lang="en-US"/>
              <a:t>7/31/2025</a:t>
            </a:fld>
            <a:endParaRPr lang="en-US"/>
          </a:p>
        </p:txBody>
      </p:sp>
      <p:sp>
        <p:nvSpPr>
          <p:cNvPr id="190928137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208054186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7074393" name="Title Placeholder 1"/>
          <p:cNvSpPr>
            <a:spLocks noGrp="1"/>
          </p:cNvSpPr>
          <p:nvPr>
            <p:ph type="title"/>
          </p:nvPr>
        </p:nvSpPr>
        <p:spPr bwMode="auto">
          <a:xfrm>
            <a:off x="581192" y="705123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0762274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200257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605951" y="6423914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291B17-9318-49DB-B28B-6E5994AE9581}" type="datetime1">
              <a:rPr lang="en-US"/>
              <a:t>7/31/2025</a:t>
            </a:fld>
            <a:endParaRPr lang="en-US"/>
          </a:p>
        </p:txBody>
      </p:sp>
      <p:sp>
        <p:nvSpPr>
          <p:cNvPr id="21586059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  <p:sp>
        <p:nvSpPr>
          <p:cNvPr id="1630940808" name="Rectangle 8"/>
          <p:cNvSpPr/>
          <p:nvPr/>
        </p:nvSpPr>
        <p:spPr bwMode="auto"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83266987" name="Rectangle 9"/>
          <p:cNvSpPr/>
          <p:nvPr/>
        </p:nvSpPr>
        <p:spPr bwMode="auto"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03152166" name="Rectangle 10"/>
          <p:cNvSpPr/>
          <p:nvPr/>
        </p:nvSpPr>
        <p:spPr bwMode="auto"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56369248" name="Picture 7" descr="Logo&#10;&#10;Description automatically generated"/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rtl="0">
        <a:lnSpc>
          <a:spcPct val="100000"/>
        </a:lnSpc>
        <a:spcBef>
          <a:spcPts val="0"/>
        </a:spcBef>
        <a:buNone/>
        <a:defRPr sz="2800" b="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06000" indent="-306000" algn="l" defTabSz="457200" rtl="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7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adithyakrish0/AI_Nutrition_Expert" TargetMode="Externa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2707078" name="Title 1"/>
          <p:cNvSpPr>
            <a:spLocks noGrp="1"/>
          </p:cNvSpPr>
          <p:nvPr>
            <p:ph type="ctrTitle"/>
          </p:nvPr>
        </p:nvSpPr>
        <p:spPr bwMode="auto">
          <a:xfrm>
            <a:off x="1359108" y="1821635"/>
            <a:ext cx="9144000" cy="977778"/>
          </a:xfrm>
        </p:spPr>
        <p:txBody>
          <a:bodyPr/>
          <a:lstStyle/>
          <a:p>
            <a:pPr algn="ctr">
              <a:defRPr/>
            </a:pPr>
            <a:r>
              <a:rPr lang="en-US" sz="3600" b="1" i="0" u="none" strike="noStrike" cap="all" spc="0">
                <a:solidFill>
                  <a:schemeClr val="accent1"/>
                </a:solidFill>
                <a:latin typeface="Arial"/>
                <a:ea typeface="Arial"/>
                <a:cs typeface="Arial"/>
              </a:rPr>
              <a:t>Nutrition Expert</a:t>
            </a:r>
            <a:r>
              <a:rPr lang="en-IN" b="1">
                <a:solidFill>
                  <a:schemeClr val="accent1"/>
                </a:solidFill>
                <a:latin typeface="Arial"/>
                <a:cs typeface="Arial"/>
              </a:rPr>
              <a:t> AGENT</a:t>
            </a:r>
            <a:endParaRPr lang="en-US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38558411" name="TextBox 2"/>
          <p:cNvSpPr txBox="1"/>
          <p:nvPr/>
        </p:nvSpPr>
        <p:spPr bwMode="auto">
          <a:xfrm>
            <a:off x="-329781" y="1034320"/>
            <a:ext cx="12730247" cy="5794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IN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PROJECT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08607505" name="TextBox 3"/>
          <p:cNvSpPr txBox="1"/>
          <p:nvPr/>
        </p:nvSpPr>
        <p:spPr bwMode="auto">
          <a:xfrm flipH="0" flipV="0">
            <a:off x="2532636" y="4586364"/>
            <a:ext cx="9200241" cy="1310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By:</a:t>
            </a:r>
            <a:r>
              <a:rPr lang="en-IN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Adithyakrishnan P N</a:t>
            </a:r>
            <a:endParaRPr/>
          </a:p>
          <a:p>
            <a:pPr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</a:t>
            </a:r>
            <a:r>
              <a:rPr lang="en-IN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Adithyakrishnan P N</a:t>
            </a:r>
            <a:endParaRPr/>
          </a:p>
          <a:p>
            <a:pPr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IN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Marian Engineering College, B.Tech AI&amp;ML</a:t>
            </a:r>
            <a:endParaRPr/>
          </a:p>
          <a:p>
            <a:pPr>
              <a:defRPr/>
            </a:pPr>
            <a:endParaRPr lang="en-US" sz="2000" b="1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067729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454108211" name=""/>
          <p:cNvPicPr>
            <a:picLocks noChangeAspect="1"/>
          </p:cNvPicPr>
          <p:nvPr/>
        </p:nvPicPr>
        <p:blipFill>
          <a:blip r:embed="rId3"/>
          <a:srcRect l="9772" t="0" r="18178" b="64659"/>
          <a:stretch/>
        </p:blipFill>
        <p:spPr bwMode="auto">
          <a:xfrm flipH="0" flipV="0">
            <a:off x="5180495" y="4644803"/>
            <a:ext cx="5030302" cy="1521521"/>
          </a:xfrm>
          <a:prstGeom prst="rect">
            <a:avLst/>
          </a:prstGeom>
        </p:spPr>
      </p:pic>
      <p:pic>
        <p:nvPicPr>
          <p:cNvPr id="95577149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678245" y="702155"/>
            <a:ext cx="6504304" cy="40731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412438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1830477501" name="Picture 2" descr="A screenshot of a computer&#10;&#10;AI-generated content may be incorrect.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714625" y="2531076"/>
            <a:ext cx="6762750" cy="3505199"/>
          </a:xfrm>
          <a:prstGeom prst="rect">
            <a:avLst/>
          </a:prstGeom>
        </p:spPr>
      </p:pic>
      <p:sp>
        <p:nvSpPr>
          <p:cNvPr id="291959860" name="TextBox 4"/>
          <p:cNvSpPr txBox="1"/>
          <p:nvPr/>
        </p:nvSpPr>
        <p:spPr bwMode="auto"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  <a:endParaRPr/>
          </a:p>
        </p:txBody>
      </p:sp>
      <p:pic>
        <p:nvPicPr>
          <p:cNvPr id="196909328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239468" y="2260756"/>
            <a:ext cx="8883255" cy="40458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72300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16637451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• The Nutrition Agent generates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personalized meal plans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explains nutritional choices, and adapts to user feedback in real-time.</a:t>
            </a:r>
            <a:b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• It saves time by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automating diet analysis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and replacing generic meal apps with AI-powered customization.</a:t>
            </a:r>
            <a:endParaRPr sz="2200">
              <a:latin typeface="Calibri"/>
              <a:cs typeface="Calibri"/>
            </a:endParaRPr>
          </a:p>
          <a:p>
            <a:pPr marL="0" indent="0">
              <a:buClr>
                <a:schemeClr val="accent1"/>
              </a:buClr>
              <a:buSzPct val="92000"/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•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This AI assistant bridges the gap between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one-size-fits-all diet tools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and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human nutritionists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delivering scalable, science-backed dietary guidance.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580935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•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Multilingual Nutrition Support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(Hindi, Spanish, etc. for diverse users)</a:t>
            </a:r>
            <a:b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•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Voice-Activated Meal Logging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("Add today's lunch: grilled chicken salad")</a:t>
            </a:r>
            <a:b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•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Real-Time Health Data Sync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(Fitbit/Apple Health integration)</a:t>
            </a:r>
            <a:b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•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Personalized Nutrient Gap Analysis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(identifies vitamin/mineral deficiencies)</a:t>
            </a:r>
            <a:b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•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Grocery Delivery API Integration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(orders suggested foods automatically)</a:t>
            </a:r>
            <a:b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• </a:t>
            </a: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AI-Assisted Diet Journaling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(auto-generates progress reports)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90269956" name="Title 4"/>
          <p:cNvSpPr txBox="1"/>
          <p:nvPr/>
        </p:nvSpPr>
        <p:spPr bwMode="auto"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>
              <a:lnSpc>
                <a:spcPct val="100000"/>
              </a:lnSpc>
              <a:spcBef>
                <a:spcPts val="0"/>
              </a:spcBef>
              <a:buNone/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67071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pic>
        <p:nvPicPr>
          <p:cNvPr id="8529604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61062" y="1241852"/>
            <a:ext cx="7048499" cy="5446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46885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pic>
        <p:nvPicPr>
          <p:cNvPr id="3641911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311031" y="1343099"/>
            <a:ext cx="7155655" cy="5529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2185352" name="Rectangle 3"/>
          <p:cNvSpPr/>
          <p:nvPr/>
        </p:nvSpPr>
        <p:spPr bwMode="auto">
          <a:xfrm>
            <a:off x="416966" y="3031896"/>
            <a:ext cx="183636" cy="3661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en-IN"/>
          </a:p>
        </p:txBody>
      </p:sp>
      <p:pic>
        <p:nvPicPr>
          <p:cNvPr id="1789473492" name=""/>
          <p:cNvPicPr>
            <a:picLocks noChangeAspect="1"/>
          </p:cNvPicPr>
          <p:nvPr/>
        </p:nvPicPr>
        <p:blipFill>
          <a:blip r:embed="rId3"/>
          <a:srcRect l="0" t="0" r="5796" b="17533"/>
          <a:stretch/>
        </p:blipFill>
        <p:spPr bwMode="auto">
          <a:xfrm flipH="0" flipV="0">
            <a:off x="2178843" y="1323568"/>
            <a:ext cx="7834312" cy="4849008"/>
          </a:xfrm>
          <a:prstGeom prst="rect">
            <a:avLst/>
          </a:prstGeom>
        </p:spPr>
      </p:pic>
      <p:sp>
        <p:nvSpPr>
          <p:cNvPr id="1218503350" name="Title 1"/>
          <p:cNvSpPr>
            <a:spLocks noGrp="1"/>
          </p:cNvSpPr>
          <p:nvPr>
            <p:ph type="title"/>
          </p:nvPr>
        </p:nvSpPr>
        <p:spPr bwMode="auto">
          <a:xfrm>
            <a:off x="581191" y="702155"/>
            <a:ext cx="11029615" cy="530295"/>
          </a:xfrm>
        </p:spPr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13433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05328521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IN" sz="1700" b="0" i="0" u="sng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/>
                <a:ea typeface="Franklin Gothic Book"/>
                <a:cs typeface="Franklin Gothic Book"/>
                <a:hlinkClick r:id="rId3" tooltip=""/>
              </a:rPr>
              <a:t>https://github.com/adithyakrish0/AI_Nutrition_Expert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4858744" name="Title 4"/>
          <p:cNvSpPr>
            <a:spLocks noGrp="1"/>
          </p:cNvSpPr>
          <p:nvPr>
            <p:ph type="title"/>
          </p:nvPr>
        </p:nvSpPr>
        <p:spPr bwMode="auto">
          <a:xfrm>
            <a:off x="1463040" y="2766218"/>
            <a:ext cx="9298744" cy="1325563"/>
          </a:xfrm>
        </p:spPr>
        <p:txBody>
          <a:bodyPr/>
          <a:lstStyle/>
          <a:p>
            <a:pPr algn="ctr">
              <a:defRPr/>
            </a:pPr>
            <a:r>
              <a:rPr lang="en-US" b="1">
                <a:solidFill>
                  <a:srgbClr val="002060"/>
                </a:solidFill>
                <a:latin typeface="Arial"/>
                <a:cs typeface="Arial"/>
              </a:rPr>
              <a:t>THANK YOU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446710" name="Title 1"/>
          <p:cNvSpPr>
            <a:spLocks noGrp="1"/>
          </p:cNvSpPr>
          <p:nvPr>
            <p:ph type="title"/>
          </p:nvPr>
        </p:nvSpPr>
        <p:spPr bwMode="auto">
          <a:xfrm>
            <a:off x="849573" y="55846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b="1">
                <a:solidFill>
                  <a:srgbClr val="002060"/>
                </a:solidFill>
                <a:latin typeface="Arial"/>
                <a:cs typeface="Arial"/>
              </a:rPr>
              <a:t>OUTLINE</a:t>
            </a:r>
            <a:endParaRPr/>
          </a:p>
        </p:txBody>
      </p:sp>
      <p:sp>
        <p:nvSpPr>
          <p:cNvPr id="1656478093" name="Content Placeholder 2"/>
          <p:cNvSpPr>
            <a:spLocks noGrp="1"/>
          </p:cNvSpPr>
          <p:nvPr>
            <p:ph idx="1"/>
          </p:nvPr>
        </p:nvSpPr>
        <p:spPr bwMode="auto"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 sz="2000" b="1">
              <a:latin typeface="Arial"/>
              <a:ea typeface="Franklin Gothic Book"/>
              <a:cs typeface="Arial"/>
            </a:endParaRPr>
          </a:p>
          <a:p>
            <a:pPr marL="0" indent="0">
              <a:buNone/>
              <a:defRPr/>
            </a:pPr>
            <a:endParaRPr lang="en-US">
              <a:latin typeface="Arial"/>
              <a:cs typeface="Arial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Problem Statement 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Technology used</a:t>
            </a:r>
            <a:endParaRPr lang="en-US">
              <a:latin typeface="Arial"/>
              <a:cs typeface="Arial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Wow factor </a:t>
            </a:r>
            <a:endParaRPr lang="en-US" sz="2000">
              <a:latin typeface="Arial"/>
              <a:ea typeface="+mn-lt"/>
              <a:cs typeface="+mn-lt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End users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Result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Conclusion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Git-hub Link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Future scope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IBM Certifications</a:t>
            </a:r>
            <a:endParaRPr/>
          </a:p>
          <a:p>
            <a:pPr marL="305435" indent="-305435">
              <a:defRPr/>
            </a:pPr>
            <a:endParaRPr lang="en-US" sz="2000" b="1">
              <a:latin typeface="Arial"/>
              <a:ea typeface="+mn-lt"/>
              <a:cs typeface="+mn-lt"/>
            </a:endParaRPr>
          </a:p>
          <a:p>
            <a:pPr marL="305435" indent="-305435">
              <a:defRPr/>
            </a:pPr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2565887" name="Title 4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Problem Statement</a:t>
            </a:r>
            <a:endParaRPr lang="en-US" sz="4400"/>
          </a:p>
        </p:txBody>
      </p:sp>
      <p:sp>
        <p:nvSpPr>
          <p:cNvPr id="1862764623" name="Content Placeholder 1"/>
          <p:cNvSpPr>
            <a:spLocks noGrp="1"/>
          </p:cNvSpPr>
          <p:nvPr>
            <p:ph idx="1"/>
          </p:nvPr>
        </p:nvSpPr>
        <p:spPr bwMode="auto">
          <a:xfrm flipH="0" flipV="0">
            <a:off x="452403" y="1237631"/>
            <a:ext cx="11370370" cy="514411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70000" lnSpcReduction="6000"/>
          </a:bodyPr>
          <a:lstStyle/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sz="2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 an era where health awareness is  growing, individuals increasingly seek personalized nutrition guidance.  However, most existing tools:</a:t>
            </a:r>
            <a:endParaRPr sz="2800">
              <a:latin typeface="Calibri"/>
              <a:cs typeface="Calibri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Provide </a:t>
            </a:r>
            <a:r>
              <a:rPr sz="28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generic diet plans</a:t>
            </a:r>
            <a:r>
              <a:rPr sz="2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without customization.</a:t>
            </a:r>
            <a:endParaRPr sz="2800">
              <a:latin typeface="Calibri"/>
              <a:cs typeface="Calibri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Lack </a:t>
            </a:r>
            <a:r>
              <a:rPr sz="28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real-time adaptability</a:t>
            </a:r>
            <a:r>
              <a:rPr sz="2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to health changes or user feedback.</a:t>
            </a:r>
            <a:endParaRPr sz="2800">
              <a:latin typeface="Calibri"/>
              <a:cs typeface="Calibri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Ignore </a:t>
            </a:r>
            <a:r>
              <a:rPr sz="28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holistic factors</a:t>
            </a:r>
            <a:r>
              <a:rPr sz="2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like allergies, cultural preferences, and fitness routines.</a:t>
            </a:r>
            <a:endParaRPr sz="2800">
              <a:latin typeface="Calibri"/>
              <a:cs typeface="Calibri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Struggle to scale </a:t>
            </a:r>
            <a:r>
              <a:rPr lang="en-US" sz="2800" b="1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personalized consultations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due to resource constraints.</a:t>
            </a:r>
            <a:endParaRPr sz="2800">
              <a:latin typeface="Calibri"/>
              <a:ea typeface="Calibri"/>
              <a:cs typeface="Calibri"/>
            </a:endParaRPr>
          </a:p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en-US" sz="2800">
                <a:latin typeface="Calibri"/>
                <a:ea typeface="Franklin Gothic Book"/>
                <a:cs typeface="Franklin Gothic Book"/>
              </a:rPr>
              <a:t>Proposed Solution:</a:t>
            </a:r>
            <a:br>
              <a:rPr lang="en-US" sz="2800">
                <a:latin typeface="Calibri"/>
                <a:ea typeface="Franklin Gothic Book"/>
                <a:cs typeface="Franklin Gothic Book"/>
              </a:rPr>
            </a:br>
            <a:r>
              <a:rPr lang="en-US" sz="2800">
                <a:latin typeface="Calibri"/>
                <a:ea typeface="Calibri"/>
                <a:cs typeface="Calibri"/>
              </a:rPr>
              <a:t> </a:t>
            </a:r>
            <a:r>
              <a:rPr sz="2800" b="0" i="1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 Smart AI Nutrition Assistant</a:t>
            </a:r>
            <a:r>
              <a:rPr sz="2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powered by IBM watsonx that leverages:</a:t>
            </a:r>
            <a:endParaRPr sz="2800">
              <a:latin typeface="Calibri"/>
              <a:cs typeface="Calibri"/>
            </a:endParaRPr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  <a:r>
              <a:rPr sz="2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to understand text/voice inputs (e.g., "I’m lactose-intolerant and need high-protein snacks").</a:t>
            </a:r>
            <a:endParaRPr sz="2800">
              <a:latin typeface="Calibri"/>
              <a:cs typeface="Calibri"/>
            </a:endParaRPr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Multimodal AI</a:t>
            </a:r>
            <a:r>
              <a:rPr sz="2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to analyze food images/grocery labels.</a:t>
            </a:r>
            <a:endParaRPr sz="2800">
              <a:latin typeface="Calibri"/>
              <a:cs typeface="Calibri"/>
            </a:endParaRPr>
          </a:p>
          <a:p>
            <a:pPr>
              <a:defRPr/>
            </a:pPr>
            <a:r>
              <a:rPr sz="28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Retrieval-Augmented Generation (RAG)</a:t>
            </a:r>
            <a:r>
              <a:rPr sz="2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grounded in dietary databases (e.g., USDA, WHO guidelines).</a:t>
            </a:r>
            <a:endParaRPr sz="2800"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800" b="1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Dynamic Adaptation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to refine suggestions based on user feedback.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4233666" name="Title 4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Technology  used</a:t>
            </a:r>
            <a:endParaRPr lang="en-US" sz="4400"/>
          </a:p>
        </p:txBody>
      </p:sp>
      <p:sp>
        <p:nvSpPr>
          <p:cNvPr id="1406408140" name="Content Placeholder 1"/>
          <p:cNvSpPr>
            <a:spLocks noGrp="1"/>
          </p:cNvSpPr>
          <p:nvPr>
            <p:ph idx="1"/>
          </p:nvPr>
        </p:nvSpPr>
        <p:spPr bwMode="auto"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  <a:endParaRPr sz="2200">
              <a:latin typeface="Calibri"/>
              <a:cs typeface="Calibri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watsonx.ai Studio</a:t>
            </a:r>
            <a:endParaRPr sz="2200">
              <a:latin typeface="Calibri"/>
              <a:cs typeface="Calibri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watsonx Runtime</a:t>
            </a:r>
            <a:endParaRPr sz="2200">
              <a:latin typeface="Calibri"/>
              <a:cs typeface="Calibri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Cloud Object Storage (for nutrition datasets)</a:t>
            </a:r>
            <a:endParaRPr sz="2200">
              <a:latin typeface="Calibri"/>
              <a:cs typeface="Calibri"/>
            </a:endParaRPr>
          </a:p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  <a:endParaRPr sz="2200">
              <a:latin typeface="Calibri"/>
              <a:cs typeface="Calibri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Analyzes text/voice inputs (e.g., </a:t>
            </a:r>
            <a:r>
              <a:rPr sz="2200" b="0" i="1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"I need gluten-free breakfast ideas"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Retrieval-Augmented Generation (RAG)</a:t>
            </a:r>
            <a:endParaRPr sz="2200">
              <a:latin typeface="Calibri"/>
              <a:cs typeface="Calibri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Grounds responses in USDA/WHO dietary databases</a:t>
            </a:r>
            <a:endParaRPr sz="2200">
              <a:latin typeface="Calibri"/>
              <a:cs typeface="Calibri"/>
            </a:endParaRPr>
          </a:p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  <a:endParaRPr sz="2200">
              <a:latin typeface="Calibri"/>
              <a:cs typeface="Calibri"/>
            </a:endParaRPr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Powers nutritional reasoning and dynamic meal planning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194634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IBM cloud services used</a:t>
            </a:r>
            <a:endParaRPr/>
          </a:p>
        </p:txBody>
      </p:sp>
      <p:sp>
        <p:nvSpPr>
          <p:cNvPr id="179726462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305435" indent="-305435">
              <a:defRPr/>
            </a:pPr>
            <a:r>
              <a:rPr lang="en-IN" sz="2400"/>
              <a:t>IBM Cloud Watsonx AI Studio</a:t>
            </a:r>
            <a:endParaRPr sz="2400"/>
          </a:p>
          <a:p>
            <a:pPr marL="305435" indent="-305435">
              <a:defRPr/>
            </a:pPr>
            <a:r>
              <a:rPr lang="en-IN" sz="2400"/>
              <a:t>IBM Cloud </a:t>
            </a:r>
            <a:r>
              <a:rPr lang="en-IN" sz="2400"/>
              <a:t>Watsonx</a:t>
            </a:r>
            <a:r>
              <a:rPr lang="en-IN" sz="2400"/>
              <a:t> AI runtime</a:t>
            </a:r>
            <a:endParaRPr sz="2400"/>
          </a:p>
          <a:p>
            <a:pPr marL="305435" indent="-305435">
              <a:defRPr/>
            </a:pPr>
            <a:r>
              <a:rPr lang="en-IN" sz="2400"/>
              <a:t>IBM Cloud Agent Lab</a:t>
            </a:r>
            <a:endParaRPr sz="2400"/>
          </a:p>
          <a:p>
            <a:pPr marL="305435" indent="-305435">
              <a:defRPr/>
            </a:pPr>
            <a:r>
              <a:rPr lang="en-IN" sz="2400"/>
              <a:t>IBM Granite foundation model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5716129" name="Title 4"/>
          <p:cNvSpPr>
            <a:spLocks noGrp="1"/>
          </p:cNvSpPr>
          <p:nvPr>
            <p:ph type="title"/>
          </p:nvPr>
        </p:nvSpPr>
        <p:spPr bwMode="auto"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83966358" name="Content Placeholder 1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This AI nutrition assistant will  revolutionize personalized health guidance by delivering instant,  tailored diet plans that adapt to users' unique needs and feedback in  real-time.</a:t>
            </a:r>
            <a:endParaRPr sz="2200">
              <a:latin typeface="Calibri"/>
              <a:cs typeface="Calibri"/>
            </a:endParaRPr>
          </a:p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Unique features:</a:t>
            </a:r>
            <a:endParaRPr sz="2200">
              <a:latin typeface="Calibri"/>
              <a:cs typeface="Calibri"/>
            </a:endParaRPr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Dynamic meal planning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based on health goals, allergies, and cultural preferences</a:t>
            </a:r>
            <a:endParaRPr sz="2200">
              <a:latin typeface="Calibri"/>
              <a:cs typeface="Calibri"/>
            </a:endParaRPr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Nutritional intelligence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with explainable recommendations (e.g., "Why quinoa is ideal for gluten-free diets")</a:t>
            </a:r>
            <a:endParaRPr sz="2200">
              <a:latin typeface="Calibri"/>
              <a:cs typeface="Calibri"/>
            </a:endParaRPr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Real-time adaptation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that improves suggestions based on user feedback</a:t>
            </a:r>
            <a:endParaRPr sz="2200">
              <a:latin typeface="Calibri"/>
              <a:cs typeface="Calibri"/>
            </a:endParaRPr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Smart food swaps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for dietary restrictions (e.g., vegan, diabetic-friendly alternatives)</a:t>
            </a:r>
            <a:endParaRPr sz="2200">
              <a:latin typeface="Calibri"/>
              <a:cs typeface="Calibri"/>
            </a:endParaRPr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Integration with health databases</a:t>
            </a: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(USDA, WHO guidelines) for scientifically-backed advice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84975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35979031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• Health-conscious individuals</a:t>
            </a:r>
            <a:b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• Patients with dietary restrictions (diabetes, allergies, etc.)</a:t>
            </a:r>
            <a:b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• Fitness enthusiasts and athletes</a:t>
            </a:r>
            <a:b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• Nutritionists and dietitians</a:t>
            </a:r>
            <a:b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sz="2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• Healthcare providers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22760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6991631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15924" y="731552"/>
            <a:ext cx="6928328" cy="546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173175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3456455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694613" y="623868"/>
            <a:ext cx="8139154" cy="3760241"/>
          </a:xfrm>
          <a:prstGeom prst="rect">
            <a:avLst/>
          </a:prstGeom>
        </p:spPr>
      </p:pic>
      <p:pic>
        <p:nvPicPr>
          <p:cNvPr id="999267066" name=""/>
          <p:cNvPicPr>
            <a:picLocks noChangeAspect="1"/>
          </p:cNvPicPr>
          <p:nvPr/>
        </p:nvPicPr>
        <p:blipFill>
          <a:blip r:embed="rId4"/>
          <a:srcRect l="0" t="0" r="0" b="54145"/>
          <a:stretch/>
        </p:blipFill>
        <p:spPr bwMode="auto">
          <a:xfrm flipH="0" flipV="0">
            <a:off x="3790400" y="4188390"/>
            <a:ext cx="8285404" cy="1709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Dividend">
      <a:fillStyleLst>
        <a:solidFill>
          <a:schemeClr val="phClr"/>
        </a:solidFill>
        <a:gradFill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0</Words>
  <Application>ONLYOFFICE/9.0.3.29</Application>
  <PresentationFormat>On-screen Show (4:3)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/>
  <cp:revision>147</cp:revision>
  <dcterms:created xsi:type="dcterms:W3CDTF">2021-05-26T16:50:10Z</dcterms:created>
  <dcterms:modified xsi:type="dcterms:W3CDTF">2025-08-03T10:36:45Z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