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25"/>
  </p:notesMasterIdLst>
  <p:sldIdLst>
    <p:sldId id="280" r:id="rId2"/>
    <p:sldId id="257" r:id="rId3"/>
    <p:sldId id="285" r:id="rId4"/>
    <p:sldId id="284" r:id="rId5"/>
    <p:sldId id="258" r:id="rId6"/>
    <p:sldId id="259" r:id="rId7"/>
    <p:sldId id="270" r:id="rId8"/>
    <p:sldId id="260" r:id="rId9"/>
    <p:sldId id="268" r:id="rId10"/>
    <p:sldId id="282" r:id="rId11"/>
    <p:sldId id="272" r:id="rId12"/>
    <p:sldId id="273" r:id="rId13"/>
    <p:sldId id="274" r:id="rId14"/>
    <p:sldId id="275" r:id="rId15"/>
    <p:sldId id="276" r:id="rId16"/>
    <p:sldId id="261" r:id="rId17"/>
    <p:sldId id="262" r:id="rId18"/>
    <p:sldId id="263" r:id="rId19"/>
    <p:sldId id="264" r:id="rId20"/>
    <p:sldId id="265" r:id="rId21"/>
    <p:sldId id="266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48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64" d="100"/>
          <a:sy n="64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0F0EDA8-5872-4141-8B2C-8D993EF53F03}" type="datetimeFigureOut">
              <a:rPr lang="en-US"/>
              <a:pPr>
                <a:defRPr/>
              </a:pPr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C869E83-5AFD-4336-A05A-A814CB341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BFF6B9-0C8B-4D10-887A-46BCDF75DE4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1.</a:t>
            </a:r>
            <a:r>
              <a:rPr lang="en-GB" smtClean="0">
                <a:latin typeface="Arial" pitchFamily="34" charset="0"/>
              </a:rPr>
              <a:t> Its a bit difficult to realize how small the nano-scale is. To make things easier to get, we can say that one nanometre (nm) is one billionth of a metre.</a:t>
            </a:r>
          </a:p>
          <a:p>
            <a:pPr eaLnBrk="1" hangingPunct="1">
              <a:spcBef>
                <a:spcPct val="0"/>
              </a:spcBef>
            </a:pPr>
            <a:r>
              <a:rPr lang="en-GB" smtClean="0">
                <a:latin typeface="Arial" pitchFamily="34" charset="0"/>
              </a:rPr>
              <a:t>-2. Lets see some examples to make it clear</a:t>
            </a:r>
          </a:p>
          <a:p>
            <a:pPr eaLnBrk="1" hangingPunct="1">
              <a:spcBef>
                <a:spcPct val="0"/>
              </a:spcBef>
            </a:pPr>
            <a:r>
              <a:rPr lang="en-GB" smtClean="0">
                <a:latin typeface="Arial" pitchFamily="34" charset="0"/>
              </a:rPr>
              <a:t>In the picture on the right, we can see a man staring at his picked hair trying to figuring out the diameter of it, he will essentially come to the conclusion that a human hair is 100,000nm thick, while a DNA molecule is only 2 nms wide.</a:t>
            </a: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13AE54-4A61-40F0-9D7B-48224B69799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e.g: in da field of electronics nanotransistors are becoming more nd more popular bcoz of it’s compactness..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If u are thinking that this is a single transistor then you need to reshape your thinking, bcoz this is a transistor box containing thousonds of transistors in it…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Some other examples of nanoelectronics are Nanodiodes, OLEDs etc.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0F39B2-84F6-4E9C-8564-6F45161AB2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The aapliances made with the help of nanoelectronics are getting its market share increasing and are becoming popular day by day due to the productivity and quality they have.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Such as plasma Displays nd Quantum computing..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E591C0-6A41-4F04-AA3C-4EE6773EC8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1-This is a nano-engineered battery, light in weight and flexible just like a paper. It can be rolled, twisted, folded or cut into a number of shapes with absolutely no loss of mechanical efficiency. Other energy suppliment examples with some change in their properties are fuel cells and solar cells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B20603-8415-4A8F-B891-A82F53983E0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1-this rotating picture is actually a model of carbon nanotube, the strongest and stiffest materials discovered till to date. These tubes are the building block of almost all the NT objects.</a:t>
            </a:r>
          </a:p>
          <a:p>
            <a:pPr marL="0" lvl="1" eaLnBrk="1" hangingPunct="1">
              <a:spcBef>
                <a:spcPct val="0"/>
              </a:spcBef>
            </a:pPr>
            <a:r>
              <a:rPr lang="en-US" smtClean="0"/>
              <a:t>2- Aerogel. The world’s lightest crystalline solid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3-and nano particles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30E954-6983-4315-B50E-2BA805FE7C0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Apart from the engineering and science discussed so far, NT also has its applications in medical sciences </a:t>
            </a:r>
          </a:p>
          <a:p>
            <a:pPr marL="0" lvl="1" eaLnBrk="1" hangingPunct="1">
              <a:spcBef>
                <a:spcPct val="0"/>
              </a:spcBef>
            </a:pPr>
            <a:r>
              <a:rPr lang="en-US" smtClean="0"/>
              <a:t>1- this picture shows the process of </a:t>
            </a:r>
            <a:r>
              <a:rPr lang="en-CA" smtClean="0"/>
              <a:t>Targeted drug delivery.. Which will enable mankind to diagnose nd treat all the major diseases such as cancer, HIV etc.</a:t>
            </a:r>
          </a:p>
          <a:p>
            <a:pPr marL="0" lvl="1" eaLnBrk="1" hangingPunct="1">
              <a:spcBef>
                <a:spcPct val="0"/>
              </a:spcBef>
            </a:pPr>
            <a:r>
              <a:rPr lang="en-US" smtClean="0"/>
              <a:t>2-.</a:t>
            </a:r>
            <a:r>
              <a:rPr lang="en-CA" smtClean="0"/>
              <a:t> Artificial Retina  and Tissue regeneration are the other examples of NT applications in life sciences..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1F4CB8-0C5A-41CD-850E-01E65E83299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3A82F1-EC31-4F8B-98E4-78A57E8D0FD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71B9D85-5F4B-4F88-8F74-38F628D93880}" type="datetimeFigureOut">
              <a:rPr lang="en-US" smtClean="0"/>
              <a:pPr>
                <a:defRPr/>
              </a:pPr>
              <a:t>3/10/2020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8B927B2-DAAC-4DA9-B82B-5E391B321F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C44346-7EE3-4CB9-9AA2-DB43679ADAC7}" type="datetimeFigureOut">
              <a:rPr lang="en-US" smtClean="0"/>
              <a:pPr>
                <a:defRPr/>
              </a:pPr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9661D8-C88D-490B-AB6A-D26E0721D9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fld id="{83BB829C-47B5-4D3B-92EB-5ADD814F4798}" type="datetimeFigureOut">
              <a:rPr lang="en-US" smtClean="0"/>
              <a:pPr>
                <a:defRPr/>
              </a:pPr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07651597-D7C3-4663-A100-014A6083D1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3E59-6D73-4F01-B2B4-C4FF8DDDFA7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DDC0E7-BE14-435E-8D58-A99640642802}" type="datetimeFigureOut">
              <a:rPr lang="en-US" smtClean="0"/>
              <a:pPr>
                <a:defRPr/>
              </a:pPr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BDD455-D01A-475C-9561-A2AC11EC22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87355-F093-4042-85DE-310C9C34912A}" type="datetimeFigureOut">
              <a:rPr lang="en-US" smtClean="0"/>
              <a:pPr>
                <a:defRPr/>
              </a:pPr>
              <a:t>3/10/2020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1C6C89F-9538-4BCD-AEB3-7B1F0E9E3A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B58EB9A6-45B9-4A76-8150-4EDC56C491F8}" type="datetimeFigureOut">
              <a:rPr lang="en-US" smtClean="0"/>
              <a:pPr>
                <a:defRPr/>
              </a:pPr>
              <a:t>3/10/2020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8EE3861-5D7A-4E7D-B38F-9F30024853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F28C3936-B4A7-45DF-A2B8-F310842E80D7}" type="datetimeFigureOut">
              <a:rPr lang="en-US" smtClean="0"/>
              <a:pPr>
                <a:defRPr/>
              </a:pPr>
              <a:t>3/10/2020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B533FC95-B447-4872-9A83-CEFC282739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568BBF-13CA-4AD6-B4AC-B68E52098E12}" type="datetimeFigureOut">
              <a:rPr lang="en-US" smtClean="0"/>
              <a:pPr>
                <a:defRPr/>
              </a:pPr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BF7CCCE-5A20-46BA-9FC7-9ED69F9952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BE1B0-C5D2-4C58-9B4D-83EB552AE7ED}" type="datetimeFigureOut">
              <a:rPr lang="en-US" smtClean="0"/>
              <a:pPr>
                <a:defRPr/>
              </a:pPr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84974CC-3835-4228-9982-42F9CE2473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6273F1-C989-4B2C-AFB4-83C828048331}" type="datetimeFigureOut">
              <a:rPr lang="en-US" smtClean="0"/>
              <a:pPr>
                <a:defRPr/>
              </a:pPr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5E2E76E-E75F-4DAE-8F01-47A25CB310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fld id="{6BA25E33-22D4-4F9B-91B3-51D7CC0529F4}" type="datetimeFigureOut">
              <a:rPr lang="en-US" smtClean="0"/>
              <a:pPr>
                <a:defRPr/>
              </a:pPr>
              <a:t>3/10/2020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DAA8E44-C41C-4724-B927-8670A92C5E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F460F1F-E08F-4988-8FFA-CC40A34A1A40}" type="datetimeFigureOut">
              <a:rPr lang="en-US" smtClean="0"/>
              <a:pPr>
                <a:defRPr/>
              </a:pPr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EE4D3D1-BB0E-4ABA-A5AB-35B4CA7556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ini.us/morp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hyperlink" Target="http://sxc.hu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657600" y="0"/>
            <a:ext cx="1752600" cy="105612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0" y="12192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GURU NANAK INSTITUTIONS TECHNICAL CAMPUS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(AUTONOMOUS) 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2286000"/>
            <a:ext cx="6213945" cy="1687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TECHNICAL SEMINAR PRESENTATION ON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NANOTECHNOLOGY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4600" y="4114800"/>
            <a:ext cx="448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M.SAI TEJA         (16WJ1A05G1)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76880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1848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chool of Engineering and Technology</a:t>
            </a:r>
          </a:p>
          <a:p>
            <a:pPr algn="ctr">
              <a:lnSpc>
                <a:spcPct val="150000"/>
              </a:lnSpc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brahimpatnam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R.R district 501506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2019-2020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7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Nanomaterials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 Characteristics            </a:t>
            </a:r>
          </a:p>
        </p:txBody>
      </p:sp>
      <p:graphicFrame>
        <p:nvGraphicFramePr>
          <p:cNvPr id="7195" name="Group 27"/>
          <p:cNvGraphicFramePr>
            <a:graphicFrameLocks noGrp="1"/>
          </p:cNvGraphicFramePr>
          <p:nvPr>
            <p:ph sz="half" idx="1"/>
          </p:nvPr>
        </p:nvGraphicFramePr>
        <p:xfrm>
          <a:off x="609600" y="1981200"/>
          <a:ext cx="7924800" cy="4572124"/>
        </p:xfrm>
        <a:graphic>
          <a:graphicData uri="http://schemas.openxmlformats.org/drawingml/2006/table">
            <a:tbl>
              <a:tblPr rtl="1"/>
              <a:tblGrid>
                <a:gridCol w="3962400"/>
                <a:gridCol w="3962400"/>
              </a:tblGrid>
              <a:tr h="694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Category of </a:t>
                      </a:r>
                      <a:r>
                        <a:rPr kumimoji="0" lang="en-US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nanomaterials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3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layers, multi-layers, thin films, platelets and surface coatings. They have been developed and used for decades, particularly in the electronics industry.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One-dimensional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nanomaterials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9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nanowires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nanofibres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made from a variety of elements other than carbon,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nanotubes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and, a subset of this group, carbon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nanotubes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Two-dimensional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nanomaterials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4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are known as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nanoparticles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and include precipitates, colloids and quantum dots (tiny particles of semiconductor materials), and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Nanocrystalline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materials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Three-dimensional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nanomaterials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q"/>
            </a:pP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Electronics:</a:t>
            </a:r>
          </a:p>
          <a:p>
            <a:pPr lvl="1" eaLnBrk="1" hangingPunct="1"/>
            <a:endParaRPr lang="en-CA" sz="35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CA" sz="3500" dirty="0" err="1" smtClean="0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CA" sz="3500" dirty="0" smtClean="0">
                <a:latin typeface="Times New Roman" pitchFamily="18" charset="0"/>
                <a:cs typeface="Times New Roman" pitchFamily="18" charset="0"/>
              </a:rPr>
              <a:t> Transistors</a:t>
            </a:r>
          </a:p>
          <a:p>
            <a:pPr lvl="1" eaLnBrk="1" hangingPunct="1"/>
            <a:endParaRPr lang="en-CA" sz="35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endParaRPr lang="en-CA" sz="35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CA" sz="3500" dirty="0" err="1" smtClean="0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CA" sz="3500" dirty="0" smtClean="0">
                <a:latin typeface="Times New Roman" pitchFamily="18" charset="0"/>
                <a:cs typeface="Times New Roman" pitchFamily="18" charset="0"/>
              </a:rPr>
              <a:t> Diodes</a:t>
            </a:r>
          </a:p>
          <a:p>
            <a:pPr lvl="1" eaLnBrk="1" hangingPunct="1"/>
            <a:endParaRPr lang="en-CA" sz="35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endParaRPr lang="en-CA" sz="35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/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OLED </a:t>
            </a:r>
            <a:endParaRPr lang="en-US" sz="35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buNone/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Organic Light Emitting Diode) </a:t>
            </a:r>
            <a:endParaRPr lang="en-CA" sz="35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dirty="0" smtClean="0"/>
          </a:p>
        </p:txBody>
      </p:sp>
      <p:pic>
        <p:nvPicPr>
          <p:cNvPr id="2050" name="Picture 2" descr="D:\Documents and Settings\Nasir\Desktop\orli\img\nanotransisto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676400"/>
            <a:ext cx="2792412" cy="209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D:\Documents and Settings\Nasir\Desktop\orli\img\nanodiod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2819400"/>
            <a:ext cx="26225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D:\Documents and Settings\Nasir\Desktop\orli\img\oled_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3962400"/>
            <a:ext cx="2209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304800"/>
            <a:ext cx="78662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Applications of Nanotechnology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CA" sz="3200" b="1" dirty="0" smtClean="0">
                <a:latin typeface="Times New Roman" pitchFamily="18" charset="0"/>
                <a:cs typeface="Times New Roman" pitchFamily="18" charset="0"/>
              </a:rPr>
              <a:t>Electronics(contd.)</a:t>
            </a:r>
          </a:p>
          <a:p>
            <a:pPr lvl="1" eaLnBrk="1" hangingPunct="1"/>
            <a:endParaRPr lang="en-CA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CA" sz="3200" dirty="0" smtClean="0">
                <a:latin typeface="Times New Roman" pitchFamily="18" charset="0"/>
                <a:cs typeface="Times New Roman" pitchFamily="18" charset="0"/>
              </a:rPr>
              <a:t>Plasma Displays</a:t>
            </a:r>
          </a:p>
          <a:p>
            <a:pPr lvl="1" eaLnBrk="1" hangingPunct="1"/>
            <a:endParaRPr lang="en-CA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Quantum Computers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4098" name="Picture 2" descr="D:\Documents and Settings\Nasir\Desktop\orli\img\pn50a550pn58a550-fro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3838" y="1295400"/>
            <a:ext cx="384016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D:\Documents and Settings\Nasir\Desktop\orli\img\Quantum-Computer_lar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4800" y="4038600"/>
            <a:ext cx="3759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304800"/>
            <a:ext cx="78662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Applications of Nanotechnology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</a:pPr>
            <a:r>
              <a:rPr lang="en-CA" sz="3200" b="1" dirty="0" smtClean="0">
                <a:latin typeface="Times New Roman" pitchFamily="18" charset="0"/>
                <a:cs typeface="Times New Roman" pitchFamily="18" charset="0"/>
              </a:rPr>
              <a:t>Energy: </a:t>
            </a:r>
          </a:p>
          <a:p>
            <a:pPr lvl="1" eaLnBrk="1" hangingPunct="1"/>
            <a:endParaRPr lang="en-CA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CA" sz="3200" dirty="0" smtClean="0">
                <a:latin typeface="Times New Roman" pitchFamily="18" charset="0"/>
                <a:cs typeface="Times New Roman" pitchFamily="18" charset="0"/>
              </a:rPr>
              <a:t>Batteries</a:t>
            </a:r>
          </a:p>
          <a:p>
            <a:pPr lvl="1" eaLnBrk="1" hangingPunct="1"/>
            <a:endParaRPr lang="en-CA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endParaRPr lang="en-CA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CA" sz="3200" dirty="0" smtClean="0">
                <a:latin typeface="Times New Roman" pitchFamily="18" charset="0"/>
                <a:cs typeface="Times New Roman" pitchFamily="18" charset="0"/>
              </a:rPr>
              <a:t>Fuel Cells</a:t>
            </a:r>
          </a:p>
          <a:p>
            <a:pPr lvl="1" eaLnBrk="1" hangingPunct="1"/>
            <a:endParaRPr lang="en-CA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endParaRPr lang="en-CA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CA" sz="3200" dirty="0" smtClean="0">
                <a:latin typeface="Times New Roman" pitchFamily="18" charset="0"/>
                <a:cs typeface="Times New Roman" pitchFamily="18" charset="0"/>
              </a:rPr>
              <a:t>Solar Cells</a:t>
            </a:r>
          </a:p>
          <a:p>
            <a:pPr lvl="1" eaLnBrk="1" hangingPunct="1"/>
            <a:endParaRPr lang="en-CA" sz="3200" dirty="0" smtClean="0"/>
          </a:p>
          <a:p>
            <a:pPr eaLnBrk="1" hangingPunct="1"/>
            <a:endParaRPr lang="en-US" sz="3200" dirty="0" smtClean="0"/>
          </a:p>
        </p:txBody>
      </p:sp>
      <p:pic>
        <p:nvPicPr>
          <p:cNvPr id="2" name="Picture 2" descr="D:\Documents and Settings\Nasir\Desktop\orli\img\paper-batter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4663" y="1981200"/>
            <a:ext cx="358933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D:\Documents and Settings\Nasir\Desktop\orli\img\fuel-cel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048000"/>
            <a:ext cx="32766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D:\Documents and Settings\Nasir\Desktop\orli\img\flexible-solar-ce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34075" y="4905375"/>
            <a:ext cx="32099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9600" y="304800"/>
            <a:ext cx="78662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Applications of Nanotechnology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</a:pPr>
            <a:r>
              <a:rPr lang="en-CA" sz="3200" b="1" dirty="0" smtClean="0">
                <a:latin typeface="Times New Roman" pitchFamily="18" charset="0"/>
                <a:cs typeface="Times New Roman" pitchFamily="18" charset="0"/>
              </a:rPr>
              <a:t>Materials:</a:t>
            </a:r>
          </a:p>
          <a:p>
            <a:pPr eaLnBrk="1" hangingPunct="1">
              <a:buFont typeface="Wingdings" pitchFamily="2" charset="2"/>
              <a:buChar char="q"/>
            </a:pPr>
            <a:endParaRPr lang="en-CA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CA" sz="3200" dirty="0" err="1" smtClean="0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CA" sz="3200" dirty="0" smtClean="0">
                <a:latin typeface="Times New Roman" pitchFamily="18" charset="0"/>
                <a:cs typeface="Times New Roman" pitchFamily="18" charset="0"/>
              </a:rPr>
              <a:t> Tubes</a:t>
            </a:r>
          </a:p>
          <a:p>
            <a:pPr eaLnBrk="1" hangingPunct="1">
              <a:buFont typeface="Wingdings" pitchFamily="2" charset="2"/>
              <a:buNone/>
            </a:pPr>
            <a:endParaRPr lang="en-CA" sz="3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CA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Aerogel</a:t>
            </a:r>
            <a:endParaRPr lang="en-CA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endParaRPr lang="en-CA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endParaRPr lang="en-CA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CA" sz="3200" dirty="0" err="1" smtClean="0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CA" sz="3200" dirty="0" smtClean="0">
                <a:latin typeface="Times New Roman" pitchFamily="18" charset="0"/>
                <a:cs typeface="Times New Roman" pitchFamily="18" charset="0"/>
              </a:rPr>
              <a:t> Particles</a:t>
            </a:r>
          </a:p>
          <a:p>
            <a:pPr lvl="1" eaLnBrk="1" hangingPunct="1"/>
            <a:endParaRPr lang="en-CA" sz="3200" dirty="0" smtClean="0"/>
          </a:p>
          <a:p>
            <a:pPr lvl="1" eaLnBrk="1" hangingPunct="1"/>
            <a:endParaRPr lang="en-CA" sz="3200" dirty="0" smtClean="0"/>
          </a:p>
          <a:p>
            <a:pPr lvl="1" eaLnBrk="1" hangingPunct="1"/>
            <a:endParaRPr lang="en-CA" sz="3200" dirty="0" smtClean="0"/>
          </a:p>
          <a:p>
            <a:pPr lvl="1" eaLnBrk="1" hangingPunct="1"/>
            <a:endParaRPr lang="en-CA" sz="3200" dirty="0" smtClean="0"/>
          </a:p>
          <a:p>
            <a:pPr lvl="1" eaLnBrk="1" hangingPunct="1"/>
            <a:endParaRPr lang="en-CA" sz="3200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sz="3200" dirty="0" smtClean="0"/>
          </a:p>
          <a:p>
            <a:pPr lvl="1" eaLnBrk="1" hangingPunct="1"/>
            <a:endParaRPr lang="en-US" sz="3200" dirty="0" smtClean="0"/>
          </a:p>
        </p:txBody>
      </p:sp>
      <p:pic>
        <p:nvPicPr>
          <p:cNvPr id="1028" name="Picture 4" descr="D:\Documents and Settings\Nasir\Desktop\orli\img\Kohlenstoffnanoroehre_Animation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8288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D:\Documents and Settings\Nasir\My Documents\My Pictures\aerogel.png"/>
          <p:cNvPicPr>
            <a:picLocks noChangeAspect="1" noChangeArrowheads="1"/>
          </p:cNvPicPr>
          <p:nvPr/>
        </p:nvPicPr>
        <p:blipFill>
          <a:blip r:embed="rId4" cstate="print"/>
          <a:srcRect l="16238" r="14211"/>
          <a:stretch>
            <a:fillRect/>
          </a:stretch>
        </p:blipFill>
        <p:spPr bwMode="auto">
          <a:xfrm>
            <a:off x="5257800" y="3657600"/>
            <a:ext cx="3133725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300px-Nanodiamonds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7363" y="5181600"/>
            <a:ext cx="230663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9600" y="304800"/>
            <a:ext cx="78662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Applications of Nanotechnology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CA" sz="3200" b="1" dirty="0" smtClean="0">
                <a:latin typeface="Times New Roman" pitchFamily="18" charset="0"/>
                <a:cs typeface="Times New Roman" pitchFamily="18" charset="0"/>
              </a:rPr>
              <a:t>Life Sciences: </a:t>
            </a:r>
          </a:p>
          <a:p>
            <a:pPr lvl="1" eaLnBrk="1" hangingPunct="1">
              <a:buFont typeface="Wingdings 2" pitchFamily="18" charset="2"/>
              <a:buNone/>
            </a:pPr>
            <a:endParaRPr lang="en-CA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CA" sz="3200" dirty="0" smtClean="0">
                <a:latin typeface="Times New Roman" pitchFamily="18" charset="0"/>
                <a:cs typeface="Times New Roman" pitchFamily="18" charset="0"/>
              </a:rPr>
              <a:t>Targeted Drug Delivery</a:t>
            </a:r>
          </a:p>
          <a:p>
            <a:pPr lvl="1" eaLnBrk="1" hangingPunct="1"/>
            <a:endParaRPr lang="en-CA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endParaRPr lang="en-CA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CA" sz="3200" dirty="0" smtClean="0">
                <a:latin typeface="Times New Roman" pitchFamily="18" charset="0"/>
                <a:cs typeface="Times New Roman" pitchFamily="18" charset="0"/>
              </a:rPr>
              <a:t>Artificial Retina</a:t>
            </a:r>
          </a:p>
          <a:p>
            <a:pPr lvl="1" eaLnBrk="1" hangingPunct="1"/>
            <a:endParaRPr lang="en-CA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endParaRPr lang="en-CA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CA" sz="3200" dirty="0" smtClean="0">
                <a:latin typeface="Times New Roman" pitchFamily="18" charset="0"/>
                <a:cs typeface="Times New Roman" pitchFamily="18" charset="0"/>
              </a:rPr>
              <a:t>Tissue Regeneration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3076" name="Picture 4" descr="D:\Documents and Settings\Nasir\Desktop\orli\img\dru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7713" y="1524000"/>
            <a:ext cx="2046287" cy="251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D:\Documents and Settings\Nasir\Desktop\orli\img\30257.jpg"/>
          <p:cNvPicPr>
            <a:picLocks noChangeAspect="1" noChangeArrowheads="1"/>
          </p:cNvPicPr>
          <p:nvPr/>
        </p:nvPicPr>
        <p:blipFill>
          <a:blip r:embed="rId4" cstate="print"/>
          <a:srcRect t="24721" r="8000"/>
          <a:stretch>
            <a:fillRect/>
          </a:stretch>
        </p:blipFill>
        <p:spPr bwMode="auto">
          <a:xfrm>
            <a:off x="5105400" y="3048000"/>
            <a:ext cx="2560638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D:\Documents and Settings\Nasir\Desktop\orli\img\regrown finge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5018088"/>
            <a:ext cx="2819400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" y="297359"/>
            <a:ext cx="7866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Applications of Nanotechnology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Future of Nanotechnology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lnSpc>
                <a:spcPct val="11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Nanotechnology will redesign the future of several technologies, products and markets.  </a:t>
            </a:r>
          </a:p>
          <a:p>
            <a:pPr marL="320040" indent="-320040" eaLnBrk="1" fontAlgn="auto" hangingPunct="1">
              <a:lnSpc>
                <a:spcPct val="11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Scientists and engineers can now work with materials at the atomic level to create stain-proof fabrics, scratch-resistant paints, more efficient fuel cells and batteries </a:t>
            </a:r>
          </a:p>
          <a:p>
            <a:pPr marL="320040" indent="-320040" eaLnBrk="1" fontAlgn="auto" hangingPunct="1">
              <a:lnSpc>
                <a:spcPct val="11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Experts says that nanotechnology will likely create the next generation of billionaires and reshape global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business.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US" sz="24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Govt.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US" sz="3200" dirty="0" smtClean="0"/>
          </a:p>
          <a:p>
            <a:pPr marL="320040" indent="-320040" eaLnBrk="1" fontAlgn="auto" hangingPunct="1">
              <a:lnSpc>
                <a:spcPct val="11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The Government of India has made Rs. 1000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crore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investments in Nanotechnology</a:t>
            </a:r>
          </a:p>
          <a:p>
            <a:pPr marL="320040" indent="-320040" eaLnBrk="1" fontAlgn="auto" hangingPunct="1">
              <a:lnSpc>
                <a:spcPct val="11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US" sz="3500" dirty="0" smtClean="0">
              <a:latin typeface="Times New Roman" pitchFamily="18" charset="0"/>
              <a:cs typeface="Times New Roman" pitchFamily="18" charset="0"/>
            </a:endParaRPr>
          </a:p>
          <a:p>
            <a:pPr marL="320040" indent="-320040" eaLnBrk="1" fontAlgn="auto" hangingPunct="1">
              <a:lnSpc>
                <a:spcPct val="11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Karnataka is planning to set up country's first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park in Bangalore</a:t>
            </a:r>
          </a:p>
          <a:p>
            <a:pPr marL="320040" indent="-320040" eaLnBrk="1" fontAlgn="auto" hangingPunct="1">
              <a:lnSpc>
                <a:spcPct val="11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US" sz="3500" dirty="0" smtClean="0">
              <a:latin typeface="Times New Roman" pitchFamily="18" charset="0"/>
              <a:cs typeface="Times New Roman" pitchFamily="18" charset="0"/>
            </a:endParaRPr>
          </a:p>
          <a:p>
            <a:pPr marL="320040" indent="-320040" eaLnBrk="1" fontAlgn="auto" hangingPunct="1">
              <a:lnSpc>
                <a:spcPct val="11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Govt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of Andhra Pradesh is planning to set up  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-technology Park in  350 acre in Hyderabad</a:t>
            </a:r>
          </a:p>
          <a:p>
            <a:pPr marL="320040" indent="-32004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32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Advantages Of Nanotechnology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Medical Advantages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End of Illnesses (I.e. Cancer, heart disease)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Universal immunity (I.e. aids, flu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Stop the aging Process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Painless Child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births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"/>
              <a:defRPr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Industrial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Computers a billion times faster and a million times smaller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Automatic Pollution Cleanup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Manufacturing at almost no cost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Advantages Of Nanotechnology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Other advantages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Architecture, Engineering and Construction industry</a:t>
            </a:r>
          </a:p>
          <a:p>
            <a:pPr lvl="1" eaLnBrk="1" hangingPunct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Materials Producers</a:t>
            </a:r>
          </a:p>
          <a:p>
            <a:pPr lvl="1" eaLnBrk="1" hangingPunct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Usage Superior Education</a:t>
            </a:r>
          </a:p>
          <a:p>
            <a:pPr lvl="1" eaLnBrk="1" hangingPunct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 Textiles Industries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1628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Nanotechnology has potential applications in many sectors of the American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economy, including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consumer products, health care, transportation, energy and agriculture. In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addition, nanotechnology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presents new opportunities to improve how we measure, monitor, manage,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and minimize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contaminants in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environment.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Disadvantages Of Nanotechnology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SzPct val="75000"/>
              <a:buFont typeface="Monotype Sorts"/>
              <a:buChar char="u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Loss of jobs (manufacturing, farming, etc)</a:t>
            </a:r>
          </a:p>
          <a:p>
            <a:pPr eaLnBrk="1" hangingPunct="1">
              <a:lnSpc>
                <a:spcPct val="150000"/>
              </a:lnSpc>
              <a:buSzPct val="75000"/>
              <a:buFont typeface="Monotype Sorts"/>
              <a:buChar char="u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Oil Becomes worthless</a:t>
            </a:r>
          </a:p>
          <a:p>
            <a:pPr eaLnBrk="1" hangingPunct="1">
              <a:lnSpc>
                <a:spcPct val="150000"/>
              </a:lnSpc>
              <a:buSzPct val="75000"/>
              <a:buFont typeface="Monotype Sorts"/>
              <a:buChar char="u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Diamonds become worthless</a:t>
            </a:r>
          </a:p>
          <a:p>
            <a:pPr eaLnBrk="1" hangingPunct="1">
              <a:lnSpc>
                <a:spcPct val="150000"/>
              </a:lnSpc>
              <a:buSzPct val="75000"/>
              <a:buFont typeface="Monotype Sorts"/>
              <a:buChar char="u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Atomic weapons more accessible and destructive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US" sz="3600" dirty="0" smtClean="0"/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Nanotechnology offers the ability to build large numbers of products that are incredibly powerful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Nanotechnology is heavily intertwined with biotechnology and information technology, making its scope very wide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nanotechnology industry is mainly used to create new world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Morph: Nokia’s Nanotechnology Concept Phone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http://tini.us/morph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Wikipedia NT Portal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http://wikipedia.com</a:t>
            </a:r>
          </a:p>
          <a:p>
            <a:pPr eaLnBrk="1" hangingPunct="1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Image Credits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http://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studymafia.org</a:t>
            </a:r>
          </a:p>
        </p:txBody>
      </p:sp>
      <p:pic>
        <p:nvPicPr>
          <p:cNvPr id="31747" name="Picture 2" descr="D:\Documents and Settings\Nasir\Desktop\orli\img\1167404_4404207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4356100"/>
            <a:ext cx="373380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304800"/>
            <a:ext cx="2803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7200" dirty="0" smtClean="0"/>
              <a:t>Thanks…!!!!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2800" y="37338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+mj-lt"/>
              </a:rPr>
              <a:t>ANY</a:t>
            </a:r>
            <a:r>
              <a:rPr lang="en-IN" sz="2800" dirty="0" smtClean="0"/>
              <a:t> </a:t>
            </a:r>
            <a:r>
              <a:rPr lang="en-IN" sz="2800" dirty="0" smtClean="0">
                <a:latin typeface="+mj-lt"/>
              </a:rPr>
              <a:t>QUERIES</a:t>
            </a:r>
            <a:r>
              <a:rPr lang="en-IN" sz="2800" dirty="0" smtClean="0"/>
              <a:t>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Origin of Nanotechnology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Definition of Nanotechnology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Future of Nanotechnology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Advantages and Disadvantages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/>
              <a:t>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Nanotechnology has enormous potential to change society and it involves manipulation of objects on the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automic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level.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The products will be build on every atom that are stronger, smarter, cheaper, cleaner, and more precise. Nanotechnology is the art and science of manipulating matter at the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nanoscale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(down to 1/100,000 the width of a human hair) to create new and unique materials and products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Origins of Nanotechnology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Noble prize winner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Richard Feynman first conceived the idea of molecular manufacturing in his 1959 speech, “There's Plenty of Room at the Bottom."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Richard Feynman was the first scientist to suggest that devices and materials could someday be fabricated to atomic specifications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 1986, K. Eric Drexler wrote "Engines of Creation" and introduced the term nanotechnology from there Scientific research really expanded over the last decade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Definition of Nanotechnology 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“Nanotechnology is the understanding and control of matter at dimensions of roughly 1 to 100 nanometers, where unique phenomena enable novel applications.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Encompassing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nanoscale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science, engineering and technology, nanotechnology involves imaging, measuring, modeling, and manipulating matter at this length scale.”</a:t>
            </a:r>
          </a:p>
          <a:p>
            <a:pPr eaLnBrk="1" hangingPunct="1">
              <a:lnSpc>
                <a:spcPct val="90000"/>
              </a:lnSpc>
            </a:pPr>
            <a:endParaRPr lang="en-US" sz="3200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419600" cy="1676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 A nanometer is…</a:t>
            </a:r>
          </a:p>
          <a:p>
            <a:pPr lvl="1" eaLnBrk="1" hangingPunct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one billionth of a meter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sz="3200" dirty="0" smtClean="0"/>
          </a:p>
        </p:txBody>
      </p:sp>
      <p:pic>
        <p:nvPicPr>
          <p:cNvPr id="2050" name="Picture 2" descr="D:\Documents and Settings\Nasir\Desktop\orli\img\914335_855103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276600"/>
            <a:ext cx="3773488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28" descr="magnifying_gla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2819400"/>
            <a:ext cx="2408238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029"/>
          <p:cNvSpPr txBox="1">
            <a:spLocks noChangeArrowheads="1"/>
          </p:cNvSpPr>
          <p:nvPr/>
        </p:nvSpPr>
        <p:spPr bwMode="auto">
          <a:xfrm>
            <a:off x="5715000" y="6248400"/>
            <a:ext cx="32368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Human Hair: Approx.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1x10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nm</a:t>
            </a: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838200" y="6248400"/>
            <a:ext cx="2903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DNA Sample: Approx.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 nm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304800"/>
            <a:ext cx="60324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How small is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nanoscale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Why Nanotechnology?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At the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nanoscale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the physical, chemical, and biological properties of materials differ in fundamental and valuable ways from the properties of individual atoms and molecules or bulk matter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Nanotechnology R&amp;D is directed toward understanding and creating improved materials, devices, and systems that exploit these new properties.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nanomaterial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Is defined as any material that has unique or novel properties, due to the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nanoscale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metre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scale) structuring. 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These are formed by incorporation or structuring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nanoparticles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They are subdivided into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nanocrystals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nanopowders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nanotubes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A sequence of 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nanoscale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of C60 atoms arranged in a long thin cylindrical structure.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240</TotalTime>
  <Words>1215</Words>
  <Application>Microsoft Office PowerPoint</Application>
  <PresentationFormat>On-screen Show (4:3)</PresentationFormat>
  <Paragraphs>183</Paragraphs>
  <Slides>23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Median</vt:lpstr>
      <vt:lpstr>Slide 1</vt:lpstr>
      <vt:lpstr>Abstract </vt:lpstr>
      <vt:lpstr>Contents</vt:lpstr>
      <vt:lpstr>Introduction</vt:lpstr>
      <vt:lpstr>Origins of Nanotechnology</vt:lpstr>
      <vt:lpstr>Definition of Nanotechnology </vt:lpstr>
      <vt:lpstr>Slide 7</vt:lpstr>
      <vt:lpstr>Why Nanotechnology?</vt:lpstr>
      <vt:lpstr>What is nanomaterial?</vt:lpstr>
      <vt:lpstr>Nanomaterials’ Characteristics            </vt:lpstr>
      <vt:lpstr>Slide 11</vt:lpstr>
      <vt:lpstr>Slide 12</vt:lpstr>
      <vt:lpstr>Slide 13</vt:lpstr>
      <vt:lpstr>Slide 14</vt:lpstr>
      <vt:lpstr>Slide 15</vt:lpstr>
      <vt:lpstr>Future of Nanotechnology</vt:lpstr>
      <vt:lpstr>Govt. policy</vt:lpstr>
      <vt:lpstr>Advantages Of Nanotechnology</vt:lpstr>
      <vt:lpstr>Advantages Of Nanotechnology</vt:lpstr>
      <vt:lpstr>Disadvantages Of Nanotechnology</vt:lpstr>
      <vt:lpstr>Conclusion</vt:lpstr>
      <vt:lpstr>Slide 22</vt:lpstr>
      <vt:lpstr>Thanks…!!!!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</dc:title>
  <dc:creator>Sumit</dc:creator>
  <cp:lastModifiedBy>suresatya2000@gmail.com</cp:lastModifiedBy>
  <cp:revision>28</cp:revision>
  <dcterms:created xsi:type="dcterms:W3CDTF">2014-01-14T07:42:27Z</dcterms:created>
  <dcterms:modified xsi:type="dcterms:W3CDTF">2020-03-10T06:06:17Z</dcterms:modified>
</cp:coreProperties>
</file>