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68" r:id="rId3"/>
    <p:sldId id="273" r:id="rId4"/>
    <p:sldId id="272" r:id="rId5"/>
    <p:sldId id="279" r:id="rId6"/>
    <p:sldId id="281" r:id="rId7"/>
    <p:sldId id="283" r:id="rId8"/>
    <p:sldId id="275" r:id="rId9"/>
    <p:sldId id="276" r:id="rId10"/>
    <p:sldId id="293" r:id="rId11"/>
    <p:sldId id="285" r:id="rId12"/>
    <p:sldId id="277" r:id="rId13"/>
    <p:sldId id="278" r:id="rId14"/>
    <p:sldId id="286" r:id="rId15"/>
    <p:sldId id="288" r:id="rId16"/>
    <p:sldId id="289" r:id="rId17"/>
    <p:sldId id="291" r:id="rId18"/>
    <p:sldId id="290" r:id="rId19"/>
    <p:sldId id="270" r:id="rId20"/>
    <p:sldId id="271" r:id="rId21"/>
    <p:sldId id="292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Linear Regression – Types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Single </a:t>
            </a:r>
            <a:r>
              <a:rPr lang="en-IN" dirty="0" smtClean="0"/>
              <a:t>independent </a:t>
            </a:r>
            <a:r>
              <a:rPr lang="en-IN" dirty="0" smtClean="0"/>
              <a:t>variable</a:t>
            </a:r>
          </a:p>
          <a:p>
            <a:r>
              <a:rPr lang="en-IN" dirty="0" smtClean="0"/>
              <a:t>Multiple </a:t>
            </a:r>
            <a:r>
              <a:rPr lang="en-IN" dirty="0" smtClean="0"/>
              <a:t>linear regression</a:t>
            </a:r>
          </a:p>
          <a:p>
            <a:pPr lvl="1"/>
            <a:r>
              <a:rPr lang="en-IN" dirty="0" smtClean="0"/>
              <a:t>More </a:t>
            </a:r>
            <a:r>
              <a:rPr lang="en-IN" dirty="0" smtClean="0"/>
              <a:t>than one independent variable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Fit line to dataset</a:t>
            </a:r>
          </a:p>
          <a:p>
            <a:pPr lvl="1"/>
            <a:r>
              <a:rPr lang="en-IN" dirty="0" smtClean="0"/>
              <a:t>Compute slope of line</a:t>
            </a:r>
          </a:p>
          <a:p>
            <a:pPr lvl="1"/>
            <a:r>
              <a:rPr lang="en-IN" dirty="0" smtClean="0"/>
              <a:t>Compute Y axis intercept</a:t>
            </a:r>
          </a:p>
          <a:p>
            <a:r>
              <a:rPr lang="en-IN" dirty="0" smtClean="0"/>
              <a:t>Calculate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</a:p>
          <a:p>
            <a:r>
              <a:rPr lang="en-IN" dirty="0" smtClean="0"/>
              <a:t>Calculate p-value for 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Least squares</a:t>
            </a:r>
          </a:p>
          <a:p>
            <a:r>
              <a:rPr lang="en-US" dirty="0" smtClean="0"/>
              <a:t>Actual value – Observed value</a:t>
            </a:r>
          </a:p>
          <a:p>
            <a:r>
              <a:rPr lang="en-US" dirty="0" smtClean="0"/>
              <a:t>Estimated value – Predicted value</a:t>
            </a:r>
          </a:p>
          <a:p>
            <a:r>
              <a:rPr lang="en-US" dirty="0" smtClean="0"/>
              <a:t>Error value</a:t>
            </a:r>
          </a:p>
          <a:p>
            <a:r>
              <a:rPr lang="en-US" dirty="0" smtClean="0"/>
              <a:t>Sum of squared residuals</a:t>
            </a:r>
          </a:p>
          <a:p>
            <a:r>
              <a:rPr lang="en-US" dirty="0" smtClean="0"/>
              <a:t>Minimize error value</a:t>
            </a:r>
          </a:p>
          <a:p>
            <a:r>
              <a:rPr lang="en-US" dirty="0" smtClean="0"/>
              <a:t>Generic equation of line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– Independent variable</a:t>
            </a:r>
          </a:p>
          <a:p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 – Dependent variable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  <a:r>
              <a:rPr lang="en-US" dirty="0" smtClean="0"/>
              <a:t>– Y axis intercept</a:t>
            </a:r>
          </a:p>
          <a:p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/>
              <a:t>– Slope of line</a:t>
            </a:r>
          </a:p>
          <a:p>
            <a:r>
              <a:rPr lang="en-US" dirty="0" smtClean="0"/>
              <a:t>ŷ</a:t>
            </a:r>
            <a:r>
              <a:rPr lang="en-US" baseline="-25000" dirty="0" smtClean="0"/>
              <a:t>i</a:t>
            </a:r>
            <a:r>
              <a:rPr lang="en-US" dirty="0" smtClean="0"/>
              <a:t> – Estimated value</a:t>
            </a:r>
          </a:p>
          <a:p>
            <a:r>
              <a:rPr lang="en-US" dirty="0" smtClean="0"/>
              <a:t>Ɛ</a:t>
            </a:r>
            <a:r>
              <a:rPr lang="en-US" baseline="-25000" dirty="0" smtClean="0"/>
              <a:t>i</a:t>
            </a:r>
            <a:r>
              <a:rPr lang="en-US" dirty="0" smtClean="0"/>
              <a:t> – Random </a:t>
            </a:r>
            <a:r>
              <a:rPr lang="en-US" dirty="0" smtClean="0"/>
              <a:t>error</a:t>
            </a:r>
          </a:p>
          <a:p>
            <a:r>
              <a:rPr lang="en-US" dirty="0" smtClean="0"/>
              <a:t>Mean </a:t>
            </a:r>
            <a:r>
              <a:rPr lang="en-US" dirty="0" smtClean="0"/>
              <a:t>squared error – MSE</a:t>
            </a:r>
            <a:endParaRPr lang="en-US" dirty="0" smtClean="0"/>
          </a:p>
          <a:p>
            <a:r>
              <a:rPr lang="en-US" dirty="0" smtClean="0"/>
              <a:t>J – Cost function – Minimize cost function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609600" y="1519920"/>
          <a:ext cx="2667001" cy="1147080"/>
        </p:xfrm>
        <a:graphic>
          <a:graphicData uri="http://schemas.openxmlformats.org/presentationml/2006/ole">
            <p:oleObj spid="_x0000_s1026" name="Equation" r:id="rId3" imgW="1054080" imgH="45720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241800" y="1489075"/>
          <a:ext cx="2185988" cy="1231900"/>
        </p:xfrm>
        <a:graphic>
          <a:graphicData uri="http://schemas.openxmlformats.org/presentationml/2006/ole">
            <p:oleObj spid="_x0000_s1027" name="Equation" r:id="rId4" imgW="8125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variable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baseline="-25000" dirty="0" smtClean="0">
                <a:solidFill>
                  <a:srgbClr val="00B050"/>
                </a:solidFill>
              </a:rPr>
              <a:t>x</a:t>
            </a:r>
            <a:r>
              <a:rPr lang="en-IN" dirty="0" smtClean="0"/>
              <a:t> </a:t>
            </a:r>
            <a:r>
              <a:rPr lang="en-IN" dirty="0" smtClean="0"/>
              <a:t>– </a:t>
            </a:r>
            <a:r>
              <a:rPr lang="en-IN" dirty="0" smtClean="0">
                <a:solidFill>
                  <a:srgbClr val="00B050"/>
                </a:solidFill>
              </a:rPr>
              <a:t>N</a:t>
            </a:r>
            <a:r>
              <a:rPr lang="en-IN" dirty="0" smtClean="0"/>
              <a:t>umber of samples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err="1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Var</a:t>
            </a:r>
            <a:r>
              <a:rPr lang="en-IN" dirty="0" smtClean="0"/>
              <a:t>iation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191000" y="1638300"/>
          <a:ext cx="4384675" cy="1104900"/>
        </p:xfrm>
        <a:graphic>
          <a:graphicData uri="http://schemas.openxmlformats.org/presentationml/2006/ole">
            <p:oleObj spid="_x0000_s26626" name="Equation" r:id="rId3" imgW="1663560" imgH="419040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8000" y="1625600"/>
          <a:ext cx="3327400" cy="1154113"/>
        </p:xfrm>
        <a:graphic>
          <a:graphicData uri="http://schemas.openxmlformats.org/presentationml/2006/ole">
            <p:oleObj spid="_x0000_s26627" name="Equation" r:id="rId4" imgW="12445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>
              <a:solidFill>
                <a:srgbClr val="00B050"/>
              </a:solidFill>
            </a:endParaRP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mean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SS</a:t>
            </a:r>
            <a:r>
              <a:rPr lang="en-IN" dirty="0" smtClean="0"/>
              <a:t>(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  <a:r>
              <a:rPr lang="en-IN" dirty="0" smtClean="0"/>
              <a:t>) –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um of </a:t>
            </a:r>
            <a:r>
              <a:rPr lang="en-IN" dirty="0" smtClean="0">
                <a:solidFill>
                  <a:srgbClr val="00B050"/>
                </a:solidFill>
              </a:rPr>
              <a:t>s</a:t>
            </a:r>
            <a:r>
              <a:rPr lang="en-IN" dirty="0" smtClean="0"/>
              <a:t>quares around </a:t>
            </a:r>
            <a:r>
              <a:rPr lang="en-IN" dirty="0" smtClean="0">
                <a:solidFill>
                  <a:srgbClr val="0070C0"/>
                </a:solidFill>
              </a:rPr>
              <a:t>fit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741217" y="1638619"/>
          <a:ext cx="3983183" cy="1104581"/>
        </p:xfrm>
        <a:graphic>
          <a:graphicData uri="http://schemas.openxmlformats.org/presentationml/2006/ole">
            <p:oleObj spid="_x0000_s27650" name="Equation" r:id="rId3" imgW="15112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</a:t>
            </a:r>
            <a:r>
              <a:rPr lang="en-IN" baseline="30000" dirty="0" smtClean="0"/>
              <a:t>2</a:t>
            </a:r>
            <a:r>
              <a:rPr lang="en-IN" dirty="0" smtClean="0"/>
              <a:t>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Coefficient </a:t>
            </a:r>
            <a:r>
              <a:rPr lang="en-IN" dirty="0" smtClean="0"/>
              <a:t>of </a:t>
            </a:r>
            <a:r>
              <a:rPr lang="en-IN" dirty="0" smtClean="0"/>
              <a:t>determination</a:t>
            </a:r>
          </a:p>
          <a:p>
            <a:pPr algn="just"/>
            <a:r>
              <a:rPr lang="en-IN" smtClean="0"/>
              <a:t>Coefficient </a:t>
            </a:r>
            <a:r>
              <a:rPr lang="en-IN" dirty="0" smtClean="0"/>
              <a:t>of multiple determination</a:t>
            </a:r>
          </a:p>
          <a:p>
            <a:pPr algn="just"/>
            <a:r>
              <a:rPr lang="en-IN" dirty="0" smtClean="0"/>
              <a:t>Strength </a:t>
            </a:r>
            <a:r>
              <a:rPr lang="en-IN" dirty="0" smtClean="0"/>
              <a:t>of </a:t>
            </a:r>
            <a:r>
              <a:rPr lang="en-IN" dirty="0" smtClean="0"/>
              <a:t>relationship</a:t>
            </a:r>
            <a:endParaRPr lang="en-IN" dirty="0" smtClean="0"/>
          </a:p>
          <a:p>
            <a:pPr algn="just"/>
            <a:r>
              <a:rPr lang="en-IN" dirty="0" smtClean="0"/>
              <a:t>Value </a:t>
            </a:r>
            <a:r>
              <a:rPr lang="en-IN" dirty="0" smtClean="0"/>
              <a:t>between 0.0 – 1.0</a:t>
            </a:r>
          </a:p>
          <a:p>
            <a:pPr algn="just"/>
            <a:r>
              <a:rPr lang="en-IN" dirty="0" smtClean="0"/>
              <a:t>Percentage value</a:t>
            </a:r>
          </a:p>
          <a:p>
            <a:pPr algn="just"/>
            <a:r>
              <a:rPr lang="en-IN" dirty="0" smtClean="0"/>
              <a:t>Independent variable explains p percent of variation in dependent variable</a:t>
            </a:r>
          </a:p>
          <a:p>
            <a:pPr algn="just"/>
            <a:r>
              <a:rPr lang="en-IN" dirty="0" smtClean="0"/>
              <a:t>Independent variable reduces p percent of variation in dependent </a:t>
            </a:r>
            <a:r>
              <a:rPr lang="en-IN" dirty="0" smtClean="0"/>
              <a:t>variable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 Value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Statistical significance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r>
              <a:rPr lang="en-US" dirty="0" smtClean="0"/>
              <a:t>Inputs to response mapping</a:t>
            </a:r>
            <a:endParaRPr lang="en-US" dirty="0" smtClean="0"/>
          </a:p>
          <a:p>
            <a:r>
              <a:rPr lang="en-US" dirty="0" smtClean="0"/>
              <a:t>Error reduction</a:t>
            </a:r>
          </a:p>
          <a:p>
            <a:r>
              <a:rPr lang="en-US" dirty="0" smtClean="0"/>
              <a:t>Prediction</a:t>
            </a:r>
            <a:endParaRPr lang="en-US" dirty="0" smtClean="0"/>
          </a:p>
          <a:p>
            <a:pPr lvl="1"/>
            <a:r>
              <a:rPr lang="en-US" dirty="0" smtClean="0"/>
              <a:t>House </a:t>
            </a:r>
            <a:r>
              <a:rPr lang="en-US" dirty="0" smtClean="0"/>
              <a:t>price prediction from observed dataset </a:t>
            </a:r>
          </a:p>
          <a:p>
            <a:r>
              <a:rPr lang="en-US" dirty="0" smtClean="0"/>
              <a:t>Forecasting</a:t>
            </a:r>
          </a:p>
          <a:p>
            <a:pPr lvl="1"/>
            <a:r>
              <a:rPr lang="en-US" dirty="0" smtClean="0"/>
              <a:t>Weather forecasting from observed dataset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Good for linearly separable data</a:t>
            </a:r>
          </a:p>
          <a:p>
            <a:r>
              <a:rPr lang="en-IN" dirty="0" smtClean="0"/>
              <a:t>Easier to implement and interpret </a:t>
            </a:r>
          </a:p>
          <a:p>
            <a:r>
              <a:rPr lang="en-IN" dirty="0" smtClean="0"/>
              <a:t>Efficient to train</a:t>
            </a:r>
          </a:p>
          <a:p>
            <a:r>
              <a:rPr lang="en-US" dirty="0" smtClean="0"/>
              <a:t>Handle over-fitting</a:t>
            </a:r>
          </a:p>
          <a:p>
            <a:pPr lvl="1"/>
            <a:r>
              <a:rPr lang="en-IN" dirty="0" smtClean="0"/>
              <a:t>Dimensionality reduction </a:t>
            </a:r>
            <a:r>
              <a:rPr lang="en-IN" dirty="0" smtClean="0"/>
              <a:t>techniques</a:t>
            </a:r>
          </a:p>
          <a:p>
            <a:pPr lvl="1"/>
            <a:r>
              <a:rPr lang="en-IN" dirty="0" smtClean="0"/>
              <a:t>Cross validation</a:t>
            </a:r>
          </a:p>
          <a:p>
            <a:pPr lvl="1"/>
            <a:r>
              <a:rPr lang="en-IN" dirty="0" smtClean="0"/>
              <a:t>Regularization</a:t>
            </a:r>
            <a:endParaRPr lang="en-IN" dirty="0" smtClean="0"/>
          </a:p>
          <a:p>
            <a:r>
              <a:rPr lang="en-IN" dirty="0" smtClean="0"/>
              <a:t>Extrapolation of dataset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Supervised learning – Regression</a:t>
            </a:r>
          </a:p>
          <a:p>
            <a:r>
              <a:rPr lang="en-US" dirty="0" smtClean="0"/>
              <a:t>Linear </a:t>
            </a:r>
            <a:r>
              <a:rPr lang="en-US" dirty="0" smtClean="0"/>
              <a:t>regression</a:t>
            </a:r>
            <a:endParaRPr lang="en-US" dirty="0" smtClean="0"/>
          </a:p>
          <a:p>
            <a:r>
              <a:rPr lang="en-US" dirty="0" smtClean="0"/>
              <a:t>Algorithm</a:t>
            </a:r>
            <a:endParaRPr lang="en-US" dirty="0" smtClean="0"/>
          </a:p>
          <a:p>
            <a:r>
              <a:rPr lang="en-US" dirty="0" smtClean="0"/>
              <a:t>Applications</a:t>
            </a:r>
          </a:p>
          <a:p>
            <a:r>
              <a:rPr lang="en-US" dirty="0" smtClean="0"/>
              <a:t>Advantages </a:t>
            </a:r>
            <a:endParaRPr lang="en-US" dirty="0" smtClean="0"/>
          </a:p>
          <a:p>
            <a:r>
              <a:rPr lang="en-US" dirty="0" smtClean="0"/>
              <a:t>Disadvantages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Assumption of linearity </a:t>
            </a:r>
          </a:p>
          <a:p>
            <a:pPr lvl="1"/>
            <a:r>
              <a:rPr lang="en-IN" dirty="0" smtClean="0"/>
              <a:t>Independent variables</a:t>
            </a:r>
          </a:p>
          <a:p>
            <a:pPr lvl="1"/>
            <a:r>
              <a:rPr lang="en-IN" dirty="0" smtClean="0"/>
              <a:t>Dependent variables</a:t>
            </a:r>
          </a:p>
          <a:p>
            <a:r>
              <a:rPr lang="en-US" dirty="0" smtClean="0"/>
              <a:t>Prone to noise</a:t>
            </a:r>
          </a:p>
          <a:p>
            <a:r>
              <a:rPr lang="en-US" dirty="0" smtClean="0"/>
              <a:t>Sensitive to outliers</a:t>
            </a:r>
          </a:p>
          <a:p>
            <a:r>
              <a:rPr lang="en-US" dirty="0" smtClean="0"/>
              <a:t>Prone </a:t>
            </a:r>
            <a:r>
              <a:rPr lang="en-US" dirty="0" smtClean="0"/>
              <a:t>to </a:t>
            </a:r>
            <a:r>
              <a:rPr lang="en-US" dirty="0" err="1" smtClean="0"/>
              <a:t>multicollinearity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Multicollinearity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Correlated independent </a:t>
            </a:r>
            <a:r>
              <a:rPr lang="en-IN" dirty="0" smtClean="0"/>
              <a:t>variables</a:t>
            </a:r>
          </a:p>
          <a:p>
            <a:r>
              <a:rPr lang="en-IN" dirty="0" smtClean="0"/>
              <a:t>Example</a:t>
            </a:r>
          </a:p>
          <a:p>
            <a:pPr lvl="1"/>
            <a:r>
              <a:rPr lang="en-IN" dirty="0" smtClean="0"/>
              <a:t>Independent </a:t>
            </a:r>
            <a:r>
              <a:rPr lang="en-IN" dirty="0" smtClean="0"/>
              <a:t>variables</a:t>
            </a:r>
            <a:r>
              <a:rPr lang="en-IN" dirty="0" smtClean="0"/>
              <a:t> </a:t>
            </a:r>
          </a:p>
          <a:p>
            <a:pPr lvl="2"/>
            <a:r>
              <a:rPr lang="en-IN" dirty="0" smtClean="0"/>
              <a:t>Radius of a circle</a:t>
            </a:r>
          </a:p>
          <a:p>
            <a:pPr lvl="2"/>
            <a:r>
              <a:rPr lang="en-IN" dirty="0" smtClean="0"/>
              <a:t>Circumference of a circle</a:t>
            </a:r>
          </a:p>
          <a:p>
            <a:pPr lvl="1"/>
            <a:r>
              <a:rPr lang="en-IN" dirty="0" smtClean="0"/>
              <a:t>Radius and circumference – Correlated </a:t>
            </a:r>
          </a:p>
          <a:p>
            <a:pPr lvl="2"/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set – 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Labeled dataset</a:t>
            </a:r>
          </a:p>
          <a:p>
            <a:endParaRPr lang="en-US" dirty="0"/>
          </a:p>
        </p:txBody>
      </p:sp>
      <p:pic>
        <p:nvPicPr>
          <p:cNvPr id="5" name="Picture 4" descr="SupervisedLe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71800"/>
            <a:ext cx="7467600" cy="3733800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Independent variable – X axis</a:t>
            </a:r>
          </a:p>
          <a:p>
            <a:r>
              <a:rPr lang="en-US" dirty="0" smtClean="0"/>
              <a:t>Dependent variable – Y axis</a:t>
            </a:r>
          </a:p>
          <a:p>
            <a:r>
              <a:rPr lang="en-US" dirty="0" smtClean="0"/>
              <a:t>Data points – Samples  </a:t>
            </a:r>
          </a:p>
          <a:p>
            <a:r>
              <a:rPr lang="en-US" dirty="0" smtClean="0"/>
              <a:t>Relationship </a:t>
            </a:r>
          </a:p>
          <a:p>
            <a:r>
              <a:rPr lang="en-US" dirty="0" smtClean="0"/>
              <a:t>Line of regression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895600"/>
            <a:ext cx="3810000" cy="3810000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6" name="Picture 5" descr="Linear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620000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y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y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– </a:t>
            </a:r>
            <a:r>
              <a:rPr lang="en-US" dirty="0" smtClean="0"/>
              <a:t>(W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, W</a:t>
            </a:r>
            <a:r>
              <a:rPr lang="en-US" baseline="-25000" dirty="0" smtClean="0"/>
              <a:t>3</a:t>
            </a:r>
            <a:r>
              <a:rPr lang="en-US" dirty="0" smtClean="0"/>
              <a:t>, …, W</a:t>
            </a:r>
            <a:r>
              <a:rPr lang="en-US" baseline="-25000" dirty="0" smtClean="0"/>
              <a:t>nx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– </a:t>
            </a:r>
            <a:r>
              <a:rPr lang="en-US" dirty="0" smtClean="0"/>
              <a:t>W</a:t>
            </a:r>
            <a:r>
              <a:rPr lang="en-US" baseline="-25000" dirty="0" smtClean="0"/>
              <a:t>0</a:t>
            </a:r>
            <a:r>
              <a:rPr lang="en-US" dirty="0" smtClean="0"/>
              <a:t>  </a:t>
            </a:r>
            <a:endParaRPr lang="en-US" dirty="0" smtClean="0"/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Positive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increases</a:t>
            </a:r>
          </a:p>
          <a:p>
            <a:r>
              <a:rPr lang="en-US" dirty="0" smtClean="0"/>
              <a:t>Negative correlation</a:t>
            </a:r>
          </a:p>
          <a:p>
            <a:pPr lvl="1"/>
            <a:r>
              <a:rPr lang="en-US" dirty="0" smtClean="0"/>
              <a:t>Independent variable increases</a:t>
            </a:r>
          </a:p>
          <a:p>
            <a:pPr lvl="1"/>
            <a:r>
              <a:rPr lang="en-US" dirty="0" smtClean="0"/>
              <a:t>Dependent variable decreases</a:t>
            </a:r>
          </a:p>
          <a:p>
            <a:r>
              <a:rPr lang="en-US" dirty="0" smtClean="0"/>
              <a:t>No correlation</a:t>
            </a:r>
          </a:p>
          <a:p>
            <a:pPr lvl="1"/>
            <a:r>
              <a:rPr lang="en-US" dirty="0" smtClean="0"/>
              <a:t> Independent variable increases</a:t>
            </a:r>
          </a:p>
          <a:p>
            <a:pPr lvl="1"/>
            <a:r>
              <a:rPr lang="en-US" dirty="0" smtClean="0"/>
              <a:t>Dependent variable no change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pic>
        <p:nvPicPr>
          <p:cNvPr id="7" name="Picture 6" descr="PositiveNegativeNo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52" y="2228788"/>
            <a:ext cx="7709296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</TotalTime>
  <Words>465</Words>
  <Application>Microsoft Office PowerPoint</Application>
  <PresentationFormat>On-screen Show (4:3)</PresentationFormat>
  <Paragraphs>142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Microsoft Equation 3.0</vt:lpstr>
      <vt:lpstr>Equation</vt:lpstr>
      <vt:lpstr>Linear Regression</vt:lpstr>
      <vt:lpstr>Topics</vt:lpstr>
      <vt:lpstr>Supervised Learning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 – Types </vt:lpstr>
      <vt:lpstr>Algorithm</vt:lpstr>
      <vt:lpstr>Least Squares</vt:lpstr>
      <vt:lpstr>Least Squares</vt:lpstr>
      <vt:lpstr>R2 Value</vt:lpstr>
      <vt:lpstr>R2 Value</vt:lpstr>
      <vt:lpstr>R2 Value</vt:lpstr>
      <vt:lpstr>p Value</vt:lpstr>
      <vt:lpstr>Applications</vt:lpstr>
      <vt:lpstr>Advantages</vt:lpstr>
      <vt:lpstr>Disadvantages</vt:lpstr>
      <vt:lpstr>Multicollinearity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1387</cp:revision>
  <dcterms:created xsi:type="dcterms:W3CDTF">2019-02-01T20:19:40Z</dcterms:created>
  <dcterms:modified xsi:type="dcterms:W3CDTF">2023-02-01T05:23:40Z</dcterms:modified>
</cp:coreProperties>
</file>