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8" r:id="rId3"/>
    <p:sldId id="273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290" r:id="rId38"/>
    <p:sldId id="270" r:id="rId39"/>
    <p:sldId id="271" r:id="rId40"/>
    <p:sldId id="26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/>
              <a:t>Pritam Prakash Shete</a:t>
            </a:r>
          </a:p>
          <a:p>
            <a:r>
              <a:rPr lang="en-US" dirty="0"/>
              <a:t>Computer Division, BARC </a:t>
            </a:r>
          </a:p>
          <a:p>
            <a:r>
              <a:rPr lang="en-IN" dirty="0"/>
              <a:t>Centre for Excellence in Basic Sciences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Weights – W  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W </a:t>
            </a:r>
            <a:r>
              <a:rPr lang="el-GR" dirty="0"/>
              <a:t>ε</a:t>
            </a:r>
            <a:r>
              <a:rPr lang="en-US" dirty="0"/>
              <a:t> R</a:t>
            </a:r>
          </a:p>
          <a:p>
            <a:pPr lvl="1"/>
            <a:r>
              <a:rPr lang="en-US" dirty="0"/>
              <a:t>Dimension – n</a:t>
            </a:r>
            <a:r>
              <a:rPr lang="en-US" baseline="-25000" dirty="0"/>
              <a:t>X </a:t>
            </a:r>
          </a:p>
          <a:p>
            <a:r>
              <a:rPr lang="en-US" dirty="0"/>
              <a:t>Bias – b  </a:t>
            </a:r>
          </a:p>
          <a:p>
            <a:pPr lvl="1"/>
            <a:r>
              <a:rPr lang="en-US" dirty="0"/>
              <a:t>Scalar</a:t>
            </a:r>
          </a:p>
          <a:p>
            <a:pPr lvl="1"/>
            <a:r>
              <a:rPr lang="en-US" dirty="0"/>
              <a:t>b </a:t>
            </a:r>
            <a:r>
              <a:rPr lang="el-GR" dirty="0"/>
              <a:t>ε </a:t>
            </a:r>
            <a:r>
              <a:rPr lang="en-US" dirty="0"/>
              <a:t>R</a:t>
            </a:r>
          </a:p>
          <a:p>
            <a:r>
              <a:rPr lang="en-US" dirty="0">
                <a:solidFill>
                  <a:srgbClr val="00B050"/>
                </a:solidFill>
              </a:rPr>
              <a:t>Z = W</a:t>
            </a:r>
            <a:r>
              <a:rPr lang="en-US" baseline="30000" dirty="0">
                <a:solidFill>
                  <a:srgbClr val="00B050"/>
                </a:solidFill>
              </a:rPr>
              <a:t>T</a:t>
            </a:r>
            <a:r>
              <a:rPr lang="en-US" dirty="0">
                <a:solidFill>
                  <a:srgbClr val="00B050"/>
                </a:solidFill>
              </a:rPr>
              <a:t>X + b</a:t>
            </a:r>
          </a:p>
          <a:p>
            <a:r>
              <a:rPr lang="en-US" dirty="0">
                <a:solidFill>
                  <a:srgbClr val="00B050"/>
                </a:solidFill>
              </a:rPr>
              <a:t>ŷ = </a:t>
            </a:r>
            <a:r>
              <a:rPr lang="el-GR" dirty="0">
                <a:solidFill>
                  <a:srgbClr val="00B050"/>
                </a:solidFill>
              </a:rPr>
              <a:t>σ</a:t>
            </a:r>
            <a:r>
              <a:rPr lang="en-US" dirty="0">
                <a:solidFill>
                  <a:srgbClr val="00B050"/>
                </a:solidFill>
              </a:rPr>
              <a:t>(Z)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– Activation (sigmoid) function</a:t>
            </a:r>
          </a:p>
          <a:p>
            <a:endParaRPr lang="en-US" baseline="-25000" dirty="0"/>
          </a:p>
        </p:txBody>
      </p:sp>
      <p:grpSp>
        <p:nvGrpSpPr>
          <p:cNvPr id="4" name="Group 42"/>
          <p:cNvGrpSpPr/>
          <p:nvPr/>
        </p:nvGrpSpPr>
        <p:grpSpPr>
          <a:xfrm>
            <a:off x="5003460" y="2129135"/>
            <a:ext cx="3759540" cy="2290465"/>
            <a:chOff x="1752600" y="2057400"/>
            <a:chExt cx="3759540" cy="2290465"/>
          </a:xfrm>
        </p:grpSpPr>
        <p:sp>
          <p:nvSpPr>
            <p:cNvPr id="44" name="TextBox 43"/>
            <p:cNvSpPr txBox="1"/>
            <p:nvPr/>
          </p:nvSpPr>
          <p:spPr>
            <a:xfrm>
              <a:off x="1752600" y="20574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30480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2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52600" y="38862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3</a:t>
              </a: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34290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81600" y="3043535"/>
              <a:ext cx="330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ŷ</a:t>
              </a:r>
            </a:p>
          </p:txBody>
        </p:sp>
        <p:cxnSp>
          <p:nvCxnSpPr>
            <p:cNvPr id="49" name="Straight Arrow Connector 48"/>
            <p:cNvCxnSpPr>
              <a:stCxn id="47" idx="6"/>
            </p:cNvCxnSpPr>
            <p:nvPr/>
          </p:nvCxnSpPr>
          <p:spPr>
            <a:xfrm flipV="1">
              <a:off x="3962400" y="3278188"/>
              <a:ext cx="1143000" cy="365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47" idx="2"/>
            </p:cNvCxnSpPr>
            <p:nvPr/>
          </p:nvCxnSpPr>
          <p:spPr>
            <a:xfrm flipV="1">
              <a:off x="2148840" y="3314700"/>
              <a:ext cx="128016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47" idx="1"/>
            </p:cNvCxnSpPr>
            <p:nvPr/>
          </p:nvCxnSpPr>
          <p:spPr>
            <a:xfrm>
              <a:off x="2286000" y="2438400"/>
              <a:ext cx="1221115" cy="687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7" idx="3"/>
            </p:cNvCxnSpPr>
            <p:nvPr/>
          </p:nvCxnSpPr>
          <p:spPr>
            <a:xfrm flipV="1">
              <a:off x="2286000" y="3503285"/>
              <a:ext cx="1221115" cy="5353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389474" y="220533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62200" y="28956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80216" y="38100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352800" y="243840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+b</a:t>
              </a:r>
              <a:endParaRPr lang="en-US" sz="2400" b="1" baseline="-25000" dirty="0"/>
            </a:p>
          </p:txBody>
        </p:sp>
        <p:cxnSp>
          <p:nvCxnSpPr>
            <p:cNvPr id="57" name="Straight Connector 56"/>
            <p:cNvCxnSpPr>
              <a:stCxn id="47" idx="0"/>
              <a:endCxn id="47" idx="4"/>
            </p:cNvCxnSpPr>
            <p:nvPr/>
          </p:nvCxnSpPr>
          <p:spPr>
            <a:xfrm rot="16200000" flipH="1">
              <a:off x="3429000" y="3314700"/>
              <a:ext cx="533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810000" y="3505200"/>
              <a:ext cx="145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activation</a:t>
              </a:r>
              <a:endParaRPr lang="en-US" sz="2400" b="1" baseline="-25000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Weights – W  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W </a:t>
            </a:r>
            <a:r>
              <a:rPr lang="el-GR" dirty="0"/>
              <a:t>ε</a:t>
            </a:r>
            <a:r>
              <a:rPr lang="en-US" dirty="0"/>
              <a:t> R</a:t>
            </a:r>
          </a:p>
          <a:p>
            <a:pPr lvl="1"/>
            <a:r>
              <a:rPr lang="en-US" dirty="0"/>
              <a:t>Dimension – n</a:t>
            </a:r>
            <a:r>
              <a:rPr lang="en-US" baseline="-25000" dirty="0"/>
              <a:t>X </a:t>
            </a:r>
          </a:p>
          <a:p>
            <a:r>
              <a:rPr lang="en-US" dirty="0"/>
              <a:t>Bias – b  </a:t>
            </a:r>
          </a:p>
          <a:p>
            <a:pPr lvl="1"/>
            <a:r>
              <a:rPr lang="en-US" dirty="0"/>
              <a:t>Scalar</a:t>
            </a:r>
          </a:p>
          <a:p>
            <a:pPr lvl="1"/>
            <a:r>
              <a:rPr lang="en-US" dirty="0"/>
              <a:t>b </a:t>
            </a:r>
            <a:r>
              <a:rPr lang="el-GR" dirty="0"/>
              <a:t>ε </a:t>
            </a:r>
            <a:r>
              <a:rPr lang="en-US" dirty="0"/>
              <a:t>R</a:t>
            </a:r>
          </a:p>
          <a:p>
            <a:r>
              <a:rPr lang="en-US" dirty="0">
                <a:solidFill>
                  <a:srgbClr val="00B050"/>
                </a:solidFill>
              </a:rPr>
              <a:t>Z = W</a:t>
            </a:r>
            <a:r>
              <a:rPr lang="en-US" baseline="30000" dirty="0">
                <a:solidFill>
                  <a:srgbClr val="00B050"/>
                </a:solidFill>
              </a:rPr>
              <a:t>T</a:t>
            </a:r>
            <a:r>
              <a:rPr lang="en-US" dirty="0">
                <a:solidFill>
                  <a:srgbClr val="00B050"/>
                </a:solidFill>
              </a:rPr>
              <a:t>X + b</a:t>
            </a:r>
          </a:p>
          <a:p>
            <a:r>
              <a:rPr lang="en-US" dirty="0">
                <a:solidFill>
                  <a:srgbClr val="00B050"/>
                </a:solidFill>
              </a:rPr>
              <a:t>ŷ = P( y=1 | X) </a:t>
            </a:r>
          </a:p>
          <a:p>
            <a:endParaRPr lang="en-US" baseline="-25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Loss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dataset </a:t>
            </a:r>
          </a:p>
          <a:p>
            <a:pPr lvl="1"/>
            <a:r>
              <a:rPr lang="en-US" dirty="0"/>
              <a:t>{ (x</a:t>
            </a:r>
            <a:r>
              <a:rPr lang="en-US" baseline="30000" dirty="0"/>
              <a:t>(1)</a:t>
            </a:r>
            <a:r>
              <a:rPr lang="en-US" dirty="0"/>
              <a:t>,y</a:t>
            </a:r>
            <a:r>
              <a:rPr lang="en-US" baseline="30000" dirty="0"/>
              <a:t>(1)</a:t>
            </a:r>
            <a:r>
              <a:rPr lang="en-US" dirty="0"/>
              <a:t>), (x</a:t>
            </a:r>
            <a:r>
              <a:rPr lang="en-US" baseline="30000" dirty="0"/>
              <a:t>(2)</a:t>
            </a:r>
            <a:r>
              <a:rPr lang="en-US" dirty="0"/>
              <a:t>,y</a:t>
            </a:r>
            <a:r>
              <a:rPr lang="en-US" baseline="30000" dirty="0"/>
              <a:t>(2)</a:t>
            </a:r>
            <a:r>
              <a:rPr lang="en-US" dirty="0"/>
              <a:t>), …, (x</a:t>
            </a:r>
            <a:r>
              <a:rPr lang="en-US" baseline="30000" dirty="0"/>
              <a:t>(m)</a:t>
            </a:r>
            <a:r>
              <a:rPr lang="en-US" dirty="0"/>
              <a:t>,y</a:t>
            </a:r>
            <a:r>
              <a:rPr lang="en-US" baseline="30000" dirty="0"/>
              <a:t>(m)</a:t>
            </a:r>
            <a:r>
              <a:rPr lang="en-US" dirty="0"/>
              <a:t>)}</a:t>
            </a:r>
          </a:p>
          <a:p>
            <a:r>
              <a:rPr lang="en-US" dirty="0"/>
              <a:t>Equations</a:t>
            </a:r>
          </a:p>
          <a:p>
            <a:pPr lvl="1"/>
            <a:r>
              <a:rPr lang="en-US" dirty="0"/>
              <a:t>Z = W</a:t>
            </a:r>
            <a:r>
              <a:rPr lang="en-US" baseline="30000" dirty="0"/>
              <a:t>T</a:t>
            </a:r>
            <a:r>
              <a:rPr lang="en-US" dirty="0"/>
              <a:t>X + b</a:t>
            </a:r>
          </a:p>
          <a:p>
            <a:pPr lvl="1"/>
            <a:r>
              <a:rPr lang="en-US" dirty="0"/>
              <a:t>ŷ = </a:t>
            </a:r>
            <a:r>
              <a:rPr lang="el-GR" dirty="0"/>
              <a:t>σ</a:t>
            </a:r>
            <a:r>
              <a:rPr lang="en-US" dirty="0"/>
              <a:t>(Z) = y</a:t>
            </a:r>
            <a:r>
              <a:rPr lang="en-US" baseline="-25000" dirty="0"/>
              <a:t>p</a:t>
            </a:r>
          </a:p>
          <a:p>
            <a:r>
              <a:rPr lang="en-US" dirty="0"/>
              <a:t>Output </a:t>
            </a:r>
          </a:p>
          <a:p>
            <a:pPr lvl="1"/>
            <a:r>
              <a:rPr lang="en-US" dirty="0"/>
              <a:t>ŷ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 </a:t>
            </a:r>
            <a:r>
              <a:rPr lang="en-US" dirty="0"/>
              <a:t>~ y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endParaRPr lang="en-US" dirty="0"/>
          </a:p>
          <a:p>
            <a:pPr lvl="1"/>
            <a:r>
              <a:rPr lang="en-US" dirty="0"/>
              <a:t>W and b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Loss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L(ŷ, y) = – y * log(ŷ) – (1 – y) * log(1 – ŷ)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Loss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L(ŷ, y) = – y * log(ŷ) – (1 – y) * log(1 – ŷ)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y = 1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L(ŷ, y) = – log(ŷ)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– log(ŷ) – Minimize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log(ŷ) – Maximize 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ŷ – Maximize 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ŷ – 1.0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Loss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L(ŷ, y) = – y * log(ŷ) – (1 – y) * log(1 – ŷ)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y = 0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L(ŷ, y) = – log(1 – ŷ)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– log(1 – ŷ) – Minimize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log(1 – ŷ) – Maximize 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1 – ŷ – Maximize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ŷ – Minimize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ŷ – 0.0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Loss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Loss function</a:t>
            </a:r>
          </a:p>
          <a:p>
            <a:pPr lvl="1"/>
            <a:r>
              <a:rPr lang="en-US" dirty="0"/>
              <a:t>One sample – i</a:t>
            </a:r>
            <a:r>
              <a:rPr lang="en-US" baseline="30000" dirty="0"/>
              <a:t>th</a:t>
            </a:r>
            <a:r>
              <a:rPr lang="en-US" dirty="0"/>
              <a:t> sample</a:t>
            </a:r>
          </a:p>
          <a:p>
            <a:pPr lvl="1"/>
            <a:r>
              <a:rPr lang="en-US" dirty="0"/>
              <a:t>L(ŷ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, y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) = – y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 * log(ŷ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) – (1 – y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) * log(1 – ŷ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)</a:t>
            </a:r>
          </a:p>
          <a:p>
            <a:r>
              <a:rPr lang="en-US" dirty="0"/>
              <a:t>Cost function</a:t>
            </a:r>
          </a:p>
          <a:p>
            <a:pPr lvl="1"/>
            <a:r>
              <a:rPr lang="en-US" dirty="0"/>
              <a:t>Average of loss function for all samples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219200" y="4634957"/>
          <a:ext cx="7162800" cy="1842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Equation" r:id="rId2" imgW="3492360" imgH="888840" progId="Equation.3">
                  <p:embed/>
                </p:oleObj>
              </mc:Choice>
              <mc:Fallback>
                <p:oleObj name="Equation" r:id="rId2" imgW="3492360" imgH="8888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634957"/>
                        <a:ext cx="7162800" cy="18420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 Descent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Input dataset – </a:t>
            </a:r>
            <a:r>
              <a:rPr lang="en-US" dirty="0">
                <a:solidFill>
                  <a:srgbClr val="00B050"/>
                </a:solidFill>
              </a:rPr>
              <a:t>{ (x</a:t>
            </a:r>
            <a:r>
              <a:rPr lang="en-US" baseline="30000" dirty="0">
                <a:solidFill>
                  <a:srgbClr val="00B050"/>
                </a:solidFill>
              </a:rPr>
              <a:t>(1)</a:t>
            </a:r>
            <a:r>
              <a:rPr lang="en-US" dirty="0">
                <a:solidFill>
                  <a:srgbClr val="00B050"/>
                </a:solidFill>
              </a:rPr>
              <a:t>,y</a:t>
            </a:r>
            <a:r>
              <a:rPr lang="en-US" baseline="30000" dirty="0">
                <a:solidFill>
                  <a:srgbClr val="00B050"/>
                </a:solidFill>
              </a:rPr>
              <a:t>(1)</a:t>
            </a:r>
            <a:r>
              <a:rPr lang="en-US" dirty="0">
                <a:solidFill>
                  <a:srgbClr val="00B050"/>
                </a:solidFill>
              </a:rPr>
              <a:t>), (x</a:t>
            </a:r>
            <a:r>
              <a:rPr lang="en-US" baseline="30000" dirty="0">
                <a:solidFill>
                  <a:srgbClr val="00B050"/>
                </a:solidFill>
              </a:rPr>
              <a:t>(2)</a:t>
            </a:r>
            <a:r>
              <a:rPr lang="en-US" dirty="0">
                <a:solidFill>
                  <a:srgbClr val="00B050"/>
                </a:solidFill>
              </a:rPr>
              <a:t>,y</a:t>
            </a:r>
            <a:r>
              <a:rPr lang="en-US" baseline="30000" dirty="0">
                <a:solidFill>
                  <a:srgbClr val="00B050"/>
                </a:solidFill>
              </a:rPr>
              <a:t>(2)</a:t>
            </a:r>
            <a:r>
              <a:rPr lang="en-US" dirty="0">
                <a:solidFill>
                  <a:srgbClr val="00B050"/>
                </a:solidFill>
              </a:rPr>
              <a:t>), …, (x</a:t>
            </a:r>
            <a:r>
              <a:rPr lang="en-US" baseline="30000" dirty="0">
                <a:solidFill>
                  <a:srgbClr val="00B050"/>
                </a:solidFill>
              </a:rPr>
              <a:t>(m)</a:t>
            </a:r>
            <a:r>
              <a:rPr lang="en-US" dirty="0">
                <a:solidFill>
                  <a:srgbClr val="00B050"/>
                </a:solidFill>
              </a:rPr>
              <a:t>,y</a:t>
            </a:r>
            <a:r>
              <a:rPr lang="en-US" baseline="30000" dirty="0">
                <a:solidFill>
                  <a:srgbClr val="00B050"/>
                </a:solidFill>
              </a:rPr>
              <a:t>(m)</a:t>
            </a:r>
            <a:r>
              <a:rPr lang="en-US" dirty="0">
                <a:solidFill>
                  <a:srgbClr val="00B050"/>
                </a:solidFill>
              </a:rPr>
              <a:t>) }</a:t>
            </a:r>
          </a:p>
          <a:p>
            <a:r>
              <a:rPr lang="en-US" dirty="0"/>
              <a:t>Equations  – </a:t>
            </a:r>
            <a:r>
              <a:rPr lang="en-US" dirty="0">
                <a:solidFill>
                  <a:srgbClr val="0000FF"/>
                </a:solidFill>
              </a:rPr>
              <a:t>Z = W</a:t>
            </a:r>
            <a:r>
              <a:rPr lang="en-US" baseline="30000" dirty="0">
                <a:solidFill>
                  <a:srgbClr val="0000FF"/>
                </a:solidFill>
              </a:rPr>
              <a:t>T</a:t>
            </a:r>
            <a:r>
              <a:rPr lang="en-US" dirty="0">
                <a:solidFill>
                  <a:srgbClr val="0000FF"/>
                </a:solidFill>
              </a:rPr>
              <a:t>X + b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ŷ = </a:t>
            </a:r>
            <a:r>
              <a:rPr lang="el-GR" dirty="0">
                <a:solidFill>
                  <a:srgbClr val="0000FF"/>
                </a:solidFill>
              </a:rPr>
              <a:t>σ</a:t>
            </a:r>
            <a:r>
              <a:rPr lang="en-US" dirty="0">
                <a:solidFill>
                  <a:srgbClr val="0000FF"/>
                </a:solidFill>
              </a:rPr>
              <a:t>(Z) = </a:t>
            </a:r>
            <a:r>
              <a:rPr lang="en-US" dirty="0" err="1">
                <a:solidFill>
                  <a:srgbClr val="0000FF"/>
                </a:solidFill>
              </a:rPr>
              <a:t>y</a:t>
            </a:r>
            <a:r>
              <a:rPr lang="en-US" baseline="-25000" dirty="0" err="1">
                <a:solidFill>
                  <a:srgbClr val="0000FF"/>
                </a:solidFill>
              </a:rPr>
              <a:t>p</a:t>
            </a:r>
            <a:endParaRPr lang="en-US" baseline="-25000" dirty="0">
              <a:solidFill>
                <a:srgbClr val="0000FF"/>
              </a:solidFill>
            </a:endParaRPr>
          </a:p>
          <a:p>
            <a:r>
              <a:rPr lang="en-US" dirty="0"/>
              <a:t>Loss function – </a:t>
            </a:r>
            <a:r>
              <a:rPr lang="en-US" sz="3000" dirty="0">
                <a:solidFill>
                  <a:srgbClr val="FF0000"/>
                </a:solidFill>
              </a:rPr>
              <a:t>L(ŷ, y) = – y*log(ŷ) – (1–y)*log(1–ŷ)</a:t>
            </a:r>
          </a:p>
          <a:p>
            <a:r>
              <a:rPr lang="en-US" dirty="0"/>
              <a:t>Cost function –  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Output </a:t>
            </a:r>
          </a:p>
          <a:p>
            <a:pPr lvl="1"/>
            <a:r>
              <a:rPr lang="en-US" dirty="0"/>
              <a:t>ŷ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 </a:t>
            </a:r>
            <a:r>
              <a:rPr lang="en-US" dirty="0"/>
              <a:t>~ y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endParaRPr lang="en-US" dirty="0"/>
          </a:p>
          <a:p>
            <a:pPr lvl="1"/>
            <a:r>
              <a:rPr lang="en-US" dirty="0"/>
              <a:t>W and b – Minimize J(W, b)</a:t>
            </a:r>
          </a:p>
        </p:txBody>
      </p:sp>
      <p:graphicFrame>
        <p:nvGraphicFramePr>
          <p:cNvPr id="51201" name="Object 1"/>
          <p:cNvGraphicFramePr>
            <a:graphicFrameLocks noChangeAspect="1"/>
          </p:cNvGraphicFramePr>
          <p:nvPr/>
        </p:nvGraphicFramePr>
        <p:xfrm>
          <a:off x="3283957" y="3200400"/>
          <a:ext cx="563144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Equation" r:id="rId2" imgW="3492360" imgH="888840" progId="Equation.3">
                  <p:embed/>
                </p:oleObj>
              </mc:Choice>
              <mc:Fallback>
                <p:oleObj name="Equation" r:id="rId2" imgW="3492360" imgH="8888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3957" y="3200400"/>
                        <a:ext cx="5631443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Desc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581670"/>
            <a:ext cx="6426428" cy="42001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 Descent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Convex function </a:t>
            </a:r>
          </a:p>
          <a:p>
            <a:r>
              <a:rPr lang="en-US" dirty="0"/>
              <a:t>Global optimum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 Descent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Z</a:t>
            </a:r>
            <a:r>
              <a:rPr lang="en-US" sz="2800" baseline="30000" dirty="0"/>
              <a:t>[1]</a:t>
            </a:r>
            <a:r>
              <a:rPr lang="en-US" sz="2800" dirty="0"/>
              <a:t>= W</a:t>
            </a:r>
            <a:r>
              <a:rPr lang="en-US" sz="2800" baseline="30000" dirty="0"/>
              <a:t>[1]</a:t>
            </a:r>
            <a:r>
              <a:rPr lang="en-US" sz="2800" dirty="0"/>
              <a:t>a</a:t>
            </a:r>
            <a:r>
              <a:rPr lang="en-US" sz="2800" baseline="30000" dirty="0"/>
              <a:t>[0]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ŷ = a</a:t>
            </a:r>
            <a:r>
              <a:rPr lang="en-US" sz="2800" baseline="30000" dirty="0"/>
              <a:t>[1]  </a:t>
            </a:r>
            <a:r>
              <a:rPr lang="en-US" sz="2800" dirty="0"/>
              <a:t>= </a:t>
            </a:r>
            <a:r>
              <a:rPr lang="el-GR" sz="2800" dirty="0"/>
              <a:t>σ</a:t>
            </a:r>
            <a:r>
              <a:rPr lang="en-US" sz="2800" dirty="0"/>
              <a:t>(Z</a:t>
            </a:r>
            <a:r>
              <a:rPr lang="en-US" sz="2800" baseline="30000" dirty="0"/>
              <a:t>[1]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L(ŷ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, y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J(W</a:t>
            </a:r>
            <a:r>
              <a:rPr lang="en-US" sz="2800" baseline="30000" dirty="0"/>
              <a:t>[1]</a:t>
            </a:r>
            <a:r>
              <a:rPr lang="en-US" sz="2800" dirty="0"/>
              <a:t>, b</a:t>
            </a:r>
            <a:r>
              <a:rPr lang="en-US" sz="2800" baseline="30000" dirty="0"/>
              <a:t>[1]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179387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Equation" r:id="rId2" imgW="901440" imgH="812520" progId="Equation.3">
                  <p:embed/>
                </p:oleObj>
              </mc:Choice>
              <mc:Fallback>
                <p:oleObj name="Equation" r:id="rId2" imgW="901440" imgH="8125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538" y="2192338"/>
                        <a:ext cx="1793875" cy="161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 – Binary classification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Sigmoid function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Applications</a:t>
            </a:r>
          </a:p>
          <a:p>
            <a:r>
              <a:rPr lang="en-US" dirty="0"/>
              <a:t>Advantages </a:t>
            </a:r>
          </a:p>
          <a:p>
            <a:r>
              <a:rPr lang="en-US" dirty="0"/>
              <a:t>Disadvantages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 Descent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Z</a:t>
            </a:r>
            <a:r>
              <a:rPr lang="en-US" sz="2800" baseline="30000" dirty="0"/>
              <a:t>[1]</a:t>
            </a:r>
            <a:r>
              <a:rPr lang="en-US" sz="2800" dirty="0"/>
              <a:t>= W</a:t>
            </a:r>
            <a:r>
              <a:rPr lang="en-US" sz="2800" baseline="30000" dirty="0"/>
              <a:t>[1]</a:t>
            </a:r>
            <a:r>
              <a:rPr lang="en-US" sz="2800" dirty="0"/>
              <a:t>a</a:t>
            </a:r>
            <a:r>
              <a:rPr lang="en-US" sz="2800" baseline="30000" dirty="0"/>
              <a:t>[0]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ŷ = a</a:t>
            </a:r>
            <a:r>
              <a:rPr lang="en-US" sz="2800" baseline="30000" dirty="0"/>
              <a:t>[1]  </a:t>
            </a:r>
            <a:r>
              <a:rPr lang="en-US" sz="2800" dirty="0"/>
              <a:t>= </a:t>
            </a:r>
            <a:r>
              <a:rPr lang="el-GR" sz="2800" dirty="0"/>
              <a:t>σ</a:t>
            </a:r>
            <a:r>
              <a:rPr lang="en-US" sz="2800" dirty="0"/>
              <a:t>(Z</a:t>
            </a:r>
            <a:r>
              <a:rPr lang="en-US" sz="2800" baseline="30000" dirty="0"/>
              <a:t>[1]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L(ŷ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, y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J(W</a:t>
            </a:r>
            <a:r>
              <a:rPr lang="en-US" sz="2800" baseline="30000" dirty="0"/>
              <a:t>[1]</a:t>
            </a:r>
            <a:r>
              <a:rPr lang="en-US" sz="2800" dirty="0"/>
              <a:t>, b</a:t>
            </a:r>
            <a:r>
              <a:rPr lang="en-US" sz="2800" baseline="30000" dirty="0"/>
              <a:t>[1]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728912" cy="252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Equation" r:id="rId2" imgW="1371600" imgH="1269720" progId="Equation.3">
                  <p:embed/>
                </p:oleObj>
              </mc:Choice>
              <mc:Fallback>
                <p:oleObj name="Equation" r:id="rId2" imgW="1371600" imgH="1269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538" y="2192338"/>
                        <a:ext cx="2728912" cy="2525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 Descent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Z</a:t>
            </a:r>
            <a:r>
              <a:rPr lang="en-US" sz="2800" baseline="30000" dirty="0"/>
              <a:t>[1]</a:t>
            </a:r>
            <a:r>
              <a:rPr lang="en-US" sz="2800" dirty="0"/>
              <a:t>= W</a:t>
            </a:r>
            <a:r>
              <a:rPr lang="en-US" sz="2800" baseline="30000" dirty="0"/>
              <a:t>[1]</a:t>
            </a:r>
            <a:r>
              <a:rPr lang="en-US" sz="2800" dirty="0"/>
              <a:t>a</a:t>
            </a:r>
            <a:r>
              <a:rPr lang="en-US" sz="2800" baseline="30000" dirty="0"/>
              <a:t>[0]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ŷ = a</a:t>
            </a:r>
            <a:r>
              <a:rPr lang="en-US" sz="2800" baseline="30000" dirty="0"/>
              <a:t>[1]  </a:t>
            </a:r>
            <a:r>
              <a:rPr lang="en-US" sz="2800" dirty="0"/>
              <a:t>= </a:t>
            </a:r>
            <a:r>
              <a:rPr lang="el-GR" sz="2800" dirty="0"/>
              <a:t>σ</a:t>
            </a:r>
            <a:r>
              <a:rPr lang="en-US" sz="2800" dirty="0"/>
              <a:t>(Z</a:t>
            </a:r>
            <a:r>
              <a:rPr lang="en-US" sz="2800" baseline="30000" dirty="0"/>
              <a:t>[1]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L(ŷ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, y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J(W</a:t>
            </a:r>
            <a:r>
              <a:rPr lang="en-US" sz="2800" baseline="30000" dirty="0"/>
              <a:t>[1]</a:t>
            </a:r>
            <a:r>
              <a:rPr lang="en-US" sz="2800" dirty="0"/>
              <a:t>, b</a:t>
            </a:r>
            <a:r>
              <a:rPr lang="en-US" sz="2800" baseline="30000" dirty="0"/>
              <a:t>[1]</a:t>
            </a:r>
            <a:r>
              <a:rPr lang="en-US" sz="2800" dirty="0"/>
              <a:t>)</a:t>
            </a:r>
            <a:endParaRPr kumimoji="0" lang="en-US" sz="28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222500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Equation" r:id="rId2" imgW="1117440" imgH="812520" progId="Equation.3">
                  <p:embed/>
                </p:oleObj>
              </mc:Choice>
              <mc:Fallback>
                <p:oleObj name="Equation" r:id="rId2" imgW="1117440" imgH="8125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538" y="2192338"/>
                        <a:ext cx="2222500" cy="161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 Descent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Z</a:t>
            </a:r>
            <a:r>
              <a:rPr lang="en-US" sz="2800" baseline="30000" dirty="0"/>
              <a:t>[1]</a:t>
            </a:r>
            <a:r>
              <a:rPr lang="en-US" sz="2800" dirty="0"/>
              <a:t>= W</a:t>
            </a:r>
            <a:r>
              <a:rPr lang="en-US" sz="2800" baseline="30000" dirty="0"/>
              <a:t>[1]</a:t>
            </a:r>
            <a:r>
              <a:rPr lang="en-US" sz="2800" dirty="0"/>
              <a:t>a</a:t>
            </a:r>
            <a:r>
              <a:rPr lang="en-US" sz="2800" baseline="30000" dirty="0"/>
              <a:t>[0]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ŷ = a</a:t>
            </a:r>
            <a:r>
              <a:rPr lang="en-US" sz="2800" baseline="30000" dirty="0"/>
              <a:t>[1]  </a:t>
            </a:r>
            <a:r>
              <a:rPr lang="en-US" sz="2800" dirty="0"/>
              <a:t>= </a:t>
            </a:r>
            <a:r>
              <a:rPr lang="el-GR" sz="2800" dirty="0"/>
              <a:t>σ</a:t>
            </a:r>
            <a:r>
              <a:rPr lang="en-US" sz="2800" dirty="0"/>
              <a:t>(Z</a:t>
            </a:r>
            <a:r>
              <a:rPr lang="en-US" sz="2800" baseline="30000" dirty="0"/>
              <a:t>[1]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L(ŷ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, y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J(W</a:t>
            </a:r>
            <a:r>
              <a:rPr lang="en-US" sz="2800" baseline="30000" dirty="0"/>
              <a:t>[1]</a:t>
            </a:r>
            <a:r>
              <a:rPr lang="en-US" sz="2800" dirty="0"/>
              <a:t>, b</a:t>
            </a:r>
            <a:r>
              <a:rPr lang="en-US" sz="2800" baseline="30000" dirty="0"/>
              <a:t>[1]</a:t>
            </a:r>
            <a:r>
              <a:rPr lang="en-US" sz="2800" dirty="0"/>
              <a:t>)</a:t>
            </a:r>
            <a:endParaRPr kumimoji="0" lang="en-US" sz="28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22250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Equation" r:id="rId2" imgW="1117440" imgH="393480" progId="Equation.3">
                  <p:embed/>
                </p:oleObj>
              </mc:Choice>
              <mc:Fallback>
                <p:oleObj name="Equation" r:id="rId2" imgW="111744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538" y="2192338"/>
                        <a:ext cx="2222500" cy="782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 Descent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Z</a:t>
            </a:r>
            <a:r>
              <a:rPr lang="en-US" sz="2800" baseline="30000" dirty="0"/>
              <a:t>[1]</a:t>
            </a:r>
            <a:r>
              <a:rPr lang="en-US" sz="2800" dirty="0"/>
              <a:t>= W</a:t>
            </a:r>
            <a:r>
              <a:rPr lang="en-US" sz="2800" baseline="30000" dirty="0"/>
              <a:t>[1]</a:t>
            </a:r>
            <a:r>
              <a:rPr lang="en-US" sz="2800" dirty="0"/>
              <a:t>a</a:t>
            </a:r>
            <a:r>
              <a:rPr lang="en-US" sz="2800" baseline="30000" dirty="0"/>
              <a:t>[0]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ŷ = a</a:t>
            </a:r>
            <a:r>
              <a:rPr lang="en-US" sz="2800" baseline="30000" dirty="0"/>
              <a:t>[1]  </a:t>
            </a:r>
            <a:r>
              <a:rPr lang="en-US" sz="2800" dirty="0"/>
              <a:t>= </a:t>
            </a:r>
            <a:r>
              <a:rPr lang="el-GR" sz="2800" dirty="0"/>
              <a:t>σ</a:t>
            </a:r>
            <a:r>
              <a:rPr lang="en-US" sz="2800" dirty="0"/>
              <a:t>(Z</a:t>
            </a:r>
            <a:r>
              <a:rPr lang="en-US" sz="2800" baseline="30000" dirty="0"/>
              <a:t>[1]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L(ŷ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, y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J(W</a:t>
            </a:r>
            <a:r>
              <a:rPr lang="en-US" sz="2800" baseline="30000" dirty="0"/>
              <a:t>[1]</a:t>
            </a:r>
            <a:r>
              <a:rPr lang="en-US" sz="2800" dirty="0"/>
              <a:t>, b</a:t>
            </a:r>
            <a:r>
              <a:rPr lang="en-US" sz="2800" baseline="30000" dirty="0"/>
              <a:t>[1]</a:t>
            </a:r>
            <a:r>
              <a:rPr lang="en-US" sz="2800" dirty="0"/>
              <a:t>)</a:t>
            </a:r>
            <a:endParaRPr kumimoji="0" lang="en-US" sz="28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3132137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Equation" r:id="rId2" imgW="1574640" imgH="1054080" progId="Equation.3">
                  <p:embed/>
                </p:oleObj>
              </mc:Choice>
              <mc:Fallback>
                <p:oleObj name="Equation" r:id="rId2" imgW="1574640" imgH="10540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538" y="2192338"/>
                        <a:ext cx="3132137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 Descent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Z</a:t>
            </a:r>
            <a:r>
              <a:rPr lang="en-US" sz="2800" baseline="30000" dirty="0"/>
              <a:t>[1]</a:t>
            </a:r>
            <a:r>
              <a:rPr lang="en-US" sz="2800" dirty="0"/>
              <a:t>= W</a:t>
            </a:r>
            <a:r>
              <a:rPr lang="en-US" sz="2800" baseline="30000" dirty="0"/>
              <a:t>[1]</a:t>
            </a:r>
            <a:r>
              <a:rPr lang="en-US" sz="2800" dirty="0"/>
              <a:t>a</a:t>
            </a:r>
            <a:r>
              <a:rPr lang="en-US" sz="2800" baseline="30000" dirty="0"/>
              <a:t>[0]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ŷ = a</a:t>
            </a:r>
            <a:r>
              <a:rPr lang="en-US" sz="2800" baseline="30000" dirty="0"/>
              <a:t>[1]  </a:t>
            </a:r>
            <a:r>
              <a:rPr lang="en-US" sz="2800" dirty="0"/>
              <a:t>= </a:t>
            </a:r>
            <a:r>
              <a:rPr lang="el-GR" sz="2800" dirty="0"/>
              <a:t>σ</a:t>
            </a:r>
            <a:r>
              <a:rPr lang="en-US" sz="2800" dirty="0"/>
              <a:t>(Z</a:t>
            </a:r>
            <a:r>
              <a:rPr lang="en-US" sz="2800" baseline="30000" dirty="0"/>
              <a:t>[1]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L(ŷ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, y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J(W</a:t>
            </a:r>
            <a:r>
              <a:rPr lang="en-US" sz="2800" baseline="30000" dirty="0"/>
              <a:t>[1]</a:t>
            </a:r>
            <a:r>
              <a:rPr lang="en-US" sz="2800" dirty="0"/>
              <a:t>, b</a:t>
            </a:r>
            <a:r>
              <a:rPr lang="en-US" sz="2800" baseline="30000" dirty="0"/>
              <a:t>[1]</a:t>
            </a:r>
            <a:r>
              <a:rPr lang="en-US" sz="2800" dirty="0"/>
              <a:t>)</a:t>
            </a:r>
            <a:endParaRPr kumimoji="0" lang="en-US" sz="28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3611562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Equation" r:id="rId2" imgW="1815840" imgH="838080" progId="Equation.3">
                  <p:embed/>
                </p:oleObj>
              </mc:Choice>
              <mc:Fallback>
                <p:oleObj name="Equation" r:id="rId2" imgW="1815840" imgH="8380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538" y="2192338"/>
                        <a:ext cx="3611562" cy="166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 Descent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Z</a:t>
            </a:r>
            <a:r>
              <a:rPr lang="en-US" sz="2800" baseline="30000" dirty="0"/>
              <a:t>[1]</a:t>
            </a:r>
            <a:r>
              <a:rPr lang="en-US" sz="2800" dirty="0"/>
              <a:t>= W</a:t>
            </a:r>
            <a:r>
              <a:rPr lang="en-US" sz="2800" baseline="30000" dirty="0"/>
              <a:t>[1]</a:t>
            </a:r>
            <a:r>
              <a:rPr lang="en-US" sz="2800" dirty="0"/>
              <a:t>a</a:t>
            </a:r>
            <a:r>
              <a:rPr lang="en-US" sz="2800" baseline="30000" dirty="0"/>
              <a:t>[0]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ŷ = a</a:t>
            </a:r>
            <a:r>
              <a:rPr lang="en-US" sz="2800" baseline="30000" dirty="0"/>
              <a:t>[1]  </a:t>
            </a:r>
            <a:r>
              <a:rPr lang="en-US" sz="2800" dirty="0"/>
              <a:t>= </a:t>
            </a:r>
            <a:r>
              <a:rPr lang="el-GR" sz="2800" dirty="0"/>
              <a:t>σ</a:t>
            </a:r>
            <a:r>
              <a:rPr lang="en-US" sz="2800" dirty="0"/>
              <a:t>(Z</a:t>
            </a:r>
            <a:r>
              <a:rPr lang="en-US" sz="2800" baseline="30000" dirty="0"/>
              <a:t>[1]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L(ŷ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, y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J(W</a:t>
            </a:r>
            <a:r>
              <a:rPr lang="en-US" sz="2800" baseline="30000" dirty="0"/>
              <a:t>[1]</a:t>
            </a:r>
            <a:r>
              <a:rPr lang="en-US" sz="2800" dirty="0"/>
              <a:t>, b</a:t>
            </a:r>
            <a:r>
              <a:rPr lang="en-US" sz="2800" baseline="30000" dirty="0"/>
              <a:t>[1]</a:t>
            </a:r>
            <a:r>
              <a:rPr lang="en-US" sz="2800" dirty="0"/>
              <a:t>)</a:t>
            </a:r>
            <a:endParaRPr kumimoji="0" lang="en-US" sz="28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22250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Equation" r:id="rId2" imgW="1117440" imgH="634680" progId="Equation.3">
                  <p:embed/>
                </p:oleObj>
              </mc:Choice>
              <mc:Fallback>
                <p:oleObj name="Equation" r:id="rId2" imgW="1117440" imgH="6346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538" y="2192338"/>
                        <a:ext cx="2222500" cy="1263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 Descent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Z</a:t>
            </a:r>
            <a:r>
              <a:rPr lang="en-US" sz="2800" baseline="30000" dirty="0"/>
              <a:t>[1]</a:t>
            </a:r>
            <a:r>
              <a:rPr lang="en-US" sz="2800" dirty="0"/>
              <a:t>= W</a:t>
            </a:r>
            <a:r>
              <a:rPr lang="en-US" sz="2800" baseline="30000" dirty="0"/>
              <a:t>[1]</a:t>
            </a:r>
            <a:r>
              <a:rPr lang="en-US" sz="2800" dirty="0"/>
              <a:t>a</a:t>
            </a:r>
            <a:r>
              <a:rPr lang="en-US" sz="2800" baseline="30000" dirty="0"/>
              <a:t>[0]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ŷ = a</a:t>
            </a:r>
            <a:r>
              <a:rPr lang="en-US" sz="2800" baseline="30000" dirty="0"/>
              <a:t>[1]  </a:t>
            </a:r>
            <a:r>
              <a:rPr lang="en-US" sz="2800" dirty="0"/>
              <a:t>= </a:t>
            </a:r>
            <a:r>
              <a:rPr lang="el-GR" sz="2800" dirty="0"/>
              <a:t>σ</a:t>
            </a:r>
            <a:r>
              <a:rPr lang="en-US" sz="2800" dirty="0"/>
              <a:t>(Z</a:t>
            </a:r>
            <a:r>
              <a:rPr lang="en-US" sz="2800" baseline="30000" dirty="0"/>
              <a:t>[1]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L(ŷ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, y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J(W</a:t>
            </a:r>
            <a:r>
              <a:rPr lang="en-US" sz="2800" baseline="30000" dirty="0"/>
              <a:t>[1]</a:t>
            </a:r>
            <a:r>
              <a:rPr lang="en-US" sz="2800" dirty="0"/>
              <a:t>, b</a:t>
            </a:r>
            <a:r>
              <a:rPr lang="en-US" sz="2800" baseline="30000" dirty="0"/>
              <a:t>[1]</a:t>
            </a:r>
            <a:r>
              <a:rPr lang="en-US" sz="2800" dirty="0"/>
              <a:t>)</a:t>
            </a:r>
            <a:endParaRPr kumimoji="0" lang="en-US" sz="28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4065587" cy="214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Equation" r:id="rId2" imgW="2044440" imgH="1079280" progId="Equation.3">
                  <p:embed/>
                </p:oleObj>
              </mc:Choice>
              <mc:Fallback>
                <p:oleObj name="Equation" r:id="rId2" imgW="2044440" imgH="1079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538" y="2192338"/>
                        <a:ext cx="4065587" cy="2147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 Descent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Z</a:t>
            </a:r>
            <a:r>
              <a:rPr lang="en-US" sz="2800" baseline="30000" dirty="0"/>
              <a:t>[1]</a:t>
            </a:r>
            <a:r>
              <a:rPr lang="en-US" sz="2800" dirty="0"/>
              <a:t>= W</a:t>
            </a:r>
            <a:r>
              <a:rPr lang="en-US" sz="2800" baseline="30000" dirty="0"/>
              <a:t>[1]</a:t>
            </a:r>
            <a:r>
              <a:rPr lang="en-US" sz="2800" dirty="0"/>
              <a:t>a</a:t>
            </a:r>
            <a:r>
              <a:rPr lang="en-US" sz="2800" baseline="30000" dirty="0"/>
              <a:t>[0]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ŷ = a</a:t>
            </a:r>
            <a:r>
              <a:rPr lang="en-US" sz="2800" baseline="30000" dirty="0"/>
              <a:t>[1]  </a:t>
            </a:r>
            <a:r>
              <a:rPr lang="en-US" sz="2800" dirty="0"/>
              <a:t>= </a:t>
            </a:r>
            <a:r>
              <a:rPr lang="el-GR" sz="2800" dirty="0"/>
              <a:t>σ</a:t>
            </a:r>
            <a:r>
              <a:rPr lang="en-US" sz="2800" dirty="0"/>
              <a:t>(Z</a:t>
            </a:r>
            <a:r>
              <a:rPr lang="en-US" sz="2800" baseline="30000" dirty="0"/>
              <a:t>[1]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L(ŷ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, y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J(W</a:t>
            </a:r>
            <a:r>
              <a:rPr lang="en-US" sz="2800" baseline="30000" dirty="0"/>
              <a:t>[1]</a:t>
            </a:r>
            <a:r>
              <a:rPr lang="en-US" sz="2800" dirty="0"/>
              <a:t>, b</a:t>
            </a:r>
            <a:r>
              <a:rPr lang="en-US" sz="2800" baseline="30000" dirty="0"/>
              <a:t>[1]</a:t>
            </a:r>
            <a:r>
              <a:rPr lang="en-US" sz="2800" dirty="0"/>
              <a:t>)</a:t>
            </a:r>
            <a:endParaRPr kumimoji="0" lang="en-US" sz="28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222500" cy="179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Equation" r:id="rId2" imgW="1117440" imgH="901440" progId="Equation.3">
                  <p:embed/>
                </p:oleObj>
              </mc:Choice>
              <mc:Fallback>
                <p:oleObj name="Equation" r:id="rId2" imgW="1117440" imgH="9014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538" y="2192338"/>
                        <a:ext cx="2222500" cy="179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 Descent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Z</a:t>
            </a:r>
            <a:r>
              <a:rPr lang="en-US" sz="2800" baseline="30000" dirty="0"/>
              <a:t>[1]</a:t>
            </a:r>
            <a:r>
              <a:rPr lang="en-US" sz="2800" dirty="0"/>
              <a:t>= W</a:t>
            </a:r>
            <a:r>
              <a:rPr lang="en-US" sz="2800" baseline="30000" dirty="0"/>
              <a:t>[1]</a:t>
            </a:r>
            <a:r>
              <a:rPr lang="en-US" sz="2800" dirty="0"/>
              <a:t>a</a:t>
            </a:r>
            <a:r>
              <a:rPr lang="en-US" sz="2800" baseline="30000" dirty="0"/>
              <a:t>[0]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ŷ = a</a:t>
            </a:r>
            <a:r>
              <a:rPr lang="en-US" sz="2800" baseline="30000" dirty="0"/>
              <a:t>[1]  </a:t>
            </a:r>
            <a:r>
              <a:rPr lang="en-US" sz="2800" dirty="0"/>
              <a:t>= </a:t>
            </a:r>
            <a:r>
              <a:rPr lang="el-GR" sz="2800" dirty="0"/>
              <a:t>σ</a:t>
            </a:r>
            <a:r>
              <a:rPr lang="en-US" sz="2800" dirty="0"/>
              <a:t>(Z</a:t>
            </a:r>
            <a:r>
              <a:rPr lang="en-US" sz="2800" baseline="30000" dirty="0"/>
              <a:t>[1]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L(ŷ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, y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J(W</a:t>
            </a:r>
            <a:r>
              <a:rPr lang="en-US" sz="2800" baseline="30000" dirty="0"/>
              <a:t>[1]</a:t>
            </a:r>
            <a:r>
              <a:rPr lang="en-US" sz="2800" dirty="0"/>
              <a:t>, b</a:t>
            </a:r>
            <a:r>
              <a:rPr lang="en-US" sz="2800" baseline="30000" dirty="0"/>
              <a:t>[1]</a:t>
            </a:r>
            <a:r>
              <a:rPr lang="en-US" sz="2800" dirty="0"/>
              <a:t>)</a:t>
            </a:r>
            <a:endParaRPr kumimoji="0" lang="en-US" sz="28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3687762" cy="262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Equation" r:id="rId2" imgW="1854000" imgH="1320480" progId="Equation.3">
                  <p:embed/>
                </p:oleObj>
              </mc:Choice>
              <mc:Fallback>
                <p:oleObj name="Equation" r:id="rId2" imgW="1854000" imgH="1320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538" y="2192338"/>
                        <a:ext cx="3687762" cy="2627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 Descent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Z</a:t>
            </a:r>
            <a:r>
              <a:rPr lang="en-US" sz="2800" baseline="30000" dirty="0"/>
              <a:t>[1]</a:t>
            </a:r>
            <a:r>
              <a:rPr lang="en-US" sz="2800" dirty="0"/>
              <a:t>= W</a:t>
            </a:r>
            <a:r>
              <a:rPr lang="en-US" sz="2800" baseline="30000" dirty="0"/>
              <a:t>[1]</a:t>
            </a:r>
            <a:r>
              <a:rPr lang="en-US" sz="2800" dirty="0"/>
              <a:t>a</a:t>
            </a:r>
            <a:r>
              <a:rPr lang="en-US" sz="2800" baseline="30000" dirty="0"/>
              <a:t>[0]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ŷ = a</a:t>
            </a:r>
            <a:r>
              <a:rPr lang="en-US" sz="2800" baseline="30000" dirty="0"/>
              <a:t>[1]  </a:t>
            </a:r>
            <a:r>
              <a:rPr lang="en-US" sz="2800" dirty="0"/>
              <a:t>= </a:t>
            </a:r>
            <a:r>
              <a:rPr lang="el-GR" sz="2800" dirty="0"/>
              <a:t>σ</a:t>
            </a:r>
            <a:r>
              <a:rPr lang="en-US" sz="2800" dirty="0"/>
              <a:t>(Z</a:t>
            </a:r>
            <a:r>
              <a:rPr lang="en-US" sz="2800" baseline="30000" dirty="0"/>
              <a:t>[1]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L(ŷ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, y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J(W</a:t>
            </a:r>
            <a:r>
              <a:rPr lang="en-US" sz="2800" baseline="30000" dirty="0"/>
              <a:t>[1]</a:t>
            </a:r>
            <a:r>
              <a:rPr lang="en-US" sz="2800" dirty="0"/>
              <a:t>, b</a:t>
            </a:r>
            <a:r>
              <a:rPr lang="en-US" sz="2800" baseline="30000" dirty="0"/>
              <a:t>[1]</a:t>
            </a:r>
            <a:r>
              <a:rPr lang="en-US" sz="2800" dirty="0"/>
              <a:t>)</a:t>
            </a:r>
            <a:endParaRPr kumimoji="0" lang="en-US" sz="28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222500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name="Equation" r:id="rId2" imgW="1117440" imgH="1143000" progId="Equation.3">
                  <p:embed/>
                </p:oleObj>
              </mc:Choice>
              <mc:Fallback>
                <p:oleObj name="Equation" r:id="rId2" imgW="1117440" imgH="1143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538" y="2192338"/>
                        <a:ext cx="2222500" cy="227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set – { (x</a:t>
            </a:r>
            <a:r>
              <a:rPr lang="en-US" baseline="30000" dirty="0"/>
              <a:t>(1)</a:t>
            </a:r>
            <a:r>
              <a:rPr lang="en-US" dirty="0"/>
              <a:t>,y</a:t>
            </a:r>
            <a:r>
              <a:rPr lang="en-US" baseline="30000" dirty="0"/>
              <a:t>(1)</a:t>
            </a:r>
            <a:r>
              <a:rPr lang="en-US" dirty="0"/>
              <a:t>), (x</a:t>
            </a:r>
            <a:r>
              <a:rPr lang="en-US" baseline="30000" dirty="0"/>
              <a:t>(2)</a:t>
            </a:r>
            <a:r>
              <a:rPr lang="en-US" dirty="0"/>
              <a:t>,y</a:t>
            </a:r>
            <a:r>
              <a:rPr lang="en-US" baseline="30000" dirty="0"/>
              <a:t>(2)</a:t>
            </a:r>
            <a:r>
              <a:rPr lang="en-US" dirty="0"/>
              <a:t>), …, (x</a:t>
            </a:r>
            <a:r>
              <a:rPr lang="en-US" baseline="30000" dirty="0"/>
              <a:t>(m)</a:t>
            </a:r>
            <a:r>
              <a:rPr lang="en-US" dirty="0"/>
              <a:t>,y</a:t>
            </a:r>
            <a:r>
              <a:rPr lang="en-US" baseline="30000" dirty="0"/>
              <a:t>(m)</a:t>
            </a:r>
            <a:r>
              <a:rPr lang="en-US" dirty="0"/>
              <a:t>)}</a:t>
            </a:r>
          </a:p>
          <a:p>
            <a:r>
              <a:rPr lang="en-US" dirty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Lasso regression</a:t>
            </a:r>
          </a:p>
          <a:p>
            <a:r>
              <a:rPr lang="en-IN" dirty="0"/>
              <a:t>Ridge Regression</a:t>
            </a:r>
          </a:p>
          <a:p>
            <a:r>
              <a:rPr lang="en-IN" dirty="0"/>
              <a:t>Elastic Net Regression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Lasso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Least Absolute Shrinkage Selector Operator</a:t>
            </a:r>
          </a:p>
          <a:p>
            <a:r>
              <a:rPr lang="en-IN" dirty="0"/>
              <a:t>L1 regularization technique</a:t>
            </a:r>
          </a:p>
          <a:p>
            <a:r>
              <a:rPr lang="en-IN"/>
              <a:t>Reduce coefficients</a:t>
            </a:r>
            <a:endParaRPr lang="en-IN" dirty="0"/>
          </a:p>
          <a:p>
            <a:r>
              <a:rPr lang="en-IN" dirty="0"/>
              <a:t>Feature selection</a:t>
            </a:r>
          </a:p>
          <a:p>
            <a:pPr lvl="1"/>
            <a:r>
              <a:rPr lang="en-IN" dirty="0"/>
              <a:t>Select important features </a:t>
            </a:r>
          </a:p>
          <a:p>
            <a:pPr lvl="1"/>
            <a:r>
              <a:rPr lang="en-IN" dirty="0"/>
              <a:t>Reduce coefficients of others to zero</a:t>
            </a:r>
          </a:p>
          <a:p>
            <a:r>
              <a:rPr lang="en-IN" dirty="0"/>
              <a:t>Suitable for more number of features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Ridge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L2 regularization technique</a:t>
            </a:r>
          </a:p>
          <a:p>
            <a:r>
              <a:rPr lang="en-IN" dirty="0"/>
              <a:t>Reduce coefficients</a:t>
            </a:r>
          </a:p>
          <a:p>
            <a:r>
              <a:rPr lang="en-IN" dirty="0"/>
              <a:t>Reduce model complexity</a:t>
            </a:r>
          </a:p>
          <a:p>
            <a:r>
              <a:rPr lang="en-IN" dirty="0"/>
              <a:t>Prevent </a:t>
            </a:r>
            <a:r>
              <a:rPr lang="en-IN" dirty="0" err="1"/>
              <a:t>multicollinearity</a:t>
            </a:r>
            <a:r>
              <a:rPr lang="en-IN" dirty="0"/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Elastic Net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L1 and L2 regularization technique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2053-84B8-00D1-D398-C905CCFC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Confusion Matrix</a:t>
            </a:r>
          </a:p>
        </p:txBody>
      </p:sp>
      <p:sp>
        <p:nvSpPr>
          <p:cNvPr id="4" name="Text Box 10">
            <a:extLst>
              <a:ext uri="{FF2B5EF4-FFF2-40B4-BE49-F238E27FC236}">
                <a16:creationId xmlns:a16="http://schemas.microsoft.com/office/drawing/2014/main" id="{B82EF61E-94BA-0C39-0400-E0D8FAB1D765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-1" y="6519446"/>
            <a:ext cx="2133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D7382C-8964-AC6D-D726-8F774177D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43021"/>
            <a:ext cx="6629400" cy="493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92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True positive</a:t>
            </a:r>
          </a:p>
          <a:p>
            <a:pPr lvl="1"/>
            <a:r>
              <a:rPr lang="en-US" dirty="0"/>
              <a:t>Actual positive</a:t>
            </a:r>
          </a:p>
          <a:p>
            <a:pPr lvl="1"/>
            <a:r>
              <a:rPr lang="en-US" dirty="0"/>
              <a:t>Predicted positive</a:t>
            </a:r>
          </a:p>
          <a:p>
            <a:r>
              <a:rPr lang="en-US" dirty="0"/>
              <a:t>False positive – Type 1 error</a:t>
            </a:r>
          </a:p>
          <a:p>
            <a:pPr lvl="1"/>
            <a:r>
              <a:rPr lang="en-US" dirty="0"/>
              <a:t>Actual negative</a:t>
            </a:r>
          </a:p>
          <a:p>
            <a:pPr lvl="1"/>
            <a:r>
              <a:rPr lang="en-US" dirty="0"/>
              <a:t>Predicted positive</a:t>
            </a:r>
          </a:p>
          <a:p>
            <a:r>
              <a:rPr lang="en-US" dirty="0"/>
              <a:t>False negative – Type 2 error</a:t>
            </a:r>
          </a:p>
          <a:p>
            <a:pPr lvl="1"/>
            <a:r>
              <a:rPr lang="en-US" dirty="0"/>
              <a:t>Actual positive</a:t>
            </a:r>
          </a:p>
          <a:p>
            <a:pPr lvl="1"/>
            <a:r>
              <a:rPr lang="en-US" dirty="0"/>
              <a:t>Predicted negative</a:t>
            </a:r>
          </a:p>
          <a:p>
            <a:r>
              <a:rPr lang="en-US" dirty="0"/>
              <a:t>True negative</a:t>
            </a:r>
          </a:p>
          <a:p>
            <a:pPr lvl="1"/>
            <a:r>
              <a:rPr lang="en-US" dirty="0"/>
              <a:t>Actual negative</a:t>
            </a:r>
          </a:p>
          <a:p>
            <a:pPr lvl="1"/>
            <a:r>
              <a:rPr lang="en-US" dirty="0"/>
              <a:t>Predicted negative</a:t>
            </a:r>
          </a:p>
          <a:p>
            <a:endParaRPr lang="en-US" dirty="0"/>
          </a:p>
          <a:p>
            <a:pPr lvl="1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445439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/>
              <a:t>Accuracy</a:t>
            </a:r>
          </a:p>
          <a:p>
            <a:pPr lvl="1"/>
            <a:r>
              <a:rPr lang="en-US" dirty="0"/>
              <a:t>(TP + TN) /(TP + TN + FP + FN)</a:t>
            </a:r>
          </a:p>
          <a:p>
            <a:r>
              <a:rPr lang="en-US" dirty="0"/>
              <a:t>Recall</a:t>
            </a:r>
          </a:p>
          <a:p>
            <a:pPr lvl="1"/>
            <a:r>
              <a:rPr lang="en-US" dirty="0"/>
              <a:t>(TP) / (TP + FN)</a:t>
            </a:r>
          </a:p>
          <a:p>
            <a:r>
              <a:rPr lang="en-US" dirty="0"/>
              <a:t>Precision</a:t>
            </a:r>
          </a:p>
          <a:p>
            <a:pPr lvl="1"/>
            <a:r>
              <a:rPr lang="en-US" dirty="0"/>
              <a:t>(TP) / (TP + FP)</a:t>
            </a:r>
          </a:p>
          <a:p>
            <a:r>
              <a:rPr lang="en-US" dirty="0"/>
              <a:t>F1 score </a:t>
            </a:r>
          </a:p>
          <a:p>
            <a:pPr lvl="1"/>
            <a:r>
              <a:rPr lang="en-US" dirty="0"/>
              <a:t>(2 × Recall × Precision) / ( Recall + Precision)</a:t>
            </a:r>
          </a:p>
          <a:p>
            <a:endParaRPr lang="en-US" dirty="0"/>
          </a:p>
          <a:p>
            <a:pPr lvl="1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912760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/>
              <a:t>Binary classification</a:t>
            </a:r>
          </a:p>
          <a:p>
            <a:r>
              <a:rPr lang="en-IN" dirty="0"/>
              <a:t>Positive class and negative class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baseline="-25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Easy to implement and interpret</a:t>
            </a:r>
          </a:p>
          <a:p>
            <a:r>
              <a:rPr lang="en-IN" dirty="0"/>
              <a:t>Efficient to train</a:t>
            </a:r>
          </a:p>
          <a:p>
            <a:r>
              <a:rPr lang="en-IN" dirty="0"/>
              <a:t>No assumptions about distributions of classes</a:t>
            </a:r>
          </a:p>
          <a:p>
            <a:r>
              <a:rPr lang="en-IN" dirty="0"/>
              <a:t>Can be extended to multiple classes</a:t>
            </a:r>
          </a:p>
          <a:p>
            <a:r>
              <a:rPr lang="en-IN" dirty="0"/>
              <a:t>Good accuracy for linearly separable dataset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Overfit</a:t>
            </a:r>
            <a:r>
              <a:rPr lang="en-US" dirty="0"/>
              <a:t> for small dataset</a:t>
            </a:r>
          </a:p>
          <a:p>
            <a:r>
              <a:rPr lang="en-US" dirty="0"/>
              <a:t>Construct linear boundaries</a:t>
            </a:r>
          </a:p>
          <a:p>
            <a:r>
              <a:rPr lang="en-IN" dirty="0"/>
              <a:t>Assumption of linearity </a:t>
            </a:r>
          </a:p>
          <a:p>
            <a:pPr lvl="1"/>
            <a:r>
              <a:rPr lang="en-IN" dirty="0"/>
              <a:t>Independent variables</a:t>
            </a:r>
          </a:p>
          <a:p>
            <a:pPr lvl="1"/>
            <a:r>
              <a:rPr lang="en-IN" dirty="0"/>
              <a:t>Dependent variables</a:t>
            </a:r>
          </a:p>
          <a:p>
            <a:r>
              <a:rPr lang="en-IN"/>
              <a:t>Cannot solve non </a:t>
            </a:r>
            <a:r>
              <a:rPr lang="en-IN" dirty="0"/>
              <a:t>linear problems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Classification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 elements of given set into two groups</a:t>
            </a:r>
          </a:p>
          <a:p>
            <a:pPr lvl="1"/>
            <a:r>
              <a:rPr lang="en-US" dirty="0"/>
              <a:t>Classify dog and non-dog images</a:t>
            </a:r>
          </a:p>
        </p:txBody>
      </p:sp>
      <p:grpSp>
        <p:nvGrpSpPr>
          <p:cNvPr id="4" name="Group 9"/>
          <p:cNvGrpSpPr/>
          <p:nvPr/>
        </p:nvGrpSpPr>
        <p:grpSpPr>
          <a:xfrm>
            <a:off x="1447800" y="2895600"/>
            <a:ext cx="3200400" cy="2671465"/>
            <a:chOff x="1447800" y="2895600"/>
            <a:chExt cx="3200400" cy="2671465"/>
          </a:xfrm>
        </p:grpSpPr>
        <p:pic>
          <p:nvPicPr>
            <p:cNvPr id="6" name="Picture 5" descr="dog.jpe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7800" y="2895600"/>
              <a:ext cx="3200400" cy="21336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447800" y="5105400"/>
              <a:ext cx="320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Dog</a:t>
              </a:r>
            </a:p>
          </p:txBody>
        </p:sp>
      </p:grpSp>
      <p:grpSp>
        <p:nvGrpSpPr>
          <p:cNvPr id="5" name="Group 10"/>
          <p:cNvGrpSpPr/>
          <p:nvPr/>
        </p:nvGrpSpPr>
        <p:grpSpPr>
          <a:xfrm>
            <a:off x="5105400" y="2895600"/>
            <a:ext cx="3200400" cy="2671465"/>
            <a:chOff x="5105400" y="2895600"/>
            <a:chExt cx="3200400" cy="2671465"/>
          </a:xfrm>
        </p:grpSpPr>
        <p:pic>
          <p:nvPicPr>
            <p:cNvPr id="7" name="Picture 6" descr="cat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1600" y="2895600"/>
              <a:ext cx="3048000" cy="21336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05400" y="5105400"/>
              <a:ext cx="320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Non-dog</a:t>
              </a:r>
            </a:p>
          </p:txBody>
        </p:sp>
      </p:grpSp>
      <p:sp>
        <p:nvSpPr>
          <p:cNvPr id="12" name="Text Box 10"/>
          <p:cNvSpPr txBox="1">
            <a:spLocks noChangeArrowheads="1"/>
          </p:cNvSpPr>
          <p:nvPr/>
        </p:nvSpPr>
        <p:spPr bwMode="auto">
          <a:xfrm rot="10800000" flipV="1">
            <a:off x="-1" y="6519446"/>
            <a:ext cx="2133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Sigmoid Function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505200" y="5027612"/>
          <a:ext cx="1684337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Equation" r:id="rId2" imgW="876240" imgH="393480" progId="Equation.3">
                  <p:embed/>
                </p:oleObj>
              </mc:Choice>
              <mc:Fallback>
                <p:oleObj name="Equation" r:id="rId2" imgW="87624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027612"/>
                        <a:ext cx="1684337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905000" y="1703070"/>
            <a:ext cx="4876800" cy="324993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Sigmoid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</a:t>
            </a:r>
            <a:r>
              <a:rPr lang="en-US" dirty="0"/>
              <a:t>(Z) ~ 1 – For Z &gt;&gt; 0 </a:t>
            </a:r>
          </a:p>
          <a:p>
            <a:r>
              <a:rPr lang="el-GR" dirty="0"/>
              <a:t>σ</a:t>
            </a:r>
            <a:r>
              <a:rPr lang="en-US" dirty="0"/>
              <a:t>(Z) ~ 0 – For Z &lt;&lt; 0 </a:t>
            </a:r>
          </a:p>
          <a:p>
            <a:r>
              <a:rPr lang="el-GR" dirty="0"/>
              <a:t>σ</a:t>
            </a:r>
            <a:r>
              <a:rPr lang="en-US" dirty="0"/>
              <a:t>(Z) = 0.5 – For Z = 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379348"/>
              </p:ext>
            </p:extLst>
          </p:nvPr>
        </p:nvGraphicFramePr>
        <p:xfrm>
          <a:off x="5486400" y="1752600"/>
          <a:ext cx="28956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b="1" dirty="0"/>
                        <a:t>σ(</a:t>
                      </a:r>
                      <a:r>
                        <a:rPr lang="en-US" b="1" dirty="0"/>
                        <a:t>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– X  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X </a:t>
            </a:r>
            <a:r>
              <a:rPr lang="el-GR" dirty="0"/>
              <a:t>ε</a:t>
            </a:r>
            <a:r>
              <a:rPr lang="en-US" dirty="0"/>
              <a:t> R</a:t>
            </a:r>
          </a:p>
          <a:p>
            <a:pPr lvl="1"/>
            <a:r>
              <a:rPr lang="en-US" dirty="0"/>
              <a:t>Dimension – n</a:t>
            </a:r>
            <a:r>
              <a:rPr lang="en-US" baseline="-25000" dirty="0"/>
              <a:t>X </a:t>
            </a:r>
          </a:p>
          <a:p>
            <a:r>
              <a:rPr lang="en-US" dirty="0"/>
              <a:t>Output – ŷ </a:t>
            </a:r>
          </a:p>
          <a:p>
            <a:pPr lvl="1"/>
            <a:r>
              <a:rPr lang="en-US" dirty="0"/>
              <a:t>Scalar</a:t>
            </a:r>
          </a:p>
          <a:p>
            <a:pPr lvl="1"/>
            <a:r>
              <a:rPr lang="en-US" dirty="0"/>
              <a:t>0 &lt;= ŷ &lt;= 1.0</a:t>
            </a:r>
          </a:p>
          <a:p>
            <a:pPr lvl="1"/>
            <a:endParaRPr lang="en-US" baseline="-25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Weights – W  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W </a:t>
            </a:r>
            <a:r>
              <a:rPr lang="el-GR" dirty="0"/>
              <a:t>ε</a:t>
            </a:r>
            <a:r>
              <a:rPr lang="en-US" dirty="0"/>
              <a:t> R</a:t>
            </a:r>
          </a:p>
          <a:p>
            <a:pPr lvl="1"/>
            <a:r>
              <a:rPr lang="en-US" dirty="0"/>
              <a:t>Dimension – n</a:t>
            </a:r>
            <a:r>
              <a:rPr lang="en-US" baseline="-25000" dirty="0"/>
              <a:t>X </a:t>
            </a:r>
          </a:p>
          <a:p>
            <a:r>
              <a:rPr lang="en-US" dirty="0"/>
              <a:t>Bias – b  </a:t>
            </a:r>
          </a:p>
          <a:p>
            <a:pPr lvl="1"/>
            <a:r>
              <a:rPr lang="en-US" dirty="0"/>
              <a:t>Scalar</a:t>
            </a:r>
          </a:p>
          <a:p>
            <a:pPr lvl="1"/>
            <a:r>
              <a:rPr lang="en-US" dirty="0"/>
              <a:t>b </a:t>
            </a:r>
            <a:r>
              <a:rPr lang="el-GR" dirty="0"/>
              <a:t>ε </a:t>
            </a:r>
            <a:r>
              <a:rPr lang="en-US" dirty="0"/>
              <a:t>R</a:t>
            </a:r>
          </a:p>
          <a:p>
            <a:r>
              <a:rPr lang="en-US" dirty="0"/>
              <a:t>y = W</a:t>
            </a:r>
            <a:r>
              <a:rPr lang="en-US" baseline="30000" dirty="0"/>
              <a:t>T</a:t>
            </a:r>
            <a:r>
              <a:rPr lang="en-US" dirty="0"/>
              <a:t>X + b</a:t>
            </a:r>
            <a:endParaRPr lang="en-US" baseline="-25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Weights – W  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W </a:t>
            </a:r>
            <a:r>
              <a:rPr lang="el-GR" dirty="0"/>
              <a:t>ε</a:t>
            </a:r>
            <a:r>
              <a:rPr lang="en-US" dirty="0"/>
              <a:t> R</a:t>
            </a:r>
          </a:p>
          <a:p>
            <a:pPr lvl="1"/>
            <a:r>
              <a:rPr lang="en-US" dirty="0"/>
              <a:t>Dimension – n</a:t>
            </a:r>
            <a:r>
              <a:rPr lang="en-US" baseline="-25000" dirty="0"/>
              <a:t>X </a:t>
            </a:r>
          </a:p>
          <a:p>
            <a:r>
              <a:rPr lang="en-US" dirty="0"/>
              <a:t>Bias – b  </a:t>
            </a:r>
          </a:p>
          <a:p>
            <a:pPr lvl="1"/>
            <a:r>
              <a:rPr lang="en-US" dirty="0"/>
              <a:t>Scalar</a:t>
            </a:r>
          </a:p>
          <a:p>
            <a:pPr lvl="1"/>
            <a:r>
              <a:rPr lang="en-US" dirty="0"/>
              <a:t>b </a:t>
            </a:r>
            <a:r>
              <a:rPr lang="el-GR" dirty="0"/>
              <a:t>ε </a:t>
            </a:r>
            <a:r>
              <a:rPr lang="en-US" dirty="0"/>
              <a:t>R</a:t>
            </a:r>
          </a:p>
          <a:p>
            <a:r>
              <a:rPr lang="en-US" dirty="0"/>
              <a:t>y = W</a:t>
            </a:r>
            <a:r>
              <a:rPr lang="en-US" baseline="30000" dirty="0"/>
              <a:t>T</a:t>
            </a:r>
            <a:r>
              <a:rPr lang="en-US" dirty="0"/>
              <a:t>X + b</a:t>
            </a:r>
            <a:endParaRPr lang="en-US" baseline="-25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5638800"/>
            <a:ext cx="21336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</TotalTime>
  <Words>1522</Words>
  <Application>Microsoft Office PowerPoint</Application>
  <PresentationFormat>On-screen Show (4:3)</PresentationFormat>
  <Paragraphs>289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Office Theme</vt:lpstr>
      <vt:lpstr>Equation</vt:lpstr>
      <vt:lpstr>Logistic Regression</vt:lpstr>
      <vt:lpstr>Topics</vt:lpstr>
      <vt:lpstr>Supervised Learning</vt:lpstr>
      <vt:lpstr>Binary Classification </vt:lpstr>
      <vt:lpstr>Sigmoid Function</vt:lpstr>
      <vt:lpstr>Sigmoid Function</vt:lpstr>
      <vt:lpstr>Logistic Regression</vt:lpstr>
      <vt:lpstr>Linear Regression</vt:lpstr>
      <vt:lpstr>Logistic Regression</vt:lpstr>
      <vt:lpstr>Logistic Regression</vt:lpstr>
      <vt:lpstr>Logistic Regression</vt:lpstr>
      <vt:lpstr>Loss Function </vt:lpstr>
      <vt:lpstr>Loss Function </vt:lpstr>
      <vt:lpstr>Loss Function </vt:lpstr>
      <vt:lpstr>Loss Function </vt:lpstr>
      <vt:lpstr>Loss Function </vt:lpstr>
      <vt:lpstr>Gradient Descent </vt:lpstr>
      <vt:lpstr>Gradient Descent 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Regularization</vt:lpstr>
      <vt:lpstr>Lasso Regression</vt:lpstr>
      <vt:lpstr>Ridge Regression</vt:lpstr>
      <vt:lpstr>Elastic Net Regression</vt:lpstr>
      <vt:lpstr>Confusion Matrix</vt:lpstr>
      <vt:lpstr>Confusion Matrix</vt:lpstr>
      <vt:lpstr>Confusion Matrix</vt:lpstr>
      <vt:lpstr>Applications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Arnav Pritam Shete</cp:lastModifiedBy>
  <cp:revision>1558</cp:revision>
  <dcterms:created xsi:type="dcterms:W3CDTF">2019-02-01T20:19:40Z</dcterms:created>
  <dcterms:modified xsi:type="dcterms:W3CDTF">2023-02-05T07:13:15Z</dcterms:modified>
</cp:coreProperties>
</file>