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290" r:id="rId38"/>
    <p:sldId id="270" r:id="rId39"/>
    <p:sldId id="271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28674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29698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30722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</a:t>
            </a:r>
            <a:r>
              <a:rPr lang="en-US" dirty="0" smtClean="0"/>
              <a:t>Binary classification </a:t>
            </a:r>
            <a:endParaRPr lang="en-US" dirty="0" smtClean="0"/>
          </a:p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Logistic regression</a:t>
            </a:r>
            <a:endParaRPr lang="en-US" dirty="0" smtClean="0"/>
          </a:p>
          <a:p>
            <a:r>
              <a:rPr lang="en-US" dirty="0" smtClean="0"/>
              <a:t>Gradient </a:t>
            </a:r>
            <a:r>
              <a:rPr lang="en-US" dirty="0" smtClean="0"/>
              <a:t>descent</a:t>
            </a:r>
          </a:p>
          <a:p>
            <a:r>
              <a:rPr lang="en-IN" dirty="0" smtClean="0"/>
              <a:t>Regularization</a:t>
            </a:r>
          </a:p>
          <a:p>
            <a:r>
              <a:rPr lang="en-IN" dirty="0" smtClean="0"/>
              <a:t>Confusion </a:t>
            </a:r>
            <a:r>
              <a:rPr lang="en-IN" dirty="0" smtClean="0"/>
              <a:t>matrix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31746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32770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33794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34818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35842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36866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37890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38914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39938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40962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DF2053-84B8-00D1-D398-C905CCFC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="" xmlns:a16="http://schemas.microsoft.com/office/drawing/2014/main" id="{B82EF61E-94BA-0C39-0400-E0D8FAB1D7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D7382C-8964-AC6D-D726-8F774177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43021"/>
            <a:ext cx="6629400" cy="4933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2492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True positive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positive – Type 1 error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positive</a:t>
            </a:r>
          </a:p>
          <a:p>
            <a:r>
              <a:rPr lang="en-US" dirty="0"/>
              <a:t>False negative – Type 2 error</a:t>
            </a:r>
          </a:p>
          <a:p>
            <a:pPr lvl="1"/>
            <a:r>
              <a:rPr lang="en-US" dirty="0"/>
              <a:t>Actual positive</a:t>
            </a:r>
          </a:p>
          <a:p>
            <a:pPr lvl="1"/>
            <a:r>
              <a:rPr lang="en-US" dirty="0"/>
              <a:t>Predicted negative</a:t>
            </a:r>
          </a:p>
          <a:p>
            <a:r>
              <a:rPr lang="en-US" dirty="0"/>
              <a:t>True negative</a:t>
            </a:r>
          </a:p>
          <a:p>
            <a:pPr lvl="1"/>
            <a:r>
              <a:rPr lang="en-US" dirty="0"/>
              <a:t>Actual negative</a:t>
            </a:r>
          </a:p>
          <a:p>
            <a:pPr lvl="1"/>
            <a:r>
              <a:rPr lang="en-US" dirty="0"/>
              <a:t>Predicted negative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44543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(TP + TN) /(TP + TN + FP + FN)</a:t>
            </a:r>
          </a:p>
          <a:p>
            <a:r>
              <a:rPr lang="en-US" dirty="0"/>
              <a:t>Recall</a:t>
            </a:r>
          </a:p>
          <a:p>
            <a:pPr lvl="1"/>
            <a:r>
              <a:rPr lang="en-US" dirty="0"/>
              <a:t>(TP) / (TP + FN)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(TP) / (TP + FP)</a:t>
            </a:r>
          </a:p>
          <a:p>
            <a:r>
              <a:rPr lang="en-US" dirty="0"/>
              <a:t>F1 score </a:t>
            </a:r>
          </a:p>
          <a:p>
            <a:pPr lvl="1"/>
            <a:r>
              <a:rPr lang="en-US" dirty="0"/>
              <a:t>(2 × Recall × Precision) / ( Recall + Precision)</a:t>
            </a:r>
          </a:p>
          <a:p>
            <a:endParaRPr lang="en-US" dirty="0"/>
          </a:p>
          <a:p>
            <a:pPr lvl="1"/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912760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Binary classification</a:t>
            </a:r>
          </a:p>
          <a:p>
            <a:r>
              <a:rPr lang="en-IN" dirty="0" smtClean="0"/>
              <a:t>Positive class and negative class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Easy to implement and interpret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IN" dirty="0" smtClean="0"/>
              <a:t>No assumptions about distributions of classes</a:t>
            </a:r>
          </a:p>
          <a:p>
            <a:r>
              <a:rPr lang="en-IN" dirty="0" smtClean="0"/>
              <a:t>Can be extended to multiple classes</a:t>
            </a:r>
          </a:p>
          <a:p>
            <a:r>
              <a:rPr lang="en-IN" dirty="0" smtClean="0"/>
              <a:t>Good accuracy for linearly separable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Overfit</a:t>
            </a:r>
            <a:r>
              <a:rPr lang="en-US" dirty="0" smtClean="0"/>
              <a:t> for small dataset</a:t>
            </a:r>
          </a:p>
          <a:p>
            <a:r>
              <a:rPr lang="en-US" dirty="0" smtClean="0"/>
              <a:t>Construct linear boundaries</a:t>
            </a:r>
          </a:p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IN" smtClean="0"/>
              <a:t>Cannot solve non </a:t>
            </a:r>
            <a:r>
              <a:rPr lang="en-IN" dirty="0" smtClean="0"/>
              <a:t>linear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27650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1109</Words>
  <Application>Microsoft Office PowerPoint</Application>
  <PresentationFormat>On-screen Show (4:3)</PresentationFormat>
  <Paragraphs>291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Regularization</vt:lpstr>
      <vt:lpstr>Lasso Regression</vt:lpstr>
      <vt:lpstr>Ridge Regression</vt:lpstr>
      <vt:lpstr>Elastic Net Regression</vt:lpstr>
      <vt:lpstr>Confusion Matrix</vt:lpstr>
      <vt:lpstr>Confusion Matrix</vt:lpstr>
      <vt:lpstr>Confusion Matrix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1540</cp:revision>
  <dcterms:created xsi:type="dcterms:W3CDTF">2019-02-01T20:19:40Z</dcterms:created>
  <dcterms:modified xsi:type="dcterms:W3CDTF">2023-02-06T04:45:44Z</dcterms:modified>
</cp:coreProperties>
</file>