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8" r:id="rId3"/>
    <p:sldId id="270" r:id="rId4"/>
    <p:sldId id="272" r:id="rId5"/>
    <p:sldId id="276" r:id="rId6"/>
    <p:sldId id="277" r:id="rId7"/>
    <p:sldId id="278" r:id="rId8"/>
    <p:sldId id="279" r:id="rId9"/>
    <p:sldId id="280" r:id="rId10"/>
    <p:sldId id="281" r:id="rId11"/>
    <p:sldId id="271" r:id="rId12"/>
    <p:sldId id="273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00FF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BFDCCA-FFB9-49F6-B56E-F6432283D67C}" type="datetimeFigureOut">
              <a:rPr lang="en-US" smtClean="0"/>
              <a:pPr/>
              <a:t>2/8/2023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FEC5B1-3194-4B6A-BAEE-39D412112D0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9FEDA-6AC3-495C-A467-2B0399D71BB7}" type="datetimeFigureOut">
              <a:rPr lang="en-US" smtClean="0"/>
              <a:pPr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4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Decision Tree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Pritam Prakash Shete</a:t>
            </a:r>
          </a:p>
          <a:p>
            <a:r>
              <a:rPr lang="en-US" dirty="0" smtClean="0"/>
              <a:t>Computer Division, BARC </a:t>
            </a:r>
          </a:p>
          <a:p>
            <a:r>
              <a:rPr lang="en-IN" dirty="0" smtClean="0"/>
              <a:t>Centre for Excellence in Basic Sciences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Gini</a:t>
            </a:r>
            <a:r>
              <a:rPr lang="en-US" dirty="0" smtClean="0"/>
              <a:t> Index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Gini</a:t>
            </a:r>
            <a:r>
              <a:rPr lang="en-US" dirty="0" smtClean="0"/>
              <a:t> Impurity</a:t>
            </a:r>
          </a:p>
          <a:p>
            <a:r>
              <a:rPr lang="en-IN" dirty="0" smtClean="0"/>
              <a:t>Evaluate accuracy of a split</a:t>
            </a:r>
          </a:p>
          <a:p>
            <a:r>
              <a:rPr lang="en-IN" dirty="0" smtClean="0"/>
              <a:t>Value between 0 and 1</a:t>
            </a:r>
          </a:p>
          <a:p>
            <a:r>
              <a:rPr lang="en-IN" dirty="0" smtClean="0"/>
              <a:t>Value 0 </a:t>
            </a:r>
          </a:p>
          <a:p>
            <a:pPr lvl="1"/>
            <a:r>
              <a:rPr lang="en-IN" dirty="0" smtClean="0"/>
              <a:t>All observations belong to one class</a:t>
            </a:r>
          </a:p>
          <a:p>
            <a:r>
              <a:rPr lang="en-IN" dirty="0" smtClean="0"/>
              <a:t>Value 1 </a:t>
            </a:r>
          </a:p>
          <a:p>
            <a:pPr lvl="1"/>
            <a:r>
              <a:rPr lang="en-IN" dirty="0" smtClean="0"/>
              <a:t>Random distribution of classes</a:t>
            </a:r>
            <a:endParaRPr lang="en-US" dirty="0" smtClean="0"/>
          </a:p>
          <a:p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p:oleObj spid="_x0000_s25602" name="Equation" r:id="rId3" imgW="914400" imgH="215640" progId="Equation.3">
              <p:embed/>
            </p:oleObj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5638800" y="1349375"/>
          <a:ext cx="3323070" cy="2613025"/>
        </p:xfrm>
        <a:graphic>
          <a:graphicData uri="http://schemas.openxmlformats.org/presentationml/2006/ole">
            <p:oleObj spid="_x0000_s25603" name="Equation" r:id="rId4" imgW="1777680" imgH="13968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Generate understandable rules</a:t>
            </a:r>
          </a:p>
          <a:p>
            <a:r>
              <a:rPr lang="en-US" dirty="0" smtClean="0"/>
              <a:t>Interpretable AI</a:t>
            </a:r>
          </a:p>
          <a:p>
            <a:r>
              <a:rPr lang="en-IN" dirty="0" smtClean="0"/>
              <a:t>Classification with less computation</a:t>
            </a:r>
          </a:p>
          <a:p>
            <a:r>
              <a:rPr lang="en-IN" dirty="0" smtClean="0"/>
              <a:t>Handle continuous and categorical variables</a:t>
            </a:r>
          </a:p>
          <a:p>
            <a:r>
              <a:rPr lang="en-IN" dirty="0" smtClean="0"/>
              <a:t>Indicate feature importance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Less appropriate for regression task</a:t>
            </a:r>
          </a:p>
          <a:p>
            <a:r>
              <a:rPr lang="en-US" dirty="0" smtClean="0"/>
              <a:t>Over-fitting </a:t>
            </a:r>
          </a:p>
          <a:p>
            <a:r>
              <a:rPr lang="en-US" dirty="0" smtClean="0"/>
              <a:t>Less accurate </a:t>
            </a:r>
          </a:p>
          <a:p>
            <a:r>
              <a:rPr lang="en-US" dirty="0" smtClean="0"/>
              <a:t>Solution – Use random forest algorithm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Supervised </a:t>
            </a:r>
            <a:r>
              <a:rPr lang="en-US" dirty="0" smtClean="0"/>
              <a:t>learning</a:t>
            </a:r>
          </a:p>
          <a:p>
            <a:r>
              <a:rPr lang="en-US" dirty="0" smtClean="0"/>
              <a:t>Decision tree</a:t>
            </a:r>
          </a:p>
          <a:p>
            <a:r>
              <a:rPr lang="en-US" dirty="0" smtClean="0"/>
              <a:t>Optimization </a:t>
            </a:r>
            <a:r>
              <a:rPr lang="en-US" dirty="0" smtClean="0"/>
              <a:t>functions</a:t>
            </a:r>
            <a:endParaRPr lang="en-US" dirty="0" smtClean="0"/>
          </a:p>
          <a:p>
            <a:r>
              <a:rPr lang="en-US" dirty="0" smtClean="0"/>
              <a:t>Advantages </a:t>
            </a:r>
          </a:p>
          <a:p>
            <a:r>
              <a:rPr lang="en-US" dirty="0" smtClean="0"/>
              <a:t>Disadvantages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Supervised Learning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Training set – { (x</a:t>
            </a:r>
            <a:r>
              <a:rPr lang="en-US" baseline="30000" dirty="0" smtClean="0"/>
              <a:t>(1)</a:t>
            </a:r>
            <a:r>
              <a:rPr lang="en-US" dirty="0" smtClean="0"/>
              <a:t>,y</a:t>
            </a:r>
            <a:r>
              <a:rPr lang="en-US" baseline="30000" dirty="0" smtClean="0"/>
              <a:t>(1)</a:t>
            </a:r>
            <a:r>
              <a:rPr lang="en-US" dirty="0" smtClean="0"/>
              <a:t>), (x</a:t>
            </a:r>
            <a:r>
              <a:rPr lang="en-US" baseline="30000" dirty="0" smtClean="0"/>
              <a:t>(2)</a:t>
            </a:r>
            <a:r>
              <a:rPr lang="en-US" dirty="0" smtClean="0"/>
              <a:t>,y</a:t>
            </a:r>
            <a:r>
              <a:rPr lang="en-US" baseline="30000" dirty="0" smtClean="0"/>
              <a:t>(2)</a:t>
            </a:r>
            <a:r>
              <a:rPr lang="en-US" dirty="0" smtClean="0"/>
              <a:t>), …, (x</a:t>
            </a:r>
            <a:r>
              <a:rPr lang="en-US" baseline="30000" dirty="0" smtClean="0"/>
              <a:t>(m)</a:t>
            </a:r>
            <a:r>
              <a:rPr lang="en-US" dirty="0" smtClean="0"/>
              <a:t>,y</a:t>
            </a:r>
            <a:r>
              <a:rPr lang="en-US" baseline="30000" dirty="0" smtClean="0"/>
              <a:t>(m)</a:t>
            </a:r>
            <a:r>
              <a:rPr lang="en-US" dirty="0" smtClean="0"/>
              <a:t>)}</a:t>
            </a:r>
          </a:p>
          <a:p>
            <a:r>
              <a:rPr lang="en-US" dirty="0" smtClean="0"/>
              <a:t>Labeled dataset</a:t>
            </a:r>
          </a:p>
          <a:p>
            <a:endParaRPr lang="en-US" dirty="0"/>
          </a:p>
        </p:txBody>
      </p:sp>
      <p:pic>
        <p:nvPicPr>
          <p:cNvPr id="5" name="Picture 4" descr="SupervisedLearni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71800"/>
            <a:ext cx="7467600" cy="3733800"/>
          </a:xfrm>
          <a:prstGeom prst="rect">
            <a:avLst/>
          </a:prstGeom>
        </p:spPr>
      </p:pic>
      <p:sp>
        <p:nvSpPr>
          <p:cNvPr id="6" name="Text Box 10"/>
          <p:cNvSpPr txBox="1">
            <a:spLocks noChangeArrowheads="1"/>
          </p:cNvSpPr>
          <p:nvPr/>
        </p:nvSpPr>
        <p:spPr bwMode="auto">
          <a:xfrm rot="10800000" flipV="1">
            <a:off x="0" y="6519446"/>
            <a:ext cx="1828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rgbClr val="FF0000"/>
                </a:solidFill>
              </a:rPr>
              <a:t>Image </a:t>
            </a:r>
            <a:r>
              <a:rPr lang="en-US" sz="1600" b="1" dirty="0" err="1" smtClean="0">
                <a:solidFill>
                  <a:srgbClr val="FF0000"/>
                </a:solidFill>
              </a:rPr>
              <a:t>ack</a:t>
            </a:r>
            <a:r>
              <a:rPr lang="en-US" sz="1600" b="1" dirty="0" smtClean="0">
                <a:solidFill>
                  <a:srgbClr val="FF0000"/>
                </a:solidFill>
              </a:rPr>
              <a:t> – Google</a:t>
            </a:r>
            <a:endParaRPr lang="en-US" sz="1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Binary tree</a:t>
            </a:r>
          </a:p>
          <a:p>
            <a:r>
              <a:rPr lang="en-US" dirty="0" smtClean="0"/>
              <a:t>Recursively split dataset</a:t>
            </a:r>
          </a:p>
          <a:p>
            <a:r>
              <a:rPr lang="en-US" dirty="0" smtClean="0"/>
              <a:t>Root node</a:t>
            </a:r>
          </a:p>
          <a:p>
            <a:r>
              <a:rPr lang="en-US" dirty="0" smtClean="0"/>
              <a:t>Decision nodes </a:t>
            </a:r>
          </a:p>
          <a:p>
            <a:pPr lvl="1"/>
            <a:r>
              <a:rPr lang="en-US" dirty="0" smtClean="0"/>
              <a:t>Select </a:t>
            </a:r>
            <a:r>
              <a:rPr lang="en-US" dirty="0" smtClean="0"/>
              <a:t>feature</a:t>
            </a:r>
          </a:p>
          <a:p>
            <a:pPr lvl="1"/>
            <a:r>
              <a:rPr lang="en-US" dirty="0" smtClean="0"/>
              <a:t>Select split </a:t>
            </a:r>
            <a:r>
              <a:rPr lang="en-US" dirty="0" smtClean="0"/>
              <a:t>condition</a:t>
            </a:r>
          </a:p>
          <a:p>
            <a:pPr lvl="1"/>
            <a:r>
              <a:rPr lang="en-US" dirty="0" smtClean="0"/>
              <a:t>Split dataset</a:t>
            </a:r>
            <a:endParaRPr lang="en-US" dirty="0" smtClean="0"/>
          </a:p>
          <a:p>
            <a:r>
              <a:rPr lang="en-US" dirty="0" smtClean="0"/>
              <a:t>Pure leaf nodes </a:t>
            </a:r>
          </a:p>
          <a:p>
            <a:pPr lvl="1"/>
            <a:r>
              <a:rPr lang="en-US" dirty="0" smtClean="0"/>
              <a:t>Class of dataset sample – Classification tree</a:t>
            </a:r>
          </a:p>
          <a:p>
            <a:pPr lvl="1"/>
            <a:r>
              <a:rPr lang="en-US" dirty="0" smtClean="0"/>
              <a:t>Value of dataset sample – Regression tree</a:t>
            </a:r>
          </a:p>
          <a:p>
            <a:endParaRPr lang="en-US" dirty="0"/>
          </a:p>
        </p:txBody>
      </p:sp>
      <p:pic>
        <p:nvPicPr>
          <p:cNvPr id="5" name="Picture 4" descr="DecisionTre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3900" y="2209800"/>
            <a:ext cx="4457700" cy="2971800"/>
          </a:xfrm>
          <a:prstGeom prst="rect">
            <a:avLst/>
          </a:prstGeom>
        </p:spPr>
      </p:pic>
      <p:sp>
        <p:nvSpPr>
          <p:cNvPr id="6" name="Text Box 10"/>
          <p:cNvSpPr txBox="1">
            <a:spLocks noChangeArrowheads="1"/>
          </p:cNvSpPr>
          <p:nvPr/>
        </p:nvSpPr>
        <p:spPr bwMode="auto">
          <a:xfrm rot="10800000" flipV="1">
            <a:off x="0" y="6519446"/>
            <a:ext cx="1828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rgbClr val="FF0000"/>
                </a:solidFill>
              </a:rPr>
              <a:t>Image </a:t>
            </a:r>
            <a:r>
              <a:rPr lang="en-US" sz="1600" b="1" dirty="0" err="1" smtClean="0">
                <a:solidFill>
                  <a:srgbClr val="FF0000"/>
                </a:solidFill>
              </a:rPr>
              <a:t>ack</a:t>
            </a:r>
            <a:r>
              <a:rPr lang="en-US" sz="1600" b="1" dirty="0" smtClean="0">
                <a:solidFill>
                  <a:srgbClr val="FF0000"/>
                </a:solidFill>
              </a:rPr>
              <a:t> – Google</a:t>
            </a:r>
            <a:endParaRPr lang="en-US" sz="1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Greedy algorithm</a:t>
            </a:r>
          </a:p>
          <a:p>
            <a:pPr lvl="1"/>
            <a:r>
              <a:rPr lang="en-US" dirty="0" smtClean="0"/>
              <a:t>Select best solution in the current state</a:t>
            </a:r>
          </a:p>
          <a:p>
            <a:pPr lvl="1"/>
            <a:r>
              <a:rPr lang="en-US" dirty="0" smtClean="0"/>
              <a:t>No back tracking </a:t>
            </a:r>
          </a:p>
          <a:p>
            <a:pPr lvl="1"/>
            <a:r>
              <a:rPr lang="en-US" dirty="0" smtClean="0"/>
              <a:t>No optimal solution</a:t>
            </a:r>
          </a:p>
          <a:p>
            <a:pPr lvl="1"/>
            <a:r>
              <a:rPr lang="en-US" dirty="0" smtClean="0"/>
              <a:t>Faster implementation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dirty="0" smtClean="0"/>
              <a:t>Create root node with complete dataset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Find best attribute and value in dataset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Generate decision node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Divide current dataset into subsets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Repeat Steps 2 to 3 until </a:t>
            </a:r>
          </a:p>
          <a:p>
            <a:pPr marL="914400" lvl="1" indent="-514350"/>
            <a:r>
              <a:rPr lang="en-US" dirty="0" smtClean="0"/>
              <a:t>All nodes are leaf nodes</a:t>
            </a:r>
          </a:p>
          <a:p>
            <a:pPr marL="914400" lvl="1" indent="-514350"/>
            <a:r>
              <a:rPr lang="en-US" dirty="0" smtClean="0"/>
              <a:t>Further division is not possible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 </a:t>
            </a:r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Entropy + Information </a:t>
            </a:r>
            <a:r>
              <a:rPr lang="en-US" dirty="0" smtClean="0"/>
              <a:t>gain</a:t>
            </a:r>
          </a:p>
          <a:p>
            <a:r>
              <a:rPr lang="en-US" dirty="0" err="1" smtClean="0"/>
              <a:t>Gini</a:t>
            </a:r>
            <a:r>
              <a:rPr lang="en-US" dirty="0" smtClean="0"/>
              <a:t> index or </a:t>
            </a:r>
            <a:r>
              <a:rPr lang="en-US" dirty="0" err="1" smtClean="0"/>
              <a:t>Gini</a:t>
            </a:r>
            <a:r>
              <a:rPr lang="en-US" dirty="0" smtClean="0"/>
              <a:t> impurity</a:t>
            </a:r>
          </a:p>
          <a:p>
            <a:r>
              <a:rPr lang="en-US" dirty="0" smtClean="0"/>
              <a:t>Gain Ratio</a:t>
            </a:r>
          </a:p>
          <a:p>
            <a:r>
              <a:rPr lang="en-US" dirty="0" smtClean="0"/>
              <a:t>Reduction in Variance</a:t>
            </a:r>
          </a:p>
          <a:p>
            <a:r>
              <a:rPr lang="en-US" dirty="0" smtClean="0"/>
              <a:t>Chi-Square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Entropy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Measure of information contained in a state</a:t>
            </a:r>
          </a:p>
          <a:p>
            <a:r>
              <a:rPr lang="en-US" dirty="0" smtClean="0"/>
              <a:t>High entropy – High uncertainty – More info</a:t>
            </a:r>
          </a:p>
          <a:p>
            <a:r>
              <a:rPr lang="en-US" dirty="0" smtClean="0"/>
              <a:t>Less entropy – Less uncertainty – Less info</a:t>
            </a:r>
          </a:p>
          <a:p>
            <a:r>
              <a:rPr lang="en-US" dirty="0" smtClean="0"/>
              <a:t>Root node – Highest entropy – 1 </a:t>
            </a:r>
          </a:p>
          <a:p>
            <a:r>
              <a:rPr lang="en-US" dirty="0" smtClean="0"/>
              <a:t>Leaf node – Low entropy</a:t>
            </a:r>
          </a:p>
          <a:p>
            <a:r>
              <a:rPr lang="en-US" dirty="0" smtClean="0"/>
              <a:t>Pure node – Lowest entropy – 0 </a:t>
            </a:r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2752725" y="5334000"/>
          <a:ext cx="3419475" cy="990600"/>
        </p:xfrm>
        <a:graphic>
          <a:graphicData uri="http://schemas.openxmlformats.org/presentationml/2006/ole">
            <p:oleObj spid="_x0000_s23554" name="Equation" r:id="rId3" imgW="2019240" imgH="58392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Gain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Maximize information gain</a:t>
            </a:r>
          </a:p>
          <a:p>
            <a:r>
              <a:rPr lang="en-US" dirty="0" smtClean="0"/>
              <a:t>Information gain</a:t>
            </a:r>
          </a:p>
          <a:p>
            <a:r>
              <a:rPr lang="en-US" dirty="0" smtClean="0"/>
              <a:t>Entropy</a:t>
            </a:r>
          </a:p>
          <a:p>
            <a:r>
              <a:rPr lang="en-US" dirty="0" smtClean="0"/>
              <a:t>Parent entropy</a:t>
            </a:r>
          </a:p>
          <a:p>
            <a:r>
              <a:rPr lang="en-US" dirty="0" smtClean="0"/>
              <a:t>Weighted child entropy</a:t>
            </a:r>
          </a:p>
          <a:p>
            <a:r>
              <a:rPr lang="en-US" dirty="0" smtClean="0"/>
              <a:t>Weight – Relative size</a:t>
            </a:r>
          </a:p>
          <a:p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5181600" y="3302000"/>
          <a:ext cx="3741738" cy="3403600"/>
        </p:xfrm>
        <a:graphic>
          <a:graphicData uri="http://schemas.openxmlformats.org/presentationml/2006/ole">
            <p:oleObj spid="_x0000_s24578" name="Equation" r:id="rId3" imgW="2209680" imgH="20062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2119</TotalTime>
  <Words>292</Words>
  <Application>Microsoft Office PowerPoint</Application>
  <PresentationFormat>On-screen Show (4:3)</PresentationFormat>
  <Paragraphs>81</Paragraphs>
  <Slides>13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Office Theme</vt:lpstr>
      <vt:lpstr>Equation</vt:lpstr>
      <vt:lpstr>Decision Tree</vt:lpstr>
      <vt:lpstr>Topics</vt:lpstr>
      <vt:lpstr>Supervised Learning</vt:lpstr>
      <vt:lpstr>Decision Tree</vt:lpstr>
      <vt:lpstr>Decision Tree</vt:lpstr>
      <vt:lpstr>Decision Tree Algorithm</vt:lpstr>
      <vt:lpstr>Optimization Functions</vt:lpstr>
      <vt:lpstr>Entropy</vt:lpstr>
      <vt:lpstr>Information Gain</vt:lpstr>
      <vt:lpstr>Gini Index</vt:lpstr>
      <vt:lpstr>Advantages</vt:lpstr>
      <vt:lpstr>Disadvantages</vt:lpstr>
      <vt:lpstr>Questions?</vt:lpstr>
    </vt:vector>
  </TitlesOfParts>
  <Company>BARC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Convolutional Neural Networks</dc:title>
  <dc:creator>Pritam Prakash Shete</dc:creator>
  <cp:lastModifiedBy>BARC</cp:lastModifiedBy>
  <cp:revision>1287</cp:revision>
  <dcterms:created xsi:type="dcterms:W3CDTF">2019-02-01T20:19:40Z</dcterms:created>
  <dcterms:modified xsi:type="dcterms:W3CDTF">2023-02-08T08:14:56Z</dcterms:modified>
</cp:coreProperties>
</file>