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8" r:id="rId3"/>
    <p:sldId id="273" r:id="rId4"/>
    <p:sldId id="272" r:id="rId5"/>
    <p:sldId id="279" r:id="rId6"/>
    <p:sldId id="281" r:id="rId7"/>
    <p:sldId id="283" r:id="rId8"/>
    <p:sldId id="275" r:id="rId9"/>
    <p:sldId id="276" r:id="rId10"/>
    <p:sldId id="293" r:id="rId11"/>
    <p:sldId id="285" r:id="rId12"/>
    <p:sldId id="277" r:id="rId13"/>
    <p:sldId id="278" r:id="rId14"/>
    <p:sldId id="289" r:id="rId15"/>
    <p:sldId id="294" r:id="rId16"/>
    <p:sldId id="291" r:id="rId17"/>
    <p:sldId id="290" r:id="rId18"/>
    <p:sldId id="270" r:id="rId19"/>
    <p:sldId id="271" r:id="rId20"/>
    <p:sldId id="292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Regression – Types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Simple linear regression</a:t>
            </a:r>
          </a:p>
          <a:p>
            <a:pPr lvl="1"/>
            <a:r>
              <a:rPr lang="en-IN" dirty="0" smtClean="0"/>
              <a:t>Single independent variable</a:t>
            </a:r>
          </a:p>
          <a:p>
            <a:r>
              <a:rPr lang="en-IN" dirty="0" smtClean="0"/>
              <a:t>Multiple linear regression</a:t>
            </a:r>
          </a:p>
          <a:p>
            <a:pPr lvl="1"/>
            <a:r>
              <a:rPr lang="en-IN" dirty="0" smtClean="0"/>
              <a:t>More than one independent variable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Fit line to dataset</a:t>
            </a:r>
          </a:p>
          <a:p>
            <a:pPr lvl="1"/>
            <a:r>
              <a:rPr lang="en-IN" dirty="0" smtClean="0"/>
              <a:t>Compute slope of line</a:t>
            </a:r>
          </a:p>
          <a:p>
            <a:pPr lvl="1"/>
            <a:r>
              <a:rPr lang="en-IN" dirty="0" smtClean="0"/>
              <a:t>Compute Y axis intercept</a:t>
            </a:r>
          </a:p>
          <a:p>
            <a:r>
              <a:rPr lang="en-IN" dirty="0" smtClean="0"/>
              <a:t>Calculate 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</a:p>
          <a:p>
            <a:r>
              <a:rPr lang="en-IN" dirty="0" smtClean="0"/>
              <a:t>Calculate </a:t>
            </a:r>
            <a:r>
              <a:rPr lang="en-IN" dirty="0" smtClean="0"/>
              <a:t>adjusted R</a:t>
            </a:r>
            <a:r>
              <a:rPr lang="en-IN" baseline="30000" dirty="0" smtClean="0"/>
              <a:t>2</a:t>
            </a:r>
            <a:r>
              <a:rPr lang="en-IN" dirty="0" smtClean="0"/>
              <a:t> </a:t>
            </a:r>
            <a:r>
              <a:rPr lang="en-IN" dirty="0" smtClean="0"/>
              <a:t>value</a:t>
            </a:r>
          </a:p>
          <a:p>
            <a:r>
              <a:rPr lang="en-IN" dirty="0" smtClean="0"/>
              <a:t>Calculate </a:t>
            </a:r>
            <a:r>
              <a:rPr lang="en-IN" dirty="0" smtClean="0"/>
              <a:t>p-value for 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 – Least squares</a:t>
            </a:r>
          </a:p>
          <a:p>
            <a:r>
              <a:rPr lang="en-US" dirty="0" smtClean="0"/>
              <a:t>Actual value – Observed value</a:t>
            </a:r>
          </a:p>
          <a:p>
            <a:r>
              <a:rPr lang="en-US" dirty="0" smtClean="0"/>
              <a:t>Estimated value – Predicted value</a:t>
            </a:r>
          </a:p>
          <a:p>
            <a:r>
              <a:rPr lang="en-US" dirty="0" smtClean="0"/>
              <a:t>Error value</a:t>
            </a:r>
          </a:p>
          <a:p>
            <a:r>
              <a:rPr lang="en-US" dirty="0" smtClean="0"/>
              <a:t>Sum of squared residuals</a:t>
            </a:r>
          </a:p>
          <a:p>
            <a:r>
              <a:rPr lang="en-US" dirty="0" smtClean="0"/>
              <a:t>Minimize error value</a:t>
            </a:r>
          </a:p>
          <a:p>
            <a:r>
              <a:rPr lang="en-US" dirty="0" smtClean="0"/>
              <a:t>Generic equation of line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– Independent variable</a:t>
            </a:r>
          </a:p>
          <a:p>
            <a:r>
              <a:rPr lang="en-US" dirty="0" smtClean="0"/>
              <a:t>y</a:t>
            </a:r>
            <a:r>
              <a:rPr lang="en-US" baseline="-25000" dirty="0" smtClean="0"/>
              <a:t>i</a:t>
            </a:r>
            <a:r>
              <a:rPr lang="en-US" dirty="0" smtClean="0"/>
              <a:t> – Dependent variable</a:t>
            </a:r>
          </a:p>
          <a:p>
            <a:r>
              <a:rPr lang="en-US" dirty="0" smtClean="0"/>
              <a:t>W</a:t>
            </a:r>
            <a:r>
              <a:rPr lang="en-US" baseline="-25000" dirty="0" smtClean="0"/>
              <a:t>0</a:t>
            </a:r>
            <a:r>
              <a:rPr lang="en-US" dirty="0" smtClean="0"/>
              <a:t> – Y axis intercept</a:t>
            </a:r>
          </a:p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 – Slope of line</a:t>
            </a:r>
          </a:p>
          <a:p>
            <a:r>
              <a:rPr lang="en-US" dirty="0" smtClean="0"/>
              <a:t>ŷ</a:t>
            </a:r>
            <a:r>
              <a:rPr lang="en-US" baseline="-25000" dirty="0" smtClean="0"/>
              <a:t>i</a:t>
            </a:r>
            <a:r>
              <a:rPr lang="en-US" dirty="0" smtClean="0"/>
              <a:t> – Estimated value</a:t>
            </a:r>
          </a:p>
          <a:p>
            <a:r>
              <a:rPr lang="en-US" dirty="0" smtClean="0"/>
              <a:t>Ɛ</a:t>
            </a:r>
            <a:r>
              <a:rPr lang="en-US" baseline="-25000" dirty="0" smtClean="0"/>
              <a:t>i</a:t>
            </a:r>
            <a:r>
              <a:rPr lang="en-US" dirty="0" smtClean="0"/>
              <a:t> – Random error</a:t>
            </a:r>
          </a:p>
          <a:p>
            <a:r>
              <a:rPr lang="en-US" dirty="0" smtClean="0"/>
              <a:t>Mean squared error – MSE</a:t>
            </a:r>
          </a:p>
          <a:p>
            <a:r>
              <a:rPr lang="en-US" dirty="0" smtClean="0"/>
              <a:t>J – Cost function – Minimize cost function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9600" y="1519920"/>
          <a:ext cx="2667001" cy="1147080"/>
        </p:xfrm>
        <a:graphic>
          <a:graphicData uri="http://schemas.openxmlformats.org/presentationml/2006/ole">
            <p:oleObj spid="_x0000_s1026" name="Equation" r:id="rId3" imgW="1054080" imgH="4572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241800" y="1489075"/>
          <a:ext cx="2185988" cy="1231900"/>
        </p:xfrm>
        <a:graphic>
          <a:graphicData uri="http://schemas.openxmlformats.org/presentationml/2006/ole">
            <p:oleObj spid="_x0000_s1027" name="Equation" r:id="rId4" imgW="81252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Coefficient of determination</a:t>
            </a:r>
          </a:p>
          <a:p>
            <a:pPr algn="just"/>
            <a:r>
              <a:rPr lang="en-IN" dirty="0" smtClean="0"/>
              <a:t>Coefficient of multiple determination</a:t>
            </a:r>
          </a:p>
          <a:p>
            <a:pPr algn="just"/>
            <a:r>
              <a:rPr lang="en-IN" dirty="0" smtClean="0"/>
              <a:t>Strength of relationship</a:t>
            </a:r>
          </a:p>
          <a:p>
            <a:pPr algn="just"/>
            <a:r>
              <a:rPr lang="en-IN" dirty="0" smtClean="0"/>
              <a:t>Value between 0.0 – 1.0</a:t>
            </a:r>
          </a:p>
          <a:p>
            <a:pPr algn="just"/>
            <a:r>
              <a:rPr lang="en-IN" dirty="0" smtClean="0"/>
              <a:t>Percentage value</a:t>
            </a:r>
          </a:p>
          <a:p>
            <a:pPr algn="just"/>
            <a:r>
              <a:rPr lang="en-IN" dirty="0" smtClean="0"/>
              <a:t>Independent variable explains p percent of variation in dependent variable</a:t>
            </a:r>
          </a:p>
          <a:p>
            <a:pPr algn="just"/>
            <a:r>
              <a:rPr lang="en-IN" dirty="0" smtClean="0"/>
              <a:t>Independent variable reduces p percent of variation in dependent variable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Adjusted R</a:t>
            </a:r>
            <a:r>
              <a:rPr lang="en-IN" baseline="30000" dirty="0" smtClean="0"/>
              <a:t>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</a:p>
          <a:p>
            <a:pPr lvl="1"/>
            <a:r>
              <a:rPr lang="en-IN" dirty="0" smtClean="0"/>
              <a:t>Increase independent variables – Increase R</a:t>
            </a:r>
            <a:r>
              <a:rPr lang="en-IN" baseline="30000" dirty="0" smtClean="0"/>
              <a:t>2</a:t>
            </a:r>
          </a:p>
          <a:p>
            <a:pPr lvl="1"/>
            <a:r>
              <a:rPr lang="en-IN" dirty="0" smtClean="0"/>
              <a:t>Increase independent variables </a:t>
            </a:r>
            <a:r>
              <a:rPr lang="en-IN" dirty="0" smtClean="0"/>
              <a:t>– Constant R</a:t>
            </a:r>
            <a:r>
              <a:rPr lang="en-IN" baseline="30000" dirty="0" smtClean="0"/>
              <a:t>2</a:t>
            </a:r>
          </a:p>
          <a:p>
            <a:r>
              <a:rPr lang="en-IN" dirty="0" smtClean="0"/>
              <a:t>Adjusted R</a:t>
            </a:r>
            <a:r>
              <a:rPr lang="en-IN" baseline="30000" dirty="0" smtClean="0"/>
              <a:t>2</a:t>
            </a:r>
          </a:p>
          <a:p>
            <a:pPr lvl="1"/>
            <a:r>
              <a:rPr lang="en-IN" dirty="0" smtClean="0"/>
              <a:t>Increase </a:t>
            </a:r>
            <a:r>
              <a:rPr lang="en-IN" dirty="0" smtClean="0"/>
              <a:t>independent </a:t>
            </a:r>
            <a:r>
              <a:rPr lang="en-IN" dirty="0" smtClean="0"/>
              <a:t>variables </a:t>
            </a:r>
            <a:r>
              <a:rPr lang="en-IN" dirty="0" smtClean="0">
                <a:solidFill>
                  <a:srgbClr val="00B050"/>
                </a:solidFill>
              </a:rPr>
              <a:t>(then)</a:t>
            </a:r>
            <a:r>
              <a:rPr lang="en-IN" dirty="0" smtClean="0"/>
              <a:t> </a:t>
            </a:r>
          </a:p>
          <a:p>
            <a:pPr lvl="1"/>
            <a:r>
              <a:rPr lang="en-IN" dirty="0" smtClean="0"/>
              <a:t>Increase model accuracy </a:t>
            </a:r>
            <a:r>
              <a:rPr lang="en-IN" dirty="0" smtClean="0">
                <a:solidFill>
                  <a:srgbClr val="00B050"/>
                </a:solidFill>
              </a:rPr>
              <a:t>(</a:t>
            </a:r>
            <a:r>
              <a:rPr lang="en-IN" dirty="0" smtClean="0">
                <a:solidFill>
                  <a:srgbClr val="00B050"/>
                </a:solidFill>
              </a:rPr>
              <a:t>then only)</a:t>
            </a:r>
            <a:endParaRPr lang="en-IN" dirty="0" smtClean="0"/>
          </a:p>
          <a:p>
            <a:pPr lvl="1"/>
            <a:r>
              <a:rPr lang="en-IN" dirty="0" smtClean="0"/>
              <a:t>Increase </a:t>
            </a:r>
            <a:r>
              <a:rPr lang="en-IN" dirty="0" smtClean="0"/>
              <a:t>adjusted R2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 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Statistical significance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Inputs to response mapping</a:t>
            </a:r>
          </a:p>
          <a:p>
            <a:r>
              <a:rPr lang="en-US" dirty="0" smtClean="0"/>
              <a:t>Error reduction</a:t>
            </a:r>
          </a:p>
          <a:p>
            <a:r>
              <a:rPr lang="en-US" dirty="0" smtClean="0"/>
              <a:t>Prediction</a:t>
            </a:r>
          </a:p>
          <a:p>
            <a:pPr lvl="1"/>
            <a:r>
              <a:rPr lang="en-US" dirty="0" smtClean="0"/>
              <a:t>House price prediction from observed dataset </a:t>
            </a:r>
          </a:p>
          <a:p>
            <a:r>
              <a:rPr lang="en-US" dirty="0" smtClean="0"/>
              <a:t>Forecasting</a:t>
            </a:r>
          </a:p>
          <a:p>
            <a:pPr lvl="1"/>
            <a:r>
              <a:rPr lang="en-US" dirty="0" smtClean="0"/>
              <a:t>Weather forecasting from observed dataset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Good for linearly separable data</a:t>
            </a:r>
          </a:p>
          <a:p>
            <a:r>
              <a:rPr lang="en-IN" dirty="0" smtClean="0"/>
              <a:t>Easier to implement and interpret </a:t>
            </a:r>
          </a:p>
          <a:p>
            <a:r>
              <a:rPr lang="en-IN" dirty="0" smtClean="0"/>
              <a:t>Efficient to train</a:t>
            </a:r>
          </a:p>
          <a:p>
            <a:r>
              <a:rPr lang="en-US" dirty="0" smtClean="0"/>
              <a:t>Handle over-fitting</a:t>
            </a:r>
          </a:p>
          <a:p>
            <a:pPr lvl="1"/>
            <a:r>
              <a:rPr lang="en-IN" dirty="0" smtClean="0"/>
              <a:t>Dimensionality reduction techniques</a:t>
            </a:r>
          </a:p>
          <a:p>
            <a:pPr lvl="1"/>
            <a:r>
              <a:rPr lang="en-IN" dirty="0" smtClean="0"/>
              <a:t>Cross validation</a:t>
            </a:r>
          </a:p>
          <a:p>
            <a:pPr lvl="1"/>
            <a:r>
              <a:rPr lang="en-IN" dirty="0" smtClean="0"/>
              <a:t>Regularization</a:t>
            </a:r>
          </a:p>
          <a:p>
            <a:r>
              <a:rPr lang="en-IN" dirty="0" smtClean="0"/>
              <a:t>Extrapolation of dataset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Assumption of linearity </a:t>
            </a:r>
          </a:p>
          <a:p>
            <a:pPr lvl="1"/>
            <a:r>
              <a:rPr lang="en-IN" dirty="0" smtClean="0"/>
              <a:t>Independent variables</a:t>
            </a:r>
          </a:p>
          <a:p>
            <a:pPr lvl="1"/>
            <a:r>
              <a:rPr lang="en-IN" dirty="0" smtClean="0"/>
              <a:t>Dependent variables</a:t>
            </a:r>
          </a:p>
          <a:p>
            <a:r>
              <a:rPr lang="en-US" dirty="0" smtClean="0"/>
              <a:t>Prone to noise</a:t>
            </a:r>
          </a:p>
          <a:p>
            <a:r>
              <a:rPr lang="en-US" dirty="0" smtClean="0"/>
              <a:t>Sensitive to outliers</a:t>
            </a:r>
          </a:p>
          <a:p>
            <a:r>
              <a:rPr lang="en-US" dirty="0" smtClean="0"/>
              <a:t>Prone to </a:t>
            </a:r>
            <a:r>
              <a:rPr lang="en-US" dirty="0" err="1" smtClean="0"/>
              <a:t>multicollinearity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 – Regression</a:t>
            </a:r>
          </a:p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Algorithm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Advantages </a:t>
            </a:r>
          </a:p>
          <a:p>
            <a:r>
              <a:rPr lang="en-US" dirty="0" smtClean="0"/>
              <a:t>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Multicollinearity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Correlated independent variables</a:t>
            </a:r>
          </a:p>
          <a:p>
            <a:r>
              <a:rPr lang="en-IN" dirty="0" smtClean="0"/>
              <a:t>Example</a:t>
            </a:r>
          </a:p>
          <a:p>
            <a:pPr lvl="1"/>
            <a:r>
              <a:rPr lang="en-IN" dirty="0" smtClean="0"/>
              <a:t>Independent variables </a:t>
            </a:r>
          </a:p>
          <a:p>
            <a:pPr lvl="2"/>
            <a:r>
              <a:rPr lang="en-IN" dirty="0" smtClean="0"/>
              <a:t>Radius of a circle</a:t>
            </a:r>
          </a:p>
          <a:p>
            <a:pPr lvl="2"/>
            <a:r>
              <a:rPr lang="en-IN" dirty="0" smtClean="0"/>
              <a:t>Circumference of a circle</a:t>
            </a:r>
          </a:p>
          <a:p>
            <a:pPr lvl="1"/>
            <a:r>
              <a:rPr lang="en-IN" dirty="0" smtClean="0"/>
              <a:t>Radius and circumference – Correlated </a:t>
            </a:r>
          </a:p>
          <a:p>
            <a:pPr lvl="2"/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Independent variable – X axis</a:t>
            </a:r>
          </a:p>
          <a:p>
            <a:r>
              <a:rPr lang="en-US" dirty="0" smtClean="0"/>
              <a:t>Dependent variable – Y axis</a:t>
            </a:r>
          </a:p>
          <a:p>
            <a:r>
              <a:rPr lang="en-US" dirty="0" smtClean="0"/>
              <a:t>Data points – Samples  </a:t>
            </a:r>
          </a:p>
          <a:p>
            <a:r>
              <a:rPr lang="en-US" dirty="0" smtClean="0"/>
              <a:t>Relationship </a:t>
            </a:r>
          </a:p>
          <a:p>
            <a:r>
              <a:rPr lang="en-US" dirty="0" smtClean="0"/>
              <a:t>Line of regression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Linear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895600"/>
            <a:ext cx="3810000" cy="3810000"/>
          </a:xfrm>
          <a:prstGeom prst="rect">
            <a:avLst/>
          </a:prstGeom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 rot="10800000" flipV="1">
            <a:off x="-1" y="6519446"/>
            <a:ext cx="2133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Linear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0"/>
            <a:ext cx="762000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– X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X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Output – y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y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Weights – W – (W</a:t>
            </a:r>
            <a:r>
              <a:rPr lang="en-US" baseline="-25000" dirty="0" smtClean="0"/>
              <a:t>1</a:t>
            </a:r>
            <a:r>
              <a:rPr lang="en-US" dirty="0" smtClean="0"/>
              <a:t>, W</a:t>
            </a:r>
            <a:r>
              <a:rPr lang="en-US" baseline="-25000" dirty="0" smtClean="0"/>
              <a:t>2</a:t>
            </a:r>
            <a:r>
              <a:rPr lang="en-US" dirty="0" smtClean="0"/>
              <a:t>, W</a:t>
            </a:r>
            <a:r>
              <a:rPr lang="en-US" baseline="-25000" dirty="0" smtClean="0"/>
              <a:t>3</a:t>
            </a:r>
            <a:r>
              <a:rPr lang="en-US" dirty="0" smtClean="0"/>
              <a:t>, …, W</a:t>
            </a:r>
            <a:r>
              <a:rPr lang="en-US" baseline="-25000" dirty="0" smtClean="0"/>
              <a:t>nx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– W</a:t>
            </a:r>
            <a:r>
              <a:rPr lang="en-US" baseline="-25000" dirty="0" smtClean="0"/>
              <a:t>0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/>
              <a:t>y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Positive correlation</a:t>
            </a:r>
          </a:p>
          <a:p>
            <a:pPr lvl="1"/>
            <a:r>
              <a:rPr lang="en-US" dirty="0" smtClean="0"/>
              <a:t>Independent variable increases</a:t>
            </a:r>
          </a:p>
          <a:p>
            <a:pPr lvl="1"/>
            <a:r>
              <a:rPr lang="en-US" dirty="0" smtClean="0"/>
              <a:t>Dependent variable increases</a:t>
            </a:r>
          </a:p>
          <a:p>
            <a:r>
              <a:rPr lang="en-US" dirty="0" smtClean="0"/>
              <a:t>Negative correlation</a:t>
            </a:r>
          </a:p>
          <a:p>
            <a:pPr lvl="1"/>
            <a:r>
              <a:rPr lang="en-US" dirty="0" smtClean="0"/>
              <a:t>Independent variable increases</a:t>
            </a:r>
          </a:p>
          <a:p>
            <a:pPr lvl="1"/>
            <a:r>
              <a:rPr lang="en-US" dirty="0" smtClean="0"/>
              <a:t>Dependent variable decreases</a:t>
            </a:r>
          </a:p>
          <a:p>
            <a:r>
              <a:rPr lang="en-US" dirty="0" smtClean="0"/>
              <a:t>No correlation</a:t>
            </a:r>
          </a:p>
          <a:p>
            <a:pPr lvl="1"/>
            <a:r>
              <a:rPr lang="en-US" dirty="0" smtClean="0"/>
              <a:t> Independent variable increases</a:t>
            </a:r>
          </a:p>
          <a:p>
            <a:pPr lvl="1"/>
            <a:r>
              <a:rPr lang="en-US" dirty="0" smtClean="0"/>
              <a:t>Dependent variable no change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7" name="Picture 6" descr="PositiveNegativeNoCorrel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52" y="2228788"/>
            <a:ext cx="7709296" cy="2400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2499</TotalTime>
  <Words>449</Words>
  <Application>Microsoft Office PowerPoint</Application>
  <PresentationFormat>On-screen Show (4:3)</PresentationFormat>
  <Paragraphs>137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Equation</vt:lpstr>
      <vt:lpstr>Linear Regression</vt:lpstr>
      <vt:lpstr>Topics</vt:lpstr>
      <vt:lpstr>Supervised Learning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 – Types </vt:lpstr>
      <vt:lpstr>Algorithm</vt:lpstr>
      <vt:lpstr>Least Squares</vt:lpstr>
      <vt:lpstr>Least Squares</vt:lpstr>
      <vt:lpstr>R2</vt:lpstr>
      <vt:lpstr>Adjusted R2</vt:lpstr>
      <vt:lpstr>p Value</vt:lpstr>
      <vt:lpstr>Applications</vt:lpstr>
      <vt:lpstr>Advantages</vt:lpstr>
      <vt:lpstr>Disadvantages</vt:lpstr>
      <vt:lpstr>Multicollinearity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1428</cp:revision>
  <dcterms:created xsi:type="dcterms:W3CDTF">2019-02-01T20:19:40Z</dcterms:created>
  <dcterms:modified xsi:type="dcterms:W3CDTF">2023-02-03T04:39:35Z</dcterms:modified>
</cp:coreProperties>
</file>