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70" r:id="rId4"/>
    <p:sldId id="272" r:id="rId5"/>
    <p:sldId id="276" r:id="rId6"/>
    <p:sldId id="275" r:id="rId7"/>
    <p:sldId id="274" r:id="rId8"/>
    <p:sldId id="278" r:id="rId9"/>
    <p:sldId id="277" r:id="rId10"/>
    <p:sldId id="271" r:id="rId11"/>
    <p:sldId id="273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Decision Tree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Computer Division</a:t>
            </a:r>
          </a:p>
          <a:p>
            <a:r>
              <a:rPr lang="en-US" dirty="0" smtClean="0"/>
              <a:t>Bhabha Atomic Research Centre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understandable </a:t>
            </a:r>
            <a:r>
              <a:rPr lang="en-US" dirty="0" smtClean="0"/>
              <a:t>rules</a:t>
            </a:r>
          </a:p>
          <a:p>
            <a:r>
              <a:rPr lang="en-US" dirty="0" smtClean="0"/>
              <a:t>Interpretable AI</a:t>
            </a:r>
          </a:p>
          <a:p>
            <a:r>
              <a:rPr lang="en-IN" dirty="0" smtClean="0"/>
              <a:t>Classification with less computation</a:t>
            </a:r>
          </a:p>
          <a:p>
            <a:r>
              <a:rPr lang="en-IN" dirty="0" smtClean="0"/>
              <a:t>Handle continuous </a:t>
            </a:r>
            <a:r>
              <a:rPr lang="en-IN" dirty="0" smtClean="0"/>
              <a:t>and categorical </a:t>
            </a:r>
            <a:r>
              <a:rPr lang="en-IN" dirty="0" smtClean="0"/>
              <a:t>variables</a:t>
            </a:r>
          </a:p>
          <a:p>
            <a:r>
              <a:rPr lang="en-IN" dirty="0" smtClean="0"/>
              <a:t>Indicate </a:t>
            </a:r>
            <a:r>
              <a:rPr lang="en-IN" dirty="0" smtClean="0"/>
              <a:t>feature importance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appropriate for regression task</a:t>
            </a:r>
          </a:p>
          <a:p>
            <a:r>
              <a:rPr lang="en-US" dirty="0" smtClean="0"/>
              <a:t>Less accurate </a:t>
            </a:r>
          </a:p>
          <a:p>
            <a:pPr lvl="1"/>
            <a:r>
              <a:rPr lang="en-US" dirty="0" smtClean="0"/>
              <a:t>Solution – Use random forest algorithm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Supervised </a:t>
            </a:r>
            <a:r>
              <a:rPr lang="en-US" dirty="0" smtClean="0"/>
              <a:t>learning</a:t>
            </a:r>
          </a:p>
          <a:p>
            <a:r>
              <a:rPr lang="en-US" dirty="0" smtClean="0"/>
              <a:t>Decision </a:t>
            </a:r>
            <a:r>
              <a:rPr lang="en-US" dirty="0" smtClean="0"/>
              <a:t>tree</a:t>
            </a:r>
          </a:p>
          <a:p>
            <a:r>
              <a:rPr lang="en-US" dirty="0" smtClean="0"/>
              <a:t>Optimization </a:t>
            </a:r>
            <a:r>
              <a:rPr lang="en-US" dirty="0" smtClean="0"/>
              <a:t>objective</a:t>
            </a:r>
          </a:p>
          <a:p>
            <a:r>
              <a:rPr lang="en-US" dirty="0" smtClean="0"/>
              <a:t>Advantages and 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Binary tree</a:t>
            </a:r>
          </a:p>
          <a:p>
            <a:r>
              <a:rPr lang="en-US" dirty="0" smtClean="0"/>
              <a:t>Recursively split dataset</a:t>
            </a:r>
          </a:p>
          <a:p>
            <a:r>
              <a:rPr lang="en-US" dirty="0" smtClean="0"/>
              <a:t>Root node</a:t>
            </a:r>
          </a:p>
          <a:p>
            <a:r>
              <a:rPr lang="en-US" dirty="0" smtClean="0"/>
              <a:t>Decision nodes </a:t>
            </a:r>
          </a:p>
          <a:p>
            <a:pPr lvl="1"/>
            <a:r>
              <a:rPr lang="en-US" dirty="0" smtClean="0"/>
              <a:t>Split dataset</a:t>
            </a:r>
          </a:p>
          <a:p>
            <a:pPr lvl="1"/>
            <a:r>
              <a:rPr lang="en-US" dirty="0" smtClean="0"/>
              <a:t>Select feature</a:t>
            </a:r>
          </a:p>
          <a:p>
            <a:pPr lvl="1"/>
            <a:r>
              <a:rPr lang="en-US" dirty="0" smtClean="0"/>
              <a:t>Select split condition</a:t>
            </a:r>
            <a:endParaRPr lang="en-US" dirty="0" smtClean="0"/>
          </a:p>
          <a:p>
            <a:r>
              <a:rPr lang="en-US" dirty="0" smtClean="0"/>
              <a:t>Pure leaf nodes </a:t>
            </a:r>
          </a:p>
          <a:p>
            <a:pPr lvl="1"/>
            <a:r>
              <a:rPr lang="en-US" dirty="0" smtClean="0"/>
              <a:t>Class of </a:t>
            </a:r>
            <a:r>
              <a:rPr lang="en-US" dirty="0" smtClean="0"/>
              <a:t>dataset </a:t>
            </a:r>
            <a:r>
              <a:rPr lang="en-US" dirty="0" smtClean="0"/>
              <a:t>sample – Classification tree</a:t>
            </a:r>
          </a:p>
          <a:p>
            <a:pPr lvl="1"/>
            <a:r>
              <a:rPr lang="en-US" dirty="0" smtClean="0"/>
              <a:t>Value </a:t>
            </a:r>
            <a:r>
              <a:rPr lang="en-US" dirty="0" smtClean="0"/>
              <a:t>of dataset </a:t>
            </a:r>
            <a:r>
              <a:rPr lang="en-US" dirty="0" smtClean="0"/>
              <a:t>sample – Regression tree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DecisionTre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2209800"/>
            <a:ext cx="4457700" cy="2971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Greedy algorithm</a:t>
            </a:r>
          </a:p>
          <a:p>
            <a:pPr lvl="1"/>
            <a:r>
              <a:rPr lang="en-US" dirty="0" smtClean="0"/>
              <a:t>Select </a:t>
            </a:r>
            <a:r>
              <a:rPr lang="en-US" dirty="0" smtClean="0"/>
              <a:t>best solution in </a:t>
            </a:r>
            <a:r>
              <a:rPr lang="en-US" dirty="0" smtClean="0"/>
              <a:t>the current state</a:t>
            </a:r>
          </a:p>
          <a:p>
            <a:pPr lvl="1"/>
            <a:r>
              <a:rPr lang="en-US" dirty="0" smtClean="0"/>
              <a:t>No back tracking </a:t>
            </a:r>
          </a:p>
          <a:p>
            <a:pPr lvl="1"/>
            <a:r>
              <a:rPr lang="en-US" dirty="0" smtClean="0"/>
              <a:t>No optimal solution</a:t>
            </a:r>
          </a:p>
          <a:p>
            <a:pPr lvl="1"/>
            <a:r>
              <a:rPr lang="en-US" dirty="0" smtClean="0"/>
              <a:t>Faster implementation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objective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Entropy </a:t>
            </a:r>
          </a:p>
          <a:p>
            <a:pPr lvl="1"/>
            <a:r>
              <a:rPr lang="en-US" dirty="0" smtClean="0"/>
              <a:t>Measure of information contained in a state</a:t>
            </a:r>
          </a:p>
          <a:p>
            <a:pPr lvl="1"/>
            <a:r>
              <a:rPr lang="en-US" dirty="0" smtClean="0"/>
              <a:t>High entropy – High uncertainty – More info</a:t>
            </a:r>
          </a:p>
          <a:p>
            <a:pPr lvl="1"/>
            <a:r>
              <a:rPr lang="en-US" dirty="0" smtClean="0"/>
              <a:t>Less </a:t>
            </a:r>
            <a:r>
              <a:rPr lang="en-US" dirty="0" smtClean="0"/>
              <a:t>entropy </a:t>
            </a:r>
            <a:r>
              <a:rPr lang="en-US" dirty="0" smtClean="0"/>
              <a:t>– </a:t>
            </a:r>
            <a:r>
              <a:rPr lang="en-US" dirty="0" smtClean="0"/>
              <a:t>Less uncertainty </a:t>
            </a:r>
            <a:r>
              <a:rPr lang="en-US" dirty="0" smtClean="0"/>
              <a:t>– </a:t>
            </a:r>
            <a:r>
              <a:rPr lang="en-US" dirty="0" smtClean="0"/>
              <a:t>Less info</a:t>
            </a:r>
          </a:p>
          <a:p>
            <a:pPr lvl="1"/>
            <a:r>
              <a:rPr lang="en-US" dirty="0" smtClean="0"/>
              <a:t>Root node – Highest entropy – 1 </a:t>
            </a:r>
          </a:p>
          <a:p>
            <a:pPr lvl="1"/>
            <a:r>
              <a:rPr lang="en-US" dirty="0" smtClean="0"/>
              <a:t>Leaf node – Low entropy</a:t>
            </a:r>
          </a:p>
          <a:p>
            <a:pPr lvl="1"/>
            <a:r>
              <a:rPr lang="en-US" dirty="0" smtClean="0"/>
              <a:t>Pure node – Lowest entropy – 0 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752725" y="5334000"/>
          <a:ext cx="3419475" cy="990600"/>
        </p:xfrm>
        <a:graphic>
          <a:graphicData uri="http://schemas.openxmlformats.org/presentationml/2006/ole">
            <p:oleObj spid="_x0000_s2050" name="Equation" r:id="rId3" imgW="2019240" imgH="5839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objective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Maximize information gain</a:t>
            </a:r>
          </a:p>
          <a:p>
            <a:r>
              <a:rPr lang="en-US" dirty="0" smtClean="0"/>
              <a:t>Information gain</a:t>
            </a:r>
          </a:p>
          <a:p>
            <a:r>
              <a:rPr lang="en-US" dirty="0" smtClean="0"/>
              <a:t>Entropy</a:t>
            </a:r>
          </a:p>
          <a:p>
            <a:r>
              <a:rPr lang="en-US" dirty="0" smtClean="0"/>
              <a:t>Parent entropy</a:t>
            </a:r>
          </a:p>
          <a:p>
            <a:r>
              <a:rPr lang="en-US" dirty="0" smtClean="0"/>
              <a:t>Weighted child entropy</a:t>
            </a:r>
          </a:p>
          <a:p>
            <a:r>
              <a:rPr lang="en-US" dirty="0" smtClean="0"/>
              <a:t>Weight – Relative size</a:t>
            </a:r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181600" y="3302000"/>
          <a:ext cx="3741738" cy="3403600"/>
        </p:xfrm>
        <a:graphic>
          <a:graphicData uri="http://schemas.openxmlformats.org/presentationml/2006/ole">
            <p:oleObj spid="_x0000_s1026" name="Equation" r:id="rId3" imgW="2209680" imgH="2006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objective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Gini</a:t>
            </a:r>
            <a:r>
              <a:rPr lang="en-US" dirty="0" smtClean="0"/>
              <a:t> I</a:t>
            </a:r>
            <a:r>
              <a:rPr lang="en-US" dirty="0" smtClean="0"/>
              <a:t>ndex or </a:t>
            </a:r>
            <a:r>
              <a:rPr lang="en-US" dirty="0" err="1" smtClean="0"/>
              <a:t>Gini</a:t>
            </a:r>
            <a:r>
              <a:rPr lang="en-US" dirty="0" smtClean="0"/>
              <a:t> I</a:t>
            </a:r>
            <a:r>
              <a:rPr lang="en-US" dirty="0" smtClean="0"/>
              <a:t>mpurity</a:t>
            </a:r>
          </a:p>
          <a:p>
            <a:r>
              <a:rPr lang="en-IN" dirty="0" smtClean="0"/>
              <a:t>Evaluate accuracy of a split</a:t>
            </a:r>
          </a:p>
          <a:p>
            <a:r>
              <a:rPr lang="en-IN" dirty="0" smtClean="0"/>
              <a:t>Value between </a:t>
            </a:r>
            <a:r>
              <a:rPr lang="en-IN" dirty="0" smtClean="0"/>
              <a:t>0 and </a:t>
            </a:r>
            <a:r>
              <a:rPr lang="en-IN" dirty="0" smtClean="0"/>
              <a:t>1</a:t>
            </a:r>
          </a:p>
          <a:p>
            <a:r>
              <a:rPr lang="en-IN" dirty="0" smtClean="0"/>
              <a:t>Value </a:t>
            </a:r>
            <a:r>
              <a:rPr lang="en-IN" dirty="0" smtClean="0"/>
              <a:t>0 </a:t>
            </a:r>
            <a:endParaRPr lang="en-IN" dirty="0" smtClean="0"/>
          </a:p>
          <a:p>
            <a:pPr lvl="1"/>
            <a:r>
              <a:rPr lang="en-IN" dirty="0" smtClean="0"/>
              <a:t>All observations </a:t>
            </a:r>
            <a:r>
              <a:rPr lang="en-IN" dirty="0" smtClean="0"/>
              <a:t>belong to one </a:t>
            </a:r>
            <a:r>
              <a:rPr lang="en-IN" dirty="0" smtClean="0"/>
              <a:t>class</a:t>
            </a:r>
          </a:p>
          <a:p>
            <a:r>
              <a:rPr lang="en-IN" dirty="0" smtClean="0"/>
              <a:t>Value 1 </a:t>
            </a:r>
          </a:p>
          <a:p>
            <a:pPr lvl="1"/>
            <a:r>
              <a:rPr lang="en-IN" dirty="0" smtClean="0"/>
              <a:t>Random </a:t>
            </a:r>
            <a:r>
              <a:rPr lang="en-IN" dirty="0" smtClean="0"/>
              <a:t>distribution </a:t>
            </a:r>
            <a:r>
              <a:rPr lang="en-IN" dirty="0" smtClean="0"/>
              <a:t>of classes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Create root node with complete dataset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Find </a:t>
            </a:r>
            <a:r>
              <a:rPr lang="en-IN" dirty="0" smtClean="0"/>
              <a:t>best </a:t>
            </a:r>
            <a:r>
              <a:rPr lang="en-IN" dirty="0" smtClean="0"/>
              <a:t>attribute </a:t>
            </a:r>
            <a:r>
              <a:rPr lang="en-IN" dirty="0" smtClean="0"/>
              <a:t>and value in dataset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Generate </a:t>
            </a:r>
            <a:r>
              <a:rPr lang="en-IN" dirty="0" smtClean="0"/>
              <a:t>decision node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Divide current dataset into subsets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Repeat </a:t>
            </a:r>
            <a:r>
              <a:rPr lang="en-IN" dirty="0" smtClean="0"/>
              <a:t>Steps </a:t>
            </a:r>
            <a:r>
              <a:rPr lang="en-IN" dirty="0" smtClean="0"/>
              <a:t>2 </a:t>
            </a:r>
            <a:r>
              <a:rPr lang="en-IN" dirty="0" smtClean="0"/>
              <a:t>to </a:t>
            </a:r>
            <a:r>
              <a:rPr lang="en-IN" dirty="0" smtClean="0"/>
              <a:t>3 </a:t>
            </a:r>
            <a:r>
              <a:rPr lang="en-IN" dirty="0" smtClean="0"/>
              <a:t>until </a:t>
            </a:r>
          </a:p>
          <a:p>
            <a:pPr marL="914400" lvl="1" indent="-514350"/>
            <a:r>
              <a:rPr lang="en-US" dirty="0" smtClean="0"/>
              <a:t>All nodes are leaf nodes</a:t>
            </a:r>
            <a:endParaRPr lang="en-US" dirty="0" smtClean="0"/>
          </a:p>
          <a:p>
            <a:pPr marL="914400" lvl="1" indent="-514350"/>
            <a:r>
              <a:rPr lang="en-US" dirty="0" smtClean="0"/>
              <a:t>Further division is not possible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</TotalTime>
  <Words>274</Words>
  <Application>Microsoft Office PowerPoint</Application>
  <PresentationFormat>On-screen Show (4:3)</PresentationFormat>
  <Paragraphs>74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Microsoft Equation 3.0</vt:lpstr>
      <vt:lpstr>Decision Tree</vt:lpstr>
      <vt:lpstr>Topics</vt:lpstr>
      <vt:lpstr>Supervised Learning</vt:lpstr>
      <vt:lpstr>Decision Tree</vt:lpstr>
      <vt:lpstr>Decision Tree</vt:lpstr>
      <vt:lpstr>Optimization objective</vt:lpstr>
      <vt:lpstr>Optimization objective</vt:lpstr>
      <vt:lpstr>Optimization objective</vt:lpstr>
      <vt:lpstr>Decision Tree Algorithm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1246</cp:revision>
  <dcterms:created xsi:type="dcterms:W3CDTF">2019-02-01T20:19:40Z</dcterms:created>
  <dcterms:modified xsi:type="dcterms:W3CDTF">2023-01-03T10:33:40Z</dcterms:modified>
</cp:coreProperties>
</file>