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8" r:id="rId3"/>
    <p:sldId id="270" r:id="rId4"/>
    <p:sldId id="281" r:id="rId5"/>
    <p:sldId id="282" r:id="rId6"/>
    <p:sldId id="275" r:id="rId7"/>
    <p:sldId id="285" r:id="rId8"/>
    <p:sldId id="276" r:id="rId9"/>
    <p:sldId id="286" r:id="rId10"/>
    <p:sldId id="287" r:id="rId11"/>
    <p:sldId id="277" r:id="rId12"/>
    <p:sldId id="278" r:id="rId13"/>
    <p:sldId id="279" r:id="rId14"/>
    <p:sldId id="271" r:id="rId15"/>
    <p:sldId id="273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smtClean="0"/>
              <a:t>Bayes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’ R</a:t>
            </a:r>
            <a:r>
              <a:rPr lang="en-US" dirty="0" smtClean="0"/>
              <a:t>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Event – SMS – Spam</a:t>
            </a:r>
          </a:p>
          <a:p>
            <a:r>
              <a:rPr lang="en-IN" dirty="0" smtClean="0"/>
              <a:t>Event – SMS – ‘discount</a:t>
            </a:r>
            <a:r>
              <a:rPr lang="en-IN" dirty="0" smtClean="0"/>
              <a:t>’</a:t>
            </a:r>
          </a:p>
          <a:p>
            <a:r>
              <a:rPr lang="en-IN" dirty="0" smtClean="0"/>
              <a:t>Intersection – Spam and ‘discount’</a:t>
            </a:r>
          </a:p>
          <a:p>
            <a:endParaRPr lang="en-IN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885825" y="3505200"/>
          <a:ext cx="6962775" cy="887413"/>
        </p:xfrm>
        <a:graphic>
          <a:graphicData uri="http://schemas.openxmlformats.org/presentationml/2006/ole">
            <p:oleObj spid="_x0000_s9218" name="Equation" r:id="rId3" imgW="3288960" imgH="419040" progId="Equation.3">
              <p:embed/>
            </p:oleObj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914400" y="4572000"/>
          <a:ext cx="3360738" cy="887412"/>
        </p:xfrm>
        <a:graphic>
          <a:graphicData uri="http://schemas.openxmlformats.org/presentationml/2006/ole">
            <p:oleObj spid="_x0000_s9219" name="Equation" r:id="rId4" imgW="158724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 </a:t>
            </a:r>
            <a:r>
              <a:rPr lang="en-US" dirty="0" smtClean="0"/>
              <a:t>Smoothing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Supervised learning</a:t>
            </a:r>
          </a:p>
          <a:p>
            <a:r>
              <a:rPr lang="en-US" dirty="0" smtClean="0"/>
              <a:t>Conditional probability</a:t>
            </a:r>
            <a:endParaRPr lang="en-US" dirty="0" smtClean="0"/>
          </a:p>
          <a:p>
            <a:r>
              <a:rPr lang="en-US" dirty="0" err="1" smtClean="0"/>
              <a:t>Bayes</a:t>
            </a:r>
            <a:r>
              <a:rPr lang="en-US" dirty="0" smtClean="0"/>
              <a:t>’ rule</a:t>
            </a:r>
          </a:p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US" dirty="0" smtClean="0"/>
          </a:p>
          <a:p>
            <a:r>
              <a:rPr lang="en-US" dirty="0" err="1" smtClean="0"/>
              <a:t>Laplacian</a:t>
            </a:r>
            <a:r>
              <a:rPr lang="en-US" dirty="0" smtClean="0"/>
              <a:t> </a:t>
            </a:r>
            <a:r>
              <a:rPr lang="en-US" dirty="0" smtClean="0"/>
              <a:t>smoothing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Advantages </a:t>
            </a:r>
            <a:endParaRPr lang="en-US" dirty="0" smtClean="0"/>
          </a:p>
          <a:p>
            <a:r>
              <a:rPr lang="en-US" dirty="0" smtClean="0"/>
              <a:t>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Application </a:t>
            </a:r>
            <a:r>
              <a:rPr lang="en-IN" dirty="0" smtClean="0"/>
              <a:t>– SMS spam detection</a:t>
            </a:r>
          </a:p>
          <a:p>
            <a:r>
              <a:rPr lang="en-IN" dirty="0" smtClean="0"/>
              <a:t>Corpus of SMSs</a:t>
            </a:r>
          </a:p>
          <a:p>
            <a:r>
              <a:rPr lang="en-IN" dirty="0" smtClean="0"/>
              <a:t>Events – Ham or Spam SMS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38200" y="3505200"/>
          <a:ext cx="3886200" cy="1865313"/>
        </p:xfrm>
        <a:graphic>
          <a:graphicData uri="http://schemas.openxmlformats.org/presentationml/2006/ole">
            <p:oleObj spid="_x0000_s3074" name="Equation" r:id="rId3" imgW="1854000" imgH="888840" progId="Equation.3">
              <p:embed/>
            </p:oleObj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05400" y="3505200"/>
          <a:ext cx="289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</a:t>
                      </a:r>
                      <a:r>
                        <a:rPr lang="en-IN" baseline="-25000" dirty="0" smtClean="0"/>
                        <a:t>Total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</a:t>
                      </a:r>
                      <a:r>
                        <a:rPr lang="en-IN" baseline="-25000" dirty="0" err="1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</a:t>
                      </a:r>
                      <a:r>
                        <a:rPr lang="en-IN" baseline="-25000" dirty="0" err="1" smtClean="0"/>
                        <a:t>Spam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P(Ham)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 (80%)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P(Spam)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 (20 %)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Application </a:t>
            </a:r>
            <a:r>
              <a:rPr lang="en-IN" dirty="0" smtClean="0"/>
              <a:t>– SMS spam detection</a:t>
            </a:r>
          </a:p>
          <a:p>
            <a:r>
              <a:rPr lang="en-IN" dirty="0" smtClean="0"/>
              <a:t>Corpus of SMSs</a:t>
            </a:r>
          </a:p>
          <a:p>
            <a:r>
              <a:rPr lang="en-IN" dirty="0" smtClean="0"/>
              <a:t>Event – SMS </a:t>
            </a:r>
            <a:r>
              <a:rPr lang="en-IN" dirty="0" smtClean="0"/>
              <a:t>contains word </a:t>
            </a:r>
            <a:r>
              <a:rPr lang="en-IN" dirty="0" smtClean="0"/>
              <a:t>‘discount’</a:t>
            </a:r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14400" y="3429000"/>
          <a:ext cx="2873375" cy="906463"/>
        </p:xfrm>
        <a:graphic>
          <a:graphicData uri="http://schemas.openxmlformats.org/presentationml/2006/ole">
            <p:oleObj spid="_x0000_s4098" name="Equation" r:id="rId3" imgW="1371600" imgH="431640" progId="Equation.3">
              <p:embed/>
            </p:oleObj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05400" y="3505200"/>
          <a:ext cx="289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</a:t>
                      </a:r>
                      <a:r>
                        <a:rPr lang="en-IN" baseline="-25000" dirty="0" smtClean="0"/>
                        <a:t>Total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</a:t>
                      </a:r>
                      <a:r>
                        <a:rPr lang="en-IN" baseline="-25000" dirty="0" err="1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P(discount)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0.02 (2 %)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</a:t>
            </a:r>
            <a:r>
              <a:rPr lang="en-US" dirty="0" smtClean="0"/>
              <a:t>Probability</a:t>
            </a:r>
            <a:endParaRPr lang="en-IN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3300000" y="1852200"/>
            <a:ext cx="4320000" cy="4320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865400" y="2398800"/>
            <a:ext cx="3240000" cy="32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57200" y="1447800"/>
            <a:ext cx="8305800" cy="5105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5867400" y="2209800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Ham</a:t>
            </a:r>
            <a:endParaRPr lang="en-I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86000" y="2967335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Spam</a:t>
            </a:r>
            <a:endParaRPr lang="en-IN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657600" y="3729335"/>
            <a:ext cx="1275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discount</a:t>
            </a:r>
            <a:endParaRPr lang="en-IN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1600200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Corpus</a:t>
            </a:r>
            <a:endParaRPr lang="en-IN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Probability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Event – SMS – Spam</a:t>
            </a:r>
          </a:p>
          <a:p>
            <a:r>
              <a:rPr lang="en-IN" dirty="0" smtClean="0"/>
              <a:t>Event – SMS – ‘discount’</a:t>
            </a:r>
          </a:p>
          <a:p>
            <a:r>
              <a:rPr lang="en-IN" dirty="0" smtClean="0"/>
              <a:t>Intersection – Spam and </a:t>
            </a:r>
            <a:r>
              <a:rPr lang="en-IN" dirty="0" smtClean="0"/>
              <a:t>‘discount’</a:t>
            </a:r>
            <a:r>
              <a:rPr lang="en-IN" dirty="0" smtClean="0"/>
              <a:t>  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Probability that SMS is Spam given SMS contains word ‘discount’.</a:t>
            </a:r>
          </a:p>
          <a:p>
            <a:r>
              <a:rPr lang="en-IN" dirty="0" smtClean="0"/>
              <a:t>Probability that SMS is Spam and SMS contains word </a:t>
            </a:r>
            <a:r>
              <a:rPr lang="en-IN" dirty="0" smtClean="0"/>
              <a:t>‘discount</a:t>
            </a:r>
            <a:r>
              <a:rPr lang="en-IN" dirty="0" smtClean="0"/>
              <a:t>’. </a:t>
            </a:r>
            <a:endParaRPr lang="en-IN" dirty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942974" y="3200400"/>
          <a:ext cx="5457826" cy="887412"/>
        </p:xfrm>
        <a:graphic>
          <a:graphicData uri="http://schemas.openxmlformats.org/presentationml/2006/ole">
            <p:oleObj spid="_x0000_s6146" name="Equation" r:id="rId3" imgW="257796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’ R</a:t>
            </a:r>
            <a:r>
              <a:rPr lang="en-US" dirty="0" smtClean="0"/>
              <a:t>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Event – SMS – Spam</a:t>
            </a:r>
          </a:p>
          <a:p>
            <a:r>
              <a:rPr lang="en-IN" dirty="0" smtClean="0"/>
              <a:t>Event – SMS – ‘discount</a:t>
            </a:r>
            <a:r>
              <a:rPr lang="en-IN" dirty="0" smtClean="0"/>
              <a:t>’</a:t>
            </a:r>
          </a:p>
          <a:p>
            <a:r>
              <a:rPr lang="en-IN" dirty="0" smtClean="0"/>
              <a:t>Intersection – Spam and ‘discount’</a:t>
            </a:r>
          </a:p>
          <a:p>
            <a:endParaRPr lang="en-IN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914400" y="3505200"/>
          <a:ext cx="5457825" cy="1828800"/>
        </p:xfrm>
        <a:graphic>
          <a:graphicData uri="http://schemas.openxmlformats.org/presentationml/2006/ole">
            <p:oleObj spid="_x0000_s7170" name="Equation" r:id="rId3" imgW="2577960" imgH="863280" progId="Equation.3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’ R</a:t>
            </a:r>
            <a:r>
              <a:rPr lang="en-US" dirty="0" smtClean="0"/>
              <a:t>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Event – SMS – Spam</a:t>
            </a:r>
          </a:p>
          <a:p>
            <a:r>
              <a:rPr lang="en-IN" dirty="0" smtClean="0"/>
              <a:t>Event – SMS – ‘discount</a:t>
            </a:r>
            <a:r>
              <a:rPr lang="en-IN" dirty="0" smtClean="0"/>
              <a:t>’</a:t>
            </a:r>
          </a:p>
          <a:p>
            <a:r>
              <a:rPr lang="en-IN" dirty="0" smtClean="0"/>
              <a:t>Intersection – Spam and ‘discount’</a:t>
            </a:r>
          </a:p>
          <a:p>
            <a:endParaRPr lang="en-IN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885825" y="3505200"/>
          <a:ext cx="6962775" cy="887413"/>
        </p:xfrm>
        <a:graphic>
          <a:graphicData uri="http://schemas.openxmlformats.org/presentationml/2006/ole">
            <p:oleObj spid="_x0000_s8194" name="Equation" r:id="rId3" imgW="3288960" imgH="41904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2309</TotalTime>
  <Words>250</Words>
  <Application>Microsoft Office PowerPoint</Application>
  <PresentationFormat>On-screen Show (4:3)</PresentationFormat>
  <Paragraphs>77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Microsoft Equation 3.0</vt:lpstr>
      <vt:lpstr>Naive Bayes</vt:lpstr>
      <vt:lpstr>Topics</vt:lpstr>
      <vt:lpstr>Supervised Learning</vt:lpstr>
      <vt:lpstr>Probability</vt:lpstr>
      <vt:lpstr>Probability</vt:lpstr>
      <vt:lpstr>Conditional Probability</vt:lpstr>
      <vt:lpstr>Conditional Probability</vt:lpstr>
      <vt:lpstr>Bayes’ Rule</vt:lpstr>
      <vt:lpstr>Bayes’ Rule</vt:lpstr>
      <vt:lpstr>Bayes’ Rule</vt:lpstr>
      <vt:lpstr>Naive Bayes</vt:lpstr>
      <vt:lpstr>Laplacian Smoothing</vt:lpstr>
      <vt:lpstr>Applications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1384</cp:revision>
  <dcterms:created xsi:type="dcterms:W3CDTF">2019-02-01T20:19:40Z</dcterms:created>
  <dcterms:modified xsi:type="dcterms:W3CDTF">2023-02-13T08:44:50Z</dcterms:modified>
</cp:coreProperties>
</file>