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304" r:id="rId5"/>
    <p:sldId id="310" r:id="rId6"/>
    <p:sldId id="302" r:id="rId7"/>
    <p:sldId id="309" r:id="rId8"/>
    <p:sldId id="312" r:id="rId9"/>
    <p:sldId id="306" r:id="rId10"/>
    <p:sldId id="291" r:id="rId11"/>
    <p:sldId id="292" r:id="rId12"/>
    <p:sldId id="293" r:id="rId13"/>
    <p:sldId id="300" r:id="rId14"/>
    <p:sldId id="307" r:id="rId15"/>
    <p:sldId id="303" r:id="rId16"/>
    <p:sldId id="308" r:id="rId17"/>
    <p:sldId id="305" r:id="rId18"/>
    <p:sldId id="311" r:id="rId19"/>
    <p:sldId id="313" r:id="rId20"/>
    <p:sldId id="314" r:id="rId21"/>
    <p:sldId id="315" r:id="rId22"/>
    <p:sldId id="316" r:id="rId23"/>
    <p:sldId id="28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DF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Edge 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Pritam </a:t>
            </a:r>
            <a:r>
              <a:rPr lang="en-US" dirty="0"/>
              <a:t>Prakash Shete</a:t>
            </a:r>
          </a:p>
          <a:p>
            <a:r>
              <a:rPr lang="en-US" dirty="0"/>
              <a:t>Bhabha Atomic Research Centre &amp;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</a:t>
            </a:r>
            <a:r>
              <a:rPr lang="en-IN" dirty="0" err="1"/>
              <a:t>Nano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GPU</a:t>
            </a:r>
          </a:p>
          <a:p>
            <a:pPr lvl="1"/>
            <a:r>
              <a:rPr lang="en-IN" dirty="0"/>
              <a:t>NVIDIA Maxwell architecture </a:t>
            </a:r>
          </a:p>
          <a:p>
            <a:pPr lvl="1"/>
            <a:r>
              <a:rPr lang="en-IN" dirty="0"/>
              <a:t>128 NVIDIA CUDA cores</a:t>
            </a:r>
          </a:p>
          <a:p>
            <a:r>
              <a:rPr lang="en-IN" dirty="0"/>
              <a:t>CPU </a:t>
            </a:r>
          </a:p>
          <a:p>
            <a:pPr lvl="1"/>
            <a:r>
              <a:rPr lang="en-IN" dirty="0"/>
              <a:t>Quad core ARM Cortex</a:t>
            </a:r>
          </a:p>
          <a:p>
            <a:r>
              <a:rPr lang="en-IN" dirty="0"/>
              <a:t>Memory </a:t>
            </a:r>
          </a:p>
          <a:p>
            <a:pPr lvl="1"/>
            <a:r>
              <a:rPr lang="en-IN" dirty="0"/>
              <a:t>2 GB or 4 GB</a:t>
            </a:r>
          </a:p>
        </p:txBody>
      </p:sp>
      <p:pic>
        <p:nvPicPr>
          <p:cNvPr id="4" name="Picture 3" descr="NVIDIA_Jetson_Nano_Developer_Ki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2140" y="3581400"/>
            <a:ext cx="3829459" cy="31242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Xavier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GPU </a:t>
            </a:r>
          </a:p>
          <a:p>
            <a:pPr lvl="1"/>
            <a:r>
              <a:rPr lang="pt-BR" dirty="0"/>
              <a:t>NVIDIA Volta architecture </a:t>
            </a:r>
          </a:p>
          <a:p>
            <a:pPr lvl="1"/>
            <a:r>
              <a:rPr lang="pt-BR" dirty="0"/>
              <a:t>384 or 512 NVIDIA CUDA cores</a:t>
            </a:r>
          </a:p>
          <a:p>
            <a:r>
              <a:rPr lang="pt-BR" dirty="0"/>
              <a:t>CPU </a:t>
            </a:r>
          </a:p>
          <a:p>
            <a:pPr lvl="1"/>
            <a:r>
              <a:rPr lang="pt-BR" dirty="0"/>
              <a:t>6 or 8 core ARM </a:t>
            </a:r>
            <a:r>
              <a:rPr lang="en-IN" dirty="0"/>
              <a:t>Cortex</a:t>
            </a:r>
            <a:endParaRPr lang="pt-BR" dirty="0"/>
          </a:p>
          <a:p>
            <a:r>
              <a:rPr lang="pt-BR" dirty="0"/>
              <a:t>Memory </a:t>
            </a:r>
          </a:p>
          <a:p>
            <a:pPr lvl="1"/>
            <a:r>
              <a:rPr lang="pt-BR" dirty="0"/>
              <a:t>8, 16, 32, 64 GB</a:t>
            </a:r>
            <a:endParaRPr lang="en-I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5" name="Picture 4" descr="NVIDIA_Jetson_Xavier_N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3079" y="4114800"/>
            <a:ext cx="4328521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NVIDIA </a:t>
            </a:r>
            <a:r>
              <a:rPr lang="en-IN" dirty="0" err="1"/>
              <a:t>Jetson</a:t>
            </a:r>
            <a:r>
              <a:rPr lang="en-IN" dirty="0"/>
              <a:t> Orin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GPU </a:t>
            </a:r>
          </a:p>
          <a:p>
            <a:pPr lvl="1"/>
            <a:r>
              <a:rPr lang="pt-BR" dirty="0"/>
              <a:t>NVIDIA Ampere architecture </a:t>
            </a:r>
          </a:p>
          <a:p>
            <a:pPr lvl="1"/>
            <a:r>
              <a:rPr lang="pt-BR" dirty="0"/>
              <a:t>512, 1024, 2048 NVIDIA CUDA cores </a:t>
            </a:r>
          </a:p>
          <a:p>
            <a:r>
              <a:rPr lang="pt-BR" dirty="0"/>
              <a:t>CPU </a:t>
            </a:r>
          </a:p>
          <a:p>
            <a:pPr lvl="1"/>
            <a:r>
              <a:rPr lang="pt-BR" dirty="0"/>
              <a:t>8 or 12 core Arm Cortex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pt-BR" dirty="0"/>
              <a:t>8, 16, 32, 64 GB</a:t>
            </a:r>
            <a:endParaRPr lang="en-IN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  <p:pic>
        <p:nvPicPr>
          <p:cNvPr id="5" name="Picture 4" descr="NVIDIA_Jetson_AGX_Or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200400"/>
            <a:ext cx="34290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CPU </a:t>
            </a:r>
          </a:p>
          <a:p>
            <a:pPr lvl="1"/>
            <a:r>
              <a:rPr lang="pt-BR" dirty="0"/>
              <a:t>Quad core ARM Cortex A72</a:t>
            </a:r>
          </a:p>
          <a:p>
            <a:r>
              <a:rPr lang="pt-BR" dirty="0"/>
              <a:t>GPU </a:t>
            </a:r>
          </a:p>
          <a:p>
            <a:pPr lvl="1"/>
            <a:r>
              <a:rPr lang="pt-BR" dirty="0"/>
              <a:t>Broadcom VideoCore VI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en-IN" dirty="0"/>
              <a:t>1, 2, 4, 8 GB</a:t>
            </a:r>
          </a:p>
        </p:txBody>
      </p:sp>
      <p:pic>
        <p:nvPicPr>
          <p:cNvPr id="4" name="Picture 3" descr="Raspberry_Pi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962400"/>
            <a:ext cx="4218677" cy="2729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Raspberry Pi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CPU </a:t>
            </a:r>
          </a:p>
          <a:p>
            <a:pPr lvl="1"/>
            <a:r>
              <a:rPr lang="pt-BR" dirty="0"/>
              <a:t>Quad core ARM Cortex A76</a:t>
            </a:r>
          </a:p>
          <a:p>
            <a:r>
              <a:rPr lang="pt-BR" dirty="0"/>
              <a:t>GPU </a:t>
            </a:r>
          </a:p>
          <a:p>
            <a:pPr lvl="1"/>
            <a:r>
              <a:rPr lang="pt-BR" dirty="0"/>
              <a:t>Broadcom VideoCore VII</a:t>
            </a:r>
          </a:p>
          <a:p>
            <a:r>
              <a:rPr lang="pt-BR" dirty="0"/>
              <a:t>Memory </a:t>
            </a:r>
          </a:p>
          <a:p>
            <a:pPr lvl="1"/>
            <a:r>
              <a:rPr lang="en-IN" dirty="0"/>
              <a:t>1, 2, 4, 8 GB</a:t>
            </a:r>
          </a:p>
        </p:txBody>
      </p:sp>
      <p:pic>
        <p:nvPicPr>
          <p:cNvPr id="5" name="Picture 4" descr="Raspberry_Pi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94" y="3796299"/>
            <a:ext cx="4455306" cy="29093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 </a:t>
            </a:r>
            <a:r>
              <a:rPr lang="en-IN" dirty="0" err="1"/>
              <a:t>Movidius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Vision Processing Units</a:t>
            </a:r>
          </a:p>
          <a:p>
            <a:r>
              <a:rPr lang="it-IT" dirty="0"/>
              <a:t>Intel Neural Compute Stick 2</a:t>
            </a:r>
          </a:p>
          <a:p>
            <a:r>
              <a:rPr lang="en-IN" dirty="0"/>
              <a:t>Supported frameworks</a:t>
            </a:r>
          </a:p>
          <a:p>
            <a:pPr lvl="1"/>
            <a:r>
              <a:rPr lang="en-IN" dirty="0"/>
              <a:t>TensorFlow, Caffe, Apache </a:t>
            </a:r>
            <a:r>
              <a:rPr lang="en-IN" dirty="0" err="1"/>
              <a:t>MXNet</a:t>
            </a:r>
            <a:r>
              <a:rPr lang="en-IN" dirty="0"/>
              <a:t>, </a:t>
            </a:r>
            <a:r>
              <a:rPr lang="en-IN" dirty="0" err="1"/>
              <a:t>PaddlePaddle</a:t>
            </a:r>
            <a:endParaRPr lang="en-IN" dirty="0"/>
          </a:p>
          <a:p>
            <a:pPr lvl="1"/>
            <a:r>
              <a:rPr lang="en-IN" dirty="0"/>
              <a:t>Open Neural Network Exchange, </a:t>
            </a:r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Connectivity – USB 3.0 (Type-A)</a:t>
            </a:r>
          </a:p>
          <a:p>
            <a:r>
              <a:rPr lang="en-IN" dirty="0"/>
              <a:t>Plug and Play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FFD1EE-5EB8-46F6-AB39-7DB7C9605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63067" y="4495800"/>
            <a:ext cx="3852333" cy="2166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Google Coral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Google Edge TPU</a:t>
            </a:r>
          </a:p>
          <a:p>
            <a:r>
              <a:rPr lang="en-IN"/>
              <a:t>System on Module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878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</a:t>
            </a:r>
            <a:r>
              <a:rPr lang="en-IN" dirty="0" smtClean="0"/>
              <a:t>Healthcare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Wearable edge </a:t>
            </a:r>
            <a:r>
              <a:rPr lang="en-IN" dirty="0" smtClean="0"/>
              <a:t>AI devices</a:t>
            </a:r>
          </a:p>
          <a:p>
            <a:r>
              <a:rPr lang="en-IN" dirty="0" smtClean="0"/>
              <a:t>Wearable </a:t>
            </a:r>
            <a:r>
              <a:rPr lang="en-IN" dirty="0" smtClean="0"/>
              <a:t>health monitors </a:t>
            </a:r>
            <a:endParaRPr lang="en-IN" dirty="0" smtClean="0"/>
          </a:p>
          <a:p>
            <a:pPr lvl="1"/>
            <a:r>
              <a:rPr lang="en-IN" dirty="0" smtClean="0"/>
              <a:t>Heart rate, blood pressure</a:t>
            </a:r>
          </a:p>
          <a:p>
            <a:pPr lvl="1"/>
            <a:r>
              <a:rPr lang="en-IN" dirty="0" smtClean="0"/>
              <a:t>Glucose levels, respiration rate</a:t>
            </a:r>
            <a:endParaRPr lang="en-IN" dirty="0" smtClean="0"/>
          </a:p>
          <a:p>
            <a:r>
              <a:rPr lang="en-IN" dirty="0" smtClean="0"/>
              <a:t>Real time monitoring</a:t>
            </a:r>
          </a:p>
          <a:p>
            <a:r>
              <a:rPr lang="en-IN" dirty="0" smtClean="0"/>
              <a:t>Reduce response </a:t>
            </a:r>
            <a:r>
              <a:rPr lang="en-IN" dirty="0" smtClean="0"/>
              <a:t>time</a:t>
            </a:r>
            <a:endParaRPr lang="en-IN" dirty="0" smtClean="0"/>
          </a:p>
          <a:p>
            <a:r>
              <a:rPr lang="en-IN" dirty="0" smtClean="0"/>
              <a:t>Patient </a:t>
            </a:r>
            <a:r>
              <a:rPr lang="en-IN" dirty="0" smtClean="0"/>
              <a:t>privacy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</a:t>
            </a:r>
            <a:r>
              <a:rPr lang="en-IN" dirty="0" smtClean="0"/>
              <a:t>Manufacturing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Sensor </a:t>
            </a:r>
            <a:r>
              <a:rPr lang="en-IN" dirty="0" smtClean="0"/>
              <a:t>devices &amp; </a:t>
            </a:r>
            <a:r>
              <a:rPr lang="en-IN" dirty="0" err="1" smtClean="0"/>
              <a:t>IoT</a:t>
            </a:r>
            <a:r>
              <a:rPr lang="en-IN" dirty="0" smtClean="0"/>
              <a:t> devices</a:t>
            </a:r>
          </a:p>
          <a:p>
            <a:r>
              <a:rPr lang="en-IN" dirty="0" smtClean="0"/>
              <a:t>Predictive maintenance</a:t>
            </a:r>
          </a:p>
          <a:p>
            <a:r>
              <a:rPr lang="en-IN" dirty="0" smtClean="0"/>
              <a:t>Prevent operational </a:t>
            </a:r>
            <a:r>
              <a:rPr lang="en-IN" dirty="0" smtClean="0"/>
              <a:t>downtime </a:t>
            </a:r>
            <a:endParaRPr lang="en-IN" dirty="0" smtClean="0"/>
          </a:p>
          <a:p>
            <a:r>
              <a:rPr lang="en-IN" dirty="0" smtClean="0"/>
              <a:t>Enhance efficiency </a:t>
            </a:r>
            <a:r>
              <a:rPr lang="en-IN" dirty="0" smtClean="0"/>
              <a:t>and </a:t>
            </a:r>
            <a:r>
              <a:rPr lang="en-IN" dirty="0" smtClean="0"/>
              <a:t>productivity</a:t>
            </a:r>
          </a:p>
          <a:p>
            <a:r>
              <a:rPr lang="en-IN" dirty="0" smtClean="0"/>
              <a:t>Supply </a:t>
            </a:r>
            <a:r>
              <a:rPr lang="en-IN" dirty="0" smtClean="0"/>
              <a:t>chain analytics</a:t>
            </a:r>
            <a:endParaRPr lang="en-IN" dirty="0" smtClean="0"/>
          </a:p>
          <a:p>
            <a:r>
              <a:rPr lang="en-IN" dirty="0" smtClean="0"/>
              <a:t>Q</a:t>
            </a:r>
            <a:r>
              <a:rPr lang="en-IN" dirty="0" smtClean="0"/>
              <a:t>uality control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AI – </a:t>
            </a:r>
            <a:r>
              <a:rPr lang="en-IN" dirty="0" smtClean="0"/>
              <a:t>Retail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Pick-and-go stores</a:t>
            </a:r>
          </a:p>
          <a:p>
            <a:r>
              <a:rPr lang="en-IN" dirty="0" smtClean="0"/>
              <a:t>Smart </a:t>
            </a:r>
            <a:r>
              <a:rPr lang="en-IN" dirty="0" smtClean="0"/>
              <a:t>shopping </a:t>
            </a:r>
            <a:r>
              <a:rPr lang="en-IN" dirty="0" smtClean="0"/>
              <a:t>carts</a:t>
            </a:r>
          </a:p>
          <a:p>
            <a:r>
              <a:rPr lang="en-IN" dirty="0" smtClean="0"/>
              <a:t>Smart check outs</a:t>
            </a:r>
          </a:p>
          <a:p>
            <a:r>
              <a:rPr lang="en-IN" dirty="0" smtClean="0"/>
              <a:t>Sensor devices &amp; </a:t>
            </a:r>
            <a:r>
              <a:rPr lang="en-IN" dirty="0" err="1" smtClean="0"/>
              <a:t>IoT</a:t>
            </a:r>
            <a:r>
              <a:rPr lang="en-IN" dirty="0" smtClean="0"/>
              <a:t> </a:t>
            </a:r>
            <a:r>
              <a:rPr lang="en-IN" dirty="0" smtClean="0"/>
              <a:t>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Edge AI – What ?</a:t>
            </a:r>
          </a:p>
          <a:p>
            <a:r>
              <a:rPr lang="en-IN" dirty="0"/>
              <a:t>Edge AI – Why </a:t>
            </a:r>
            <a:r>
              <a:rPr lang="en-IN" dirty="0" smtClean="0"/>
              <a:t>?</a:t>
            </a:r>
          </a:p>
          <a:p>
            <a:r>
              <a:rPr lang="it-IT" dirty="0" smtClean="0"/>
              <a:t>Edge AI v/s Cloud AI</a:t>
            </a:r>
            <a:endParaRPr lang="en-IN" dirty="0" smtClean="0"/>
          </a:p>
          <a:p>
            <a:r>
              <a:rPr lang="en-IN" dirty="0" smtClean="0"/>
              <a:t>Edge AI – Benefits</a:t>
            </a:r>
          </a:p>
          <a:p>
            <a:r>
              <a:rPr lang="en-IN" dirty="0" smtClean="0"/>
              <a:t>Edge </a:t>
            </a:r>
            <a:r>
              <a:rPr lang="en-IN" dirty="0"/>
              <a:t>AI –  How ?</a:t>
            </a:r>
          </a:p>
          <a:p>
            <a:r>
              <a:rPr lang="en-IN" dirty="0" smtClean="0"/>
              <a:t>Edge AI – Applications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</a:t>
            </a:r>
            <a:r>
              <a:rPr lang="en-IN" dirty="0" smtClean="0"/>
              <a:t>Smart </a:t>
            </a:r>
            <a:r>
              <a:rPr lang="en-IN" dirty="0" smtClean="0"/>
              <a:t>Homes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Smart devices </a:t>
            </a:r>
          </a:p>
          <a:p>
            <a:r>
              <a:rPr lang="en-IN" dirty="0" smtClean="0"/>
              <a:t>Smart doorbells</a:t>
            </a:r>
            <a:r>
              <a:rPr lang="en-IN" dirty="0" smtClean="0"/>
              <a:t>, thermostats, </a:t>
            </a:r>
            <a:r>
              <a:rPr lang="en-IN" dirty="0" smtClean="0"/>
              <a:t>refrigerators </a:t>
            </a:r>
          </a:p>
          <a:p>
            <a:r>
              <a:rPr lang="en-IN" dirty="0" smtClean="0"/>
              <a:t>Start entertainment </a:t>
            </a:r>
            <a:r>
              <a:rPr lang="en-IN" dirty="0" smtClean="0"/>
              <a:t>systems </a:t>
            </a:r>
            <a:endParaRPr lang="en-IN" dirty="0" smtClean="0"/>
          </a:p>
          <a:p>
            <a:r>
              <a:rPr lang="en-IN" dirty="0" smtClean="0"/>
              <a:t>Smart controlled light bulbs</a:t>
            </a:r>
          </a:p>
          <a:p>
            <a:r>
              <a:rPr lang="en-IN" dirty="0" smtClean="0"/>
              <a:t>Edge computing</a:t>
            </a:r>
          </a:p>
          <a:p>
            <a:r>
              <a:rPr lang="en-IN" dirty="0" smtClean="0"/>
              <a:t>Real </a:t>
            </a:r>
            <a:r>
              <a:rPr lang="en-IN" dirty="0" smtClean="0"/>
              <a:t>time </a:t>
            </a:r>
            <a:r>
              <a:rPr lang="en-IN" dirty="0" smtClean="0"/>
              <a:t>monitoring</a:t>
            </a:r>
          </a:p>
          <a:p>
            <a:r>
              <a:rPr lang="en-IN" dirty="0" smtClean="0"/>
              <a:t>Resident's privacy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</a:t>
            </a:r>
            <a:r>
              <a:rPr lang="en-IN" dirty="0" smtClean="0"/>
              <a:t>Security </a:t>
            </a:r>
            <a:r>
              <a:rPr lang="en-IN" dirty="0" smtClean="0"/>
              <a:t>&amp; Surveillance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Security video </a:t>
            </a:r>
            <a:r>
              <a:rPr lang="en-IN" dirty="0" smtClean="0"/>
              <a:t>analytics</a:t>
            </a:r>
          </a:p>
          <a:p>
            <a:r>
              <a:rPr lang="en-IN" dirty="0" smtClean="0"/>
              <a:t>Real time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Reduce latency</a:t>
            </a:r>
          </a:p>
          <a:p>
            <a:r>
              <a:rPr lang="en-IN" dirty="0" smtClean="0"/>
              <a:t>Stronger sense of safety</a:t>
            </a:r>
            <a:endParaRPr lang="en-IN" dirty="0" smtClean="0"/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Edge AI – </a:t>
            </a:r>
            <a:r>
              <a:rPr lang="en-IN" dirty="0" smtClean="0"/>
              <a:t>Security </a:t>
            </a:r>
            <a:r>
              <a:rPr lang="en-IN" dirty="0" smtClean="0"/>
              <a:t>&amp; Surveillance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Autonomous </a:t>
            </a:r>
            <a:r>
              <a:rPr lang="en-IN" dirty="0" smtClean="0"/>
              <a:t>vehicles</a:t>
            </a:r>
          </a:p>
          <a:p>
            <a:r>
              <a:rPr lang="en-IN" dirty="0" smtClean="0"/>
              <a:t>Autonomous drones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/>
              <a:t>AI – What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Edge AI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00B050"/>
                </a:solidFill>
              </a:rPr>
              <a:t>AI</a:t>
            </a:r>
            <a:r>
              <a:rPr lang="en-IN" dirty="0" smtClean="0"/>
              <a:t> on the </a:t>
            </a:r>
            <a:r>
              <a:rPr lang="en-IN" dirty="0" smtClean="0">
                <a:solidFill>
                  <a:srgbClr val="00B050"/>
                </a:solidFill>
              </a:rPr>
              <a:t>edge</a:t>
            </a:r>
          </a:p>
          <a:p>
            <a:r>
              <a:rPr lang="en-IN" dirty="0" smtClean="0"/>
              <a:t>Edge computing </a:t>
            </a:r>
          </a:p>
          <a:p>
            <a:r>
              <a:rPr lang="en-IN" dirty="0" smtClean="0"/>
              <a:t>Compute </a:t>
            </a:r>
            <a:r>
              <a:rPr lang="en-IN" dirty="0"/>
              <a:t>and storage closer </a:t>
            </a:r>
            <a:r>
              <a:rPr lang="en-IN" dirty="0" smtClean="0"/>
              <a:t>to </a:t>
            </a:r>
            <a:r>
              <a:rPr lang="en-IN" dirty="0" smtClean="0">
                <a:solidFill>
                  <a:srgbClr val="00B050"/>
                </a:solidFill>
              </a:rPr>
              <a:t>user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Device</a:t>
            </a:r>
            <a:r>
              <a:rPr lang="en-IN" dirty="0" smtClean="0"/>
              <a:t> at </a:t>
            </a:r>
            <a:r>
              <a:rPr lang="en-IN" dirty="0" smtClean="0">
                <a:solidFill>
                  <a:srgbClr val="00B050"/>
                </a:solidFill>
              </a:rPr>
              <a:t>Edge</a:t>
            </a:r>
            <a:r>
              <a:rPr lang="en-IN" dirty="0" smtClean="0"/>
              <a:t> of </a:t>
            </a:r>
            <a:r>
              <a:rPr lang="en-IN" dirty="0" smtClean="0">
                <a:solidFill>
                  <a:srgbClr val="00B050"/>
                </a:solidFill>
              </a:rPr>
              <a:t>Network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/>
              <a:t>Process data closer to </a:t>
            </a:r>
            <a:r>
              <a:rPr lang="en-IN" dirty="0" smtClean="0"/>
              <a:t>source </a:t>
            </a:r>
            <a:r>
              <a:rPr lang="en-IN" dirty="0"/>
              <a:t>of </a:t>
            </a:r>
            <a:r>
              <a:rPr lang="en-IN" dirty="0" smtClean="0"/>
              <a:t>data</a:t>
            </a:r>
            <a:endParaRPr lang="en-IN" dirty="0"/>
          </a:p>
          <a:p>
            <a:r>
              <a:rPr lang="en-IN" dirty="0" smtClean="0">
                <a:solidFill>
                  <a:srgbClr val="00B050"/>
                </a:solidFill>
              </a:rPr>
              <a:t>Deploy</a:t>
            </a:r>
            <a:r>
              <a:rPr lang="en-IN" dirty="0" smtClean="0"/>
              <a:t> AI algorithms and models at </a:t>
            </a:r>
            <a:r>
              <a:rPr lang="en-IN" dirty="0" smtClean="0">
                <a:solidFill>
                  <a:srgbClr val="00B050"/>
                </a:solidFill>
              </a:rPr>
              <a:t>source</a:t>
            </a:r>
          </a:p>
          <a:p>
            <a:r>
              <a:rPr lang="en-IN" dirty="0" smtClean="0"/>
              <a:t>With or without </a:t>
            </a:r>
            <a:r>
              <a:rPr lang="en-IN" dirty="0" smtClean="0">
                <a:solidFill>
                  <a:srgbClr val="00B050"/>
                </a:solidFill>
              </a:rPr>
              <a:t>network connection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/>
              <a:t>AI – Why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 feedback</a:t>
            </a:r>
          </a:p>
          <a:p>
            <a:r>
              <a:rPr lang="en-IN" dirty="0" smtClean="0"/>
              <a:t>Localized decision making</a:t>
            </a:r>
          </a:p>
          <a:p>
            <a:r>
              <a:rPr lang="en-IN" dirty="0" smtClean="0"/>
              <a:t>Low </a:t>
            </a:r>
            <a:r>
              <a:rPr lang="en-IN" dirty="0"/>
              <a:t>or reduce latency</a:t>
            </a:r>
          </a:p>
          <a:p>
            <a:r>
              <a:rPr lang="en-IN" dirty="0" smtClean="0"/>
              <a:t>No </a:t>
            </a:r>
            <a:r>
              <a:rPr lang="en-IN" dirty="0"/>
              <a:t>bandwidth limitations</a:t>
            </a:r>
          </a:p>
          <a:p>
            <a:r>
              <a:rPr lang="en-IN" dirty="0"/>
              <a:t>No network disruptions</a:t>
            </a:r>
          </a:p>
          <a:p>
            <a:r>
              <a:rPr lang="en-IN" dirty="0"/>
              <a:t>No need for constant network connectivity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</a:t>
            </a:r>
            <a:r>
              <a:rPr lang="en-US" dirty="0" smtClean="0"/>
              <a:t>AI v/s Cloud AI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/>
                <a:gridCol w="2500330"/>
                <a:gridCol w="2400288"/>
              </a:tblGrid>
              <a:tr h="370840">
                <a:tc>
                  <a:txBody>
                    <a:bodyPr/>
                    <a:lstStyle/>
                    <a:p>
                      <a:endParaRPr lang="en-IN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Cloud AI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Edge AI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Computing power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Latency</a:t>
                      </a:r>
                      <a:endParaRPr lang="en-IN" sz="32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Network bandwidth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Security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Less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 smtClean="0"/>
                        <a:t>More</a:t>
                      </a:r>
                      <a:endParaRPr lang="en-IN" sz="3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</a:t>
            </a:r>
            <a:r>
              <a:rPr lang="en-IN" dirty="0" smtClean="0"/>
              <a:t>– Benefits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Diminished latency</a:t>
            </a:r>
          </a:p>
          <a:p>
            <a:r>
              <a:rPr lang="en-IN" dirty="0" smtClean="0"/>
              <a:t>Decreased bandwidth</a:t>
            </a:r>
          </a:p>
          <a:p>
            <a:r>
              <a:rPr lang="en-IN" dirty="0" smtClean="0"/>
              <a:t>Real time analytics</a:t>
            </a:r>
          </a:p>
          <a:p>
            <a:r>
              <a:rPr lang="en-IN" dirty="0" smtClean="0"/>
              <a:t>Data privacy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Reduced costs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– 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Edge </a:t>
            </a:r>
            <a:r>
              <a:rPr lang="en-IN" dirty="0" smtClean="0"/>
              <a:t>devices</a:t>
            </a:r>
          </a:p>
          <a:p>
            <a:pPr lvl="1"/>
            <a:r>
              <a:rPr lang="en-IN" dirty="0" smtClean="0"/>
              <a:t>Sensor devices</a:t>
            </a:r>
          </a:p>
          <a:p>
            <a:pPr lvl="1"/>
            <a:r>
              <a:rPr lang="en-IN" dirty="0" smtClean="0"/>
              <a:t>Internet of Things (</a:t>
            </a:r>
            <a:r>
              <a:rPr lang="en-IN" dirty="0" err="1" smtClean="0"/>
              <a:t>IoT</a:t>
            </a:r>
            <a:r>
              <a:rPr lang="en-IN" dirty="0" smtClean="0"/>
              <a:t>) </a:t>
            </a:r>
            <a:r>
              <a:rPr lang="en-IN" dirty="0" smtClean="0"/>
              <a:t>devices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AI – How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Focus </a:t>
            </a:r>
            <a:r>
              <a:rPr lang="en-IN" dirty="0"/>
              <a:t>on </a:t>
            </a:r>
          </a:p>
          <a:p>
            <a:pPr lvl="1"/>
            <a:r>
              <a:rPr lang="en-IN" dirty="0"/>
              <a:t>Small model size</a:t>
            </a:r>
          </a:p>
          <a:p>
            <a:pPr lvl="1"/>
            <a:r>
              <a:rPr lang="en-IN" dirty="0"/>
              <a:t>Memory requirements</a:t>
            </a:r>
          </a:p>
          <a:p>
            <a:pPr lvl="1"/>
            <a:r>
              <a:rPr lang="en-IN" dirty="0"/>
              <a:t>Optimal performance</a:t>
            </a:r>
          </a:p>
          <a:p>
            <a:pPr lvl="1"/>
            <a:r>
              <a:rPr lang="en-IN" dirty="0"/>
              <a:t>Low power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NVIDIA Jetson  </a:t>
            </a:r>
          </a:p>
          <a:p>
            <a:r>
              <a:rPr lang="en-IN" dirty="0"/>
              <a:t>Raspberry Pi</a:t>
            </a:r>
          </a:p>
          <a:p>
            <a:r>
              <a:rPr lang="en-IN" dirty="0"/>
              <a:t>Intel </a:t>
            </a:r>
            <a:r>
              <a:rPr lang="en-IN" dirty="0" err="1"/>
              <a:t>Movidius</a:t>
            </a:r>
            <a:endParaRPr lang="en-IN" dirty="0"/>
          </a:p>
          <a:p>
            <a:r>
              <a:rPr lang="en-IN" dirty="0"/>
              <a:t>Google Coral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510</Words>
  <Application>Microsoft Office PowerPoint</Application>
  <PresentationFormat>On-screen Show (4:3)</PresentationFormat>
  <Paragraphs>153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Edge Artificial Intelligence</vt:lpstr>
      <vt:lpstr>Topics</vt:lpstr>
      <vt:lpstr>Edge AI – What ?</vt:lpstr>
      <vt:lpstr>Edge AI – Why ?</vt:lpstr>
      <vt:lpstr>Edge AI v/s Cloud AI</vt:lpstr>
      <vt:lpstr>Edge AI – Benefits</vt:lpstr>
      <vt:lpstr>Edge AI – How ?</vt:lpstr>
      <vt:lpstr>Edge AI – How ?</vt:lpstr>
      <vt:lpstr>Edge Devices</vt:lpstr>
      <vt:lpstr>NVIDIA Jetson Nano</vt:lpstr>
      <vt:lpstr>NVIDIA Jetson Xavier</vt:lpstr>
      <vt:lpstr>NVIDIA Jetson Orin</vt:lpstr>
      <vt:lpstr>Raspberry Pi 4</vt:lpstr>
      <vt:lpstr>Raspberry Pi 5</vt:lpstr>
      <vt:lpstr>Intel Movidius</vt:lpstr>
      <vt:lpstr>Google Coral</vt:lpstr>
      <vt:lpstr>Edge AI – Healthcare</vt:lpstr>
      <vt:lpstr>Edge AI – Manufacturing</vt:lpstr>
      <vt:lpstr>Edge AI – Retail</vt:lpstr>
      <vt:lpstr>Edge AI – Smart Homes</vt:lpstr>
      <vt:lpstr>Edge AI – Security &amp; Surveillance</vt:lpstr>
      <vt:lpstr>Edge AI – Security &amp; Surveillance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484</cp:revision>
  <dcterms:created xsi:type="dcterms:W3CDTF">2006-08-16T00:00:00Z</dcterms:created>
  <dcterms:modified xsi:type="dcterms:W3CDTF">2024-06-06T11:34:25Z</dcterms:modified>
</cp:coreProperties>
</file>