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8" r:id="rId3"/>
    <p:sldId id="428" r:id="rId4"/>
    <p:sldId id="452" r:id="rId5"/>
    <p:sldId id="453" r:id="rId6"/>
    <p:sldId id="420" r:id="rId7"/>
    <p:sldId id="436" r:id="rId8"/>
    <p:sldId id="441" r:id="rId9"/>
    <p:sldId id="437" r:id="rId10"/>
    <p:sldId id="458" r:id="rId11"/>
    <p:sldId id="455" r:id="rId12"/>
    <p:sldId id="476" r:id="rId13"/>
    <p:sldId id="466" r:id="rId14"/>
    <p:sldId id="47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7" r:id="rId23"/>
    <p:sldId id="478" r:id="rId24"/>
    <p:sldId id="497" r:id="rId25"/>
    <p:sldId id="474" r:id="rId26"/>
    <p:sldId id="498" r:id="rId27"/>
    <p:sldId id="479" r:id="rId28"/>
    <p:sldId id="480" r:id="rId29"/>
    <p:sldId id="481" r:id="rId30"/>
    <p:sldId id="482" r:id="rId31"/>
    <p:sldId id="483" r:id="rId32"/>
    <p:sldId id="484" r:id="rId33"/>
    <p:sldId id="415" r:id="rId34"/>
    <p:sldId id="438" r:id="rId35"/>
    <p:sldId id="440" r:id="rId36"/>
    <p:sldId id="439" r:id="rId37"/>
    <p:sldId id="422" r:id="rId38"/>
    <p:sldId id="444" r:id="rId39"/>
    <p:sldId id="442" r:id="rId40"/>
    <p:sldId id="443" r:id="rId41"/>
    <p:sldId id="423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26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Artificial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sample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 – Average of loss function for all 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X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Artificial neural network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Activation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pic>
        <p:nvPicPr>
          <p:cNvPr id="12" name="Picture 11" descr="Backpropa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00225"/>
            <a:ext cx="8296275" cy="4371975"/>
          </a:xfrm>
          <a:prstGeom prst="rect">
            <a:avLst/>
          </a:prstGeom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1263650"/>
        </p:xfrm>
        <a:graphic>
          <a:graphicData uri="http://schemas.openxmlformats.org/presentationml/2006/ole">
            <p:oleObj spid="_x0000_s74754" name="Equation" r:id="rId3" imgW="17398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071687"/>
        </p:xfrm>
        <a:graphic>
          <a:graphicData uri="http://schemas.openxmlformats.org/presentationml/2006/ole">
            <p:oleObj spid="_x0000_s75778" name="Equation" r:id="rId3" imgW="173988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525712"/>
        </p:xfrm>
        <a:graphic>
          <a:graphicData uri="http://schemas.openxmlformats.org/presentationml/2006/ole">
            <p:oleObj spid="_x0000_s76802" name="Equation" r:id="rId3" imgW="173988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3536950"/>
        </p:xfrm>
        <a:graphic>
          <a:graphicData uri="http://schemas.openxmlformats.org/presentationml/2006/ole">
            <p:oleObj spid="_x0000_s77826" name="Equation" r:id="rId3" imgW="173988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activation</a:t>
            </a:r>
          </a:p>
          <a:p>
            <a:r>
              <a:rPr lang="en-US" dirty="0" smtClean="0"/>
              <a:t>tanh activation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– Rectified Linear Units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4098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&lt;= ŷ &lt;= 1.0</a:t>
            </a:r>
          </a:p>
          <a:p>
            <a:r>
              <a:rPr lang="en-US" dirty="0" smtClean="0"/>
              <a:t>Binary classification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p:oleObj spid="_x0000_s5122" name="Equation" r:id="rId3" imgW="1755360" imgH="2550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p:oleObj spid="_x0000_s5123" name="Equation" r:id="rId4" imgW="1599840" imgH="2532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</a:t>
            </a:r>
            <a:endParaRPr lang="en-US" dirty="0"/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55900" y="5080000"/>
          <a:ext cx="2270125" cy="814388"/>
        </p:xfrm>
        <a:graphic>
          <a:graphicData uri="http://schemas.openxmlformats.org/presentationml/2006/ole">
            <p:oleObj spid="_x0000_s6146" name="Equation" r:id="rId4" imgW="11808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(Z) ~ 1 – For Z &gt;&gt;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~ -1 – For Z &lt;&lt;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= 0 – For Z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Zero mean </a:t>
            </a:r>
          </a:p>
          <a:p>
            <a:r>
              <a:rPr lang="en-US" dirty="0" smtClean="0"/>
              <a:t>Range – -1.0 to +1.0 </a:t>
            </a:r>
          </a:p>
          <a:p>
            <a:r>
              <a:rPr lang="en-US" dirty="0" smtClean="0"/>
              <a:t>Scaled and zero mean Sigmoid function</a:t>
            </a:r>
          </a:p>
          <a:p>
            <a:r>
              <a:rPr lang="en-US" dirty="0" smtClean="0"/>
              <a:t>Better than Sigmoid activation function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Recurrent neural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13314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 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30275" y="1600200"/>
          <a:ext cx="2390775" cy="814388"/>
        </p:xfrm>
        <a:graphic>
          <a:graphicData uri="http://schemas.openxmlformats.org/presentationml/2006/ole">
            <p:oleObj spid="_x0000_s7170" name="Equation" r:id="rId3" imgW="1244520" imgH="4190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3138" y="2714625"/>
          <a:ext cx="3025775" cy="765175"/>
        </p:xfrm>
        <a:graphic>
          <a:graphicData uri="http://schemas.openxmlformats.org/presentationml/2006/ole">
            <p:oleObj spid="_x0000_s7171" name="Equation" r:id="rId4" imgW="1574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8337" y="5410200"/>
          <a:ext cx="2735263" cy="393700"/>
        </p:xfrm>
        <a:graphic>
          <a:graphicData uri="http://schemas.openxmlformats.org/presentationml/2006/ole">
            <p:oleObj spid="_x0000_s8194" name="Equation" r:id="rId4" imgW="1422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~ 0 – For Z &lt;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0413" y="1809750"/>
          <a:ext cx="2732087" cy="393700"/>
        </p:xfrm>
        <a:graphic>
          <a:graphicData uri="http://schemas.openxmlformats.org/presentationml/2006/ole">
            <p:oleObj spid="_x0000_s9218" name="Equation" r:id="rId3" imgW="14223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2286000"/>
          <a:ext cx="3001963" cy="2370137"/>
        </p:xfrm>
        <a:graphic>
          <a:graphicData uri="http://schemas.openxmlformats.org/presentationml/2006/ole">
            <p:oleObj spid="_x0000_s9219" name="Equation" r:id="rId4" imgW="156204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66963" y="5411788"/>
          <a:ext cx="4419600" cy="836612"/>
        </p:xfrm>
        <a:graphic>
          <a:graphicData uri="http://schemas.openxmlformats.org/presentationml/2006/ole">
            <p:oleObj spid="_x0000_s10242" name="Equation" r:id="rId3" imgW="2298600" imgH="431640" progId="Equation.3">
              <p:embed/>
            </p:oleObj>
          </a:graphicData>
        </a:graphic>
      </p:graphicFrame>
      <p:pic>
        <p:nvPicPr>
          <p:cNvPr id="6" name="Imag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0.01 * Z – For Z &lt;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828800"/>
          <a:ext cx="4976813" cy="393700"/>
        </p:xfrm>
        <a:graphic>
          <a:graphicData uri="http://schemas.openxmlformats.org/presentationml/2006/ole">
            <p:oleObj spid="_x0000_s11266" name="Equation" r:id="rId3" imgW="25905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8975" y="2362200"/>
          <a:ext cx="3149600" cy="2370138"/>
        </p:xfrm>
        <a:graphic>
          <a:graphicData uri="http://schemas.openxmlformats.org/presentationml/2006/ole">
            <p:oleObj spid="_x0000_s11267" name="Equation" r:id="rId4" imgW="163800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1152</Words>
  <Application>Microsoft Office PowerPoint</Application>
  <PresentationFormat>On-screen Show (4:3)</PresentationFormat>
  <Paragraphs>358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Equation</vt:lpstr>
      <vt:lpstr>Artificial Neural Network</vt:lpstr>
      <vt:lpstr>Topics</vt:lpstr>
      <vt:lpstr>Linear Regression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Gradient Descent</vt:lpstr>
      <vt:lpstr>Back Propagation</vt:lpstr>
      <vt:lpstr>Back Propagation</vt:lpstr>
      <vt:lpstr>Back Propagation </vt:lpstr>
      <vt:lpstr>Back Propagation </vt:lpstr>
      <vt:lpstr>Back Propagation </vt:lpstr>
      <vt:lpstr>Back Propagation  </vt:lpstr>
      <vt:lpstr>Back Propagation  </vt:lpstr>
      <vt:lpstr>Back Propagation </vt:lpstr>
      <vt:lpstr>Activation Functions </vt:lpstr>
      <vt:lpstr>Sigmoid Activation</vt:lpstr>
      <vt:lpstr>Sigmoid Activation </vt:lpstr>
      <vt:lpstr>Sigmoid Activation</vt:lpstr>
      <vt:lpstr>tanh Activation</vt:lpstr>
      <vt:lpstr>tanh Activation  </vt:lpstr>
      <vt:lpstr>tanh Activation </vt:lpstr>
      <vt:lpstr>tanh Activation  </vt:lpstr>
      <vt:lpstr>ReLU Activation</vt:lpstr>
      <vt:lpstr>ReLU Activation</vt:lpstr>
      <vt:lpstr>ReLU Activation</vt:lpstr>
      <vt:lpstr>ReLU Activation</vt:lpstr>
      <vt:lpstr>Leaky ReLU Activation</vt:lpstr>
      <vt:lpstr>Leaky ReLU Activation</vt:lpstr>
      <vt:lpstr>Leaky ReLU Activation</vt:lpstr>
      <vt:lpstr>Leaky ReLU Activation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673</cp:revision>
  <dcterms:created xsi:type="dcterms:W3CDTF">2019-02-01T20:19:40Z</dcterms:created>
  <dcterms:modified xsi:type="dcterms:W3CDTF">2023-02-10T11:21:12Z</dcterms:modified>
</cp:coreProperties>
</file>