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1" r:id="rId5"/>
    <p:sldId id="272" r:id="rId6"/>
    <p:sldId id="273" r:id="rId7"/>
    <p:sldId id="277" r:id="rId8"/>
    <p:sldId id="276" r:id="rId9"/>
    <p:sldId id="278" r:id="rId10"/>
    <p:sldId id="279" r:id="rId11"/>
    <p:sldId id="27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8050-B543-56BA-561C-29FC565DE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7CC5E-E699-C5A4-0548-0527B2642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7D09-D825-7D7D-96E0-52B172AF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EEF2-C1D3-7BD2-3E75-F4D10EC4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18E0-C451-BA09-4B85-63F24D1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F2C-D45E-3476-0542-52624C95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253D3-D2CE-0466-45F8-953B62CA0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2B6D-D332-CFDA-0A24-0CD2F630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1509-92AE-1183-9847-2E44AC20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367A-B1E5-F626-9CB8-2395653A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FD2B9-61EB-C07C-FD4B-51408FAB4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521A-38D4-AA34-D0EA-B7DEBC16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D328-AE0F-4BF6-B8AD-3C906495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BC4F-E3F8-383D-7604-119CFDCF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A7BD-F91F-3527-F528-90ABB7C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01AA-F581-FF9D-5977-EACF4860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B9F3-066C-B0DD-CCF2-9F1B668A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5EBC-3FF4-722F-E30E-965F36B9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ED95-30E4-FE00-EC2E-DA46441A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EF9D-00E9-B994-CE59-1915EADA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A83F-3927-49CA-8753-52F6A61A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AB2A-FD1E-3BEA-B84F-E08886BC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F83AB-1F85-BD3F-2E7D-AD1CEBFE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FE9F-C755-671B-4BA7-46F9287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777A-640B-F419-2BB8-45C8951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1FC-D9ED-E086-581B-C19173BA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A45F-14B2-F381-4555-7CBDDE714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243D8-A73B-8D6D-CD66-2CAE10A9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0CD5-6D39-C457-1D23-E1F4E2C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12837-F3CD-A9C5-A865-0C0AF6E4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F1BB-EFB2-B56D-156D-9D4E1EF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0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8316-6EC2-0D02-9152-D796D54E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10CF-0A9F-3AB4-6E58-1839020C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F72B-D12F-1E54-DF06-ACD84A977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C51C9-4FD8-87B5-71C8-F6CF749D4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FAAA8-CEB9-5910-CC55-80188C156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7243A-9EA2-1506-7DC6-26537D62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06026-FA5D-88FF-69ED-CE70B1AB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2C2B6-4F6C-4F86-11D2-4261FD58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F496-474D-CA54-807A-B9DC930A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B553B-1F51-571F-97FA-5A5F410D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356D-96BA-F8E0-9BD6-CCC5F5E5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7CC0-2202-A267-8CB5-75CE35AD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4E698-F03C-8EA7-5F66-A1904E2F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93D1D-624E-001D-8C34-8707A338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597B-2F3B-CA91-6491-51DA7686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D45D-7860-3BE1-F280-B56DF01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6625-DBF7-0405-219F-51084B9D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5873D-CE6F-E2EE-9F85-C9829138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2C5BF-1B9A-16A9-28E2-107B0A0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ECFE-ACD6-12B4-9B76-F64B857A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1A51C-A65D-FA6E-6EAD-BCAD785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FF16-513A-E93D-552A-2D8EB5A5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1BCF-2D7F-45C0-F030-5B7E42AB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6EAB1-F8DE-7CBA-EEF3-CAACF670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28955-BBCA-275B-28A8-2C8EA4CB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B70A-7CC9-AD42-6140-14D4EFEF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9444-C06F-F5AA-9F95-65243F64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2C962-D321-9B0D-A5B9-958062C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3229-DFEB-A72A-772C-3FD4920F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C8A5E-7771-5D0D-41DF-841F16A9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DC5A-6AB7-F3B8-B94A-577FDD258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8006-B7D0-91FF-3FB5-E6567259B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 Processing Unit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</a:t>
            </a:r>
          </a:p>
          <a:p>
            <a:r>
              <a:rPr lang="en-US" dirty="0"/>
              <a:t>Bhabha Atomic Research Centre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FBA90-AE9C-7774-D2ED-8531A652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36B3-EDA7-C018-FBA9-AA53AB1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A2B3-9C48-0873-A6B6-A3F576CF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memory</a:t>
            </a:r>
          </a:p>
          <a:p>
            <a:r>
              <a:rPr lang="en-US" dirty="0"/>
              <a:t>Register memory</a:t>
            </a:r>
          </a:p>
          <a:p>
            <a:r>
              <a:rPr lang="en-US" dirty="0"/>
              <a:t>Shared memory</a:t>
            </a:r>
          </a:p>
          <a:p>
            <a:r>
              <a:rPr lang="en-IN" dirty="0"/>
              <a:t>Global memory</a:t>
            </a:r>
          </a:p>
          <a:p>
            <a:r>
              <a:rPr lang="en-IN" dirty="0"/>
              <a:t>Constant memory</a:t>
            </a:r>
          </a:p>
          <a:p>
            <a:r>
              <a:rPr lang="en-IN" dirty="0"/>
              <a:t>Texture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18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F175-84D4-F138-AEC0-139CF5E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Thread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EC410-0937-B12B-7EEC-D6515124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427" y="1642704"/>
            <a:ext cx="5611065" cy="5016952"/>
          </a:xfrm>
          <a:prstGeom prst="rect">
            <a:avLst/>
          </a:prstGeo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id="{98AE93A9-E093-10E5-46D8-59DBE92CABE1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  <p:extLst>
      <p:ext uri="{BB962C8B-B14F-4D97-AF65-F5344CB8AC3E}">
        <p14:creationId xmlns:p14="http://schemas.microsoft.com/office/powerpoint/2010/main" val="168631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v/s GPU</a:t>
            </a:r>
          </a:p>
          <a:p>
            <a:r>
              <a:rPr lang="en-US" dirty="0"/>
              <a:t>Heterogeneous Computing</a:t>
            </a:r>
          </a:p>
          <a:p>
            <a:r>
              <a:rPr lang="en-US" dirty="0"/>
              <a:t>GPU Architecture</a:t>
            </a:r>
          </a:p>
          <a:p>
            <a:r>
              <a:rPr lang="en-US" dirty="0"/>
              <a:t>Streaming Multiprocessor</a:t>
            </a:r>
          </a:p>
          <a:p>
            <a:r>
              <a:rPr lang="en-US" dirty="0"/>
              <a:t>Memory Hierarchy</a:t>
            </a:r>
          </a:p>
          <a:p>
            <a:r>
              <a:rPr lang="en-US" dirty="0"/>
              <a:t>Thread Hierarchy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9359-4A0A-91FD-7260-8BC06768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CPU v/s GPU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CC757-BF73-1C15-8582-4990B313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6" y="1825625"/>
            <a:ext cx="8906247" cy="4351338"/>
          </a:xfr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id="{4F3647FF-C88D-AD6C-AE3B-FF236306EDC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  <p:extLst>
      <p:ext uri="{BB962C8B-B14F-4D97-AF65-F5344CB8AC3E}">
        <p14:creationId xmlns:p14="http://schemas.microsoft.com/office/powerpoint/2010/main" val="149551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AADB7-A8BC-A927-7CA8-9D084E0E3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5247-09F3-96F2-B6BC-92FF654C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CPU v/s GPU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016A-BB63-BC72-7B6D-7929EDD3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156" cy="4351338"/>
          </a:xfrm>
        </p:spPr>
        <p:txBody>
          <a:bodyPr/>
          <a:lstStyle/>
          <a:p>
            <a:r>
              <a:rPr lang="en-US" dirty="0"/>
              <a:t>Central Processing Unit</a:t>
            </a:r>
          </a:p>
          <a:p>
            <a:r>
              <a:rPr lang="en-US" dirty="0"/>
              <a:t>Less number of cores (~100)</a:t>
            </a:r>
          </a:p>
          <a:p>
            <a:r>
              <a:rPr lang="en-US" dirty="0"/>
              <a:t>Low compute density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Higher clock speed</a:t>
            </a:r>
          </a:p>
          <a:p>
            <a:r>
              <a:rPr lang="en-US" dirty="0"/>
              <a:t>Powerful cores</a:t>
            </a:r>
          </a:p>
          <a:p>
            <a:r>
              <a:rPr lang="en-US" dirty="0"/>
              <a:t>Serial instruction processing</a:t>
            </a:r>
          </a:p>
          <a:p>
            <a:r>
              <a:rPr lang="en-US" dirty="0"/>
              <a:t>Handful of operations at once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573FD39-B831-D144-F60E-DF94A95800D4}"/>
              </a:ext>
            </a:extLst>
          </p:cNvPr>
          <p:cNvSpPr txBox="1">
            <a:spLocks/>
          </p:cNvSpPr>
          <p:nvPr/>
        </p:nvSpPr>
        <p:spPr>
          <a:xfrm>
            <a:off x="6315645" y="1830108"/>
            <a:ext cx="5159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Graphics Processing Unit</a:t>
            </a:r>
          </a:p>
          <a:p>
            <a:r>
              <a:rPr lang="en-IN" dirty="0"/>
              <a:t>Large number of cores (~1000)</a:t>
            </a:r>
          </a:p>
          <a:p>
            <a:r>
              <a:rPr lang="en-IN" dirty="0"/>
              <a:t>High compute density</a:t>
            </a:r>
          </a:p>
          <a:p>
            <a:r>
              <a:rPr lang="en-IN" dirty="0"/>
              <a:t>High throughput</a:t>
            </a:r>
          </a:p>
          <a:p>
            <a:r>
              <a:rPr lang="en-IN" dirty="0"/>
              <a:t>Lower clock speed</a:t>
            </a:r>
          </a:p>
          <a:p>
            <a:r>
              <a:rPr lang="en-IN" dirty="0"/>
              <a:t>Weak cores</a:t>
            </a:r>
          </a:p>
          <a:p>
            <a:r>
              <a:rPr lang="en-IN" dirty="0"/>
              <a:t>Parallel </a:t>
            </a:r>
            <a:r>
              <a:rPr lang="en-US" dirty="0"/>
              <a:t>instruction</a:t>
            </a:r>
            <a:r>
              <a:rPr lang="en-IN" dirty="0"/>
              <a:t> processing</a:t>
            </a:r>
          </a:p>
          <a:p>
            <a:r>
              <a:rPr lang="en-US" dirty="0"/>
              <a:t>Thousands of operations at once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03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4CA-E7EA-AA7E-605E-102EB90D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Heterogeneous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225C6-4803-DBFA-865A-C75C2B30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49" y="1406047"/>
            <a:ext cx="3968689" cy="5304036"/>
          </a:xfrm>
          <a:prstGeom prst="rect">
            <a:avLst/>
          </a:prstGeo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id="{19333CDB-4236-13F8-2AD4-E81A564DA3B9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  <p:extLst>
      <p:ext uri="{BB962C8B-B14F-4D97-AF65-F5344CB8AC3E}">
        <p14:creationId xmlns:p14="http://schemas.microsoft.com/office/powerpoint/2010/main" val="250948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AE83-E854-CBC8-81E2-69A2892F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Heterogeneous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8C9A-ED2A-D365-8FB6-B2355E30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Initialize the memories on both CPU and GPU.</a:t>
            </a:r>
          </a:p>
          <a:p>
            <a:r>
              <a:rPr lang="en-US" b="1" dirty="0"/>
              <a:t>Step 2:</a:t>
            </a:r>
            <a:r>
              <a:rPr lang="en-US" dirty="0"/>
              <a:t> Transfer the data to a GPU.</a:t>
            </a:r>
          </a:p>
          <a:p>
            <a:r>
              <a:rPr lang="en-US" b="1" dirty="0"/>
              <a:t>Step 3:</a:t>
            </a:r>
            <a:r>
              <a:rPr lang="en-US" dirty="0"/>
              <a:t> Do the computation on a GPU.</a:t>
            </a:r>
          </a:p>
          <a:p>
            <a:r>
              <a:rPr lang="en-US" b="1" dirty="0"/>
              <a:t>Step 4:</a:t>
            </a:r>
            <a:r>
              <a:rPr lang="en-US" dirty="0"/>
              <a:t> Transfer the data back to a CPU.</a:t>
            </a:r>
          </a:p>
          <a:p>
            <a:r>
              <a:rPr lang="en-US" b="1" dirty="0"/>
              <a:t>Step 5:</a:t>
            </a:r>
            <a:r>
              <a:rPr lang="en-US" dirty="0"/>
              <a:t> Delete the memories on both CPU and GPU.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21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31A78-C41A-EF00-EA25-3BE0B512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B914-2B1C-2212-B65A-D7D79E94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GPU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4ADF6-BD1E-45C3-128F-C5B2FB92C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50" y="1452956"/>
            <a:ext cx="4938958" cy="5270574"/>
          </a:xfrm>
          <a:prstGeom prst="rect">
            <a:avLst/>
          </a:prstGeom>
        </p:spPr>
      </p:pic>
      <p:sp>
        <p:nvSpPr>
          <p:cNvPr id="3" name="Text Box 10">
            <a:extLst>
              <a:ext uri="{FF2B5EF4-FFF2-40B4-BE49-F238E27FC236}">
                <a16:creationId xmlns:a16="http://schemas.microsoft.com/office/drawing/2014/main" id="{13639814-1EF9-7B28-1681-198B81BB115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  <p:extLst>
      <p:ext uri="{BB962C8B-B14F-4D97-AF65-F5344CB8AC3E}">
        <p14:creationId xmlns:p14="http://schemas.microsoft.com/office/powerpoint/2010/main" val="428130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FDEE-75F8-B72C-FA82-6E1FCBD4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Streaming Multiprocessor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CD80E-CE9F-0033-A4EB-3B8DDE18E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79" y="1470558"/>
            <a:ext cx="3769431" cy="5252971"/>
          </a:xfrm>
          <a:prstGeom prst="rect">
            <a:avLst/>
          </a:prstGeo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id="{1A434EB3-7314-3D5A-49D1-74432147C4E4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  <p:extLst>
      <p:ext uri="{BB962C8B-B14F-4D97-AF65-F5344CB8AC3E}">
        <p14:creationId xmlns:p14="http://schemas.microsoft.com/office/powerpoint/2010/main" val="9665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B7FC-4E89-8AF0-8094-8C4C1850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Memory Hierarchy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DAFBDE-AE39-9318-5E3A-2354101FF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097" y="1477761"/>
            <a:ext cx="4460889" cy="5232321"/>
          </a:xfrm>
          <a:prstGeom prst="rect">
            <a:avLst/>
          </a:prstGeom>
        </p:spPr>
      </p:pic>
      <p:sp>
        <p:nvSpPr>
          <p:cNvPr id="8" name="Text Box 10">
            <a:extLst>
              <a:ext uri="{FF2B5EF4-FFF2-40B4-BE49-F238E27FC236}">
                <a16:creationId xmlns:a16="http://schemas.microsoft.com/office/drawing/2014/main" id="{C86DA676-44F6-A9D6-E7FE-55819F39D616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  <p:extLst>
      <p:ext uri="{BB962C8B-B14F-4D97-AF65-F5344CB8AC3E}">
        <p14:creationId xmlns:p14="http://schemas.microsoft.com/office/powerpoint/2010/main" val="116629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203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Graphics Processing Unit</vt:lpstr>
      <vt:lpstr>Topics</vt:lpstr>
      <vt:lpstr>CPU v/s GPU</vt:lpstr>
      <vt:lpstr>CPU v/s GPU</vt:lpstr>
      <vt:lpstr>Heterogeneous Computing</vt:lpstr>
      <vt:lpstr>Heterogeneous Computing</vt:lpstr>
      <vt:lpstr>GPU Architecture</vt:lpstr>
      <vt:lpstr>Streaming Multiprocessor</vt:lpstr>
      <vt:lpstr>Memory Hierarchy</vt:lpstr>
      <vt:lpstr>Memory Hierarchy</vt:lpstr>
      <vt:lpstr>Thread Hierarchy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Prachi Shete</dc:creator>
  <cp:lastModifiedBy>Prachi Shete</cp:lastModifiedBy>
  <cp:revision>55</cp:revision>
  <dcterms:created xsi:type="dcterms:W3CDTF">2024-02-11T12:11:09Z</dcterms:created>
  <dcterms:modified xsi:type="dcterms:W3CDTF">2024-02-11T13:24:33Z</dcterms:modified>
</cp:coreProperties>
</file>