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8" r:id="rId3"/>
    <p:sldId id="427" r:id="rId4"/>
    <p:sldId id="428" r:id="rId5"/>
    <p:sldId id="429" r:id="rId6"/>
    <p:sldId id="444" r:id="rId7"/>
    <p:sldId id="430" r:id="rId8"/>
    <p:sldId id="431" r:id="rId9"/>
    <p:sldId id="432" r:id="rId10"/>
    <p:sldId id="433" r:id="rId11"/>
    <p:sldId id="434" r:id="rId12"/>
    <p:sldId id="435" r:id="rId13"/>
    <p:sldId id="438" r:id="rId14"/>
    <p:sldId id="436" r:id="rId15"/>
    <p:sldId id="437" r:id="rId16"/>
    <p:sldId id="440" r:id="rId17"/>
    <p:sldId id="439" r:id="rId18"/>
    <p:sldId id="441" r:id="rId19"/>
    <p:sldId id="442" r:id="rId20"/>
    <p:sldId id="443" r:id="rId21"/>
    <p:sldId id="445" r:id="rId22"/>
    <p:sldId id="446" r:id="rId23"/>
    <p:sldId id="450" r:id="rId24"/>
    <p:sldId id="447" r:id="rId25"/>
    <p:sldId id="448" r:id="rId26"/>
    <p:sldId id="451" r:id="rId27"/>
    <p:sldId id="452" r:id="rId28"/>
    <p:sldId id="449" r:id="rId29"/>
    <p:sldId id="453" r:id="rId30"/>
    <p:sldId id="454" r:id="rId31"/>
    <p:sldId id="455" r:id="rId32"/>
    <p:sldId id="456" r:id="rId33"/>
    <p:sldId id="457" r:id="rId34"/>
    <p:sldId id="458" r:id="rId35"/>
    <p:sldId id="464" r:id="rId36"/>
    <p:sldId id="459" r:id="rId37"/>
    <p:sldId id="460" r:id="rId38"/>
    <p:sldId id="461" r:id="rId39"/>
    <p:sldId id="462" r:id="rId40"/>
    <p:sldId id="465" r:id="rId41"/>
    <p:sldId id="463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</a:t>
            </a:r>
            <a:r>
              <a:rPr lang="en-IN" dirty="0" smtClean="0"/>
              <a:t>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Improve through experience using data</a:t>
            </a:r>
          </a:p>
          <a:p>
            <a:r>
              <a:rPr lang="en-IN" dirty="0" smtClean="0"/>
              <a:t>A machine is said to learn from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 with respect to some class of </a:t>
            </a:r>
            <a:r>
              <a:rPr lang="en-IN" dirty="0" smtClean="0">
                <a:solidFill>
                  <a:srgbClr val="00B050"/>
                </a:solidFill>
              </a:rPr>
              <a:t>tasks T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00B050"/>
                </a:solidFill>
              </a:rPr>
              <a:t>performance measure P</a:t>
            </a:r>
            <a:r>
              <a:rPr lang="en-IN" dirty="0" smtClean="0"/>
              <a:t>.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IN" dirty="0" smtClean="0"/>
              <a:t>If its performance at </a:t>
            </a:r>
            <a:r>
              <a:rPr lang="en-IN" dirty="0" smtClean="0">
                <a:solidFill>
                  <a:srgbClr val="00B050"/>
                </a:solidFill>
              </a:rPr>
              <a:t>tasks</a:t>
            </a:r>
            <a:r>
              <a:rPr lang="en-IN" dirty="0" smtClean="0"/>
              <a:t> in </a:t>
            </a:r>
            <a:r>
              <a:rPr lang="en-IN" dirty="0" smtClean="0">
                <a:solidFill>
                  <a:srgbClr val="00B050"/>
                </a:solidFill>
              </a:rPr>
              <a:t>T</a:t>
            </a:r>
            <a:r>
              <a:rPr lang="en-IN" dirty="0" smtClean="0"/>
              <a:t>, as measured by </a:t>
            </a:r>
            <a:r>
              <a:rPr lang="en-IN" dirty="0" smtClean="0">
                <a:solidFill>
                  <a:srgbClr val="00B050"/>
                </a:solidFill>
              </a:rPr>
              <a:t>P</a:t>
            </a:r>
            <a:r>
              <a:rPr lang="en-IN" dirty="0" smtClean="0"/>
              <a:t>, improves with </a:t>
            </a:r>
            <a:r>
              <a:rPr lang="en-IN" dirty="0" smtClean="0">
                <a:solidFill>
                  <a:srgbClr val="00B050"/>
                </a:solidFill>
              </a:rPr>
              <a:t>experience E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ML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Supervised learning</a:t>
            </a:r>
          </a:p>
          <a:p>
            <a:r>
              <a:rPr lang="en-IN" dirty="0" smtClean="0"/>
              <a:t>Unsupervised learning</a:t>
            </a:r>
          </a:p>
          <a:p>
            <a:r>
              <a:rPr lang="en-IN" dirty="0" smtClean="0"/>
              <a:t>Reinforcement learning</a:t>
            </a:r>
          </a:p>
          <a:p>
            <a:r>
              <a:rPr lang="en-IN" dirty="0" smtClean="0"/>
              <a:t>Semi supervised learning</a:t>
            </a:r>
          </a:p>
          <a:p>
            <a:r>
              <a:rPr lang="en-IN" dirty="0" smtClean="0"/>
              <a:t>Self supervised learning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Labeled dataset </a:t>
            </a:r>
          </a:p>
          <a:p>
            <a:r>
              <a:rPr lang="en-US" dirty="0" smtClean="0"/>
              <a:t>Annotated dataset </a:t>
            </a:r>
          </a:p>
          <a:p>
            <a:r>
              <a:rPr lang="en-US" dirty="0" smtClean="0"/>
              <a:t>Paired input variables and output variables</a:t>
            </a:r>
          </a:p>
          <a:p>
            <a:r>
              <a:rPr lang="en-US" dirty="0" smtClean="0"/>
              <a:t>Compute mapping from input variables to output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Regression model </a:t>
            </a:r>
          </a:p>
          <a:p>
            <a:pPr lvl="1"/>
            <a:r>
              <a:rPr lang="en-IN" dirty="0" smtClean="0"/>
              <a:t>Assign continuous numerical values to dataset inputs</a:t>
            </a:r>
          </a:p>
          <a:p>
            <a:pPr lvl="1"/>
            <a:r>
              <a:rPr lang="en-IN" dirty="0" smtClean="0"/>
              <a:t>Example – House price prediction</a:t>
            </a:r>
          </a:p>
          <a:p>
            <a:r>
              <a:rPr lang="en-IN" dirty="0" smtClean="0"/>
              <a:t>Classification model </a:t>
            </a:r>
          </a:p>
          <a:p>
            <a:pPr lvl="1"/>
            <a:r>
              <a:rPr lang="en-IN" dirty="0" smtClean="0"/>
              <a:t>Assign discrete label or labels from predefined set of categories to dataset inputs</a:t>
            </a:r>
          </a:p>
          <a:p>
            <a:pPr lvl="1"/>
            <a:r>
              <a:rPr lang="en-IN" dirty="0" smtClean="0"/>
              <a:t>Example – Image classification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Example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House price prediction – Regression model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Number of bedrooms</a:t>
            </a:r>
          </a:p>
          <a:p>
            <a:pPr lvl="2"/>
            <a:r>
              <a:rPr lang="en-IN" dirty="0" smtClean="0"/>
              <a:t>Area of house </a:t>
            </a:r>
          </a:p>
          <a:p>
            <a:pPr lvl="2"/>
            <a:r>
              <a:rPr lang="en-IN" dirty="0" smtClean="0"/>
              <a:t>Locality of house and so on</a:t>
            </a:r>
          </a:p>
          <a:p>
            <a:pPr lvl="1"/>
            <a:r>
              <a:rPr lang="en-IN" dirty="0" smtClean="0"/>
              <a:t>Output variable </a:t>
            </a:r>
          </a:p>
          <a:p>
            <a:pPr lvl="2"/>
            <a:r>
              <a:rPr lang="en-IN" dirty="0" smtClean="0"/>
              <a:t>Price of house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Reduce error between predicted and actual price of house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Example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Image classification – Classification model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Input cropped images</a:t>
            </a:r>
          </a:p>
          <a:p>
            <a:pPr lvl="1"/>
            <a:r>
              <a:rPr lang="en-IN" dirty="0" smtClean="0"/>
              <a:t>Output variable </a:t>
            </a:r>
          </a:p>
          <a:p>
            <a:pPr lvl="2"/>
            <a:r>
              <a:rPr lang="en-IN" dirty="0" smtClean="0"/>
              <a:t>Classify image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Reduce classification error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Unlabeled dataset </a:t>
            </a:r>
          </a:p>
          <a:p>
            <a:r>
              <a:rPr lang="en-IN" dirty="0" smtClean="0"/>
              <a:t>No annotations </a:t>
            </a:r>
          </a:p>
          <a:p>
            <a:r>
              <a:rPr lang="en-IN" dirty="0" smtClean="0"/>
              <a:t>Only input variables </a:t>
            </a:r>
          </a:p>
          <a:p>
            <a:r>
              <a:rPr lang="en-IN" dirty="0" smtClean="0"/>
              <a:t>No output variables or output annotations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Clustering</a:t>
            </a:r>
          </a:p>
          <a:p>
            <a:pPr lvl="1"/>
            <a:r>
              <a:rPr lang="en-IN" dirty="0" smtClean="0"/>
              <a:t>Cluster or group input variables</a:t>
            </a:r>
          </a:p>
          <a:p>
            <a:r>
              <a:rPr lang="en-IN" dirty="0" smtClean="0"/>
              <a:t>Feature learning</a:t>
            </a:r>
          </a:p>
          <a:p>
            <a:pPr lvl="1"/>
            <a:r>
              <a:rPr lang="en-IN" dirty="0" smtClean="0"/>
              <a:t>Learn features or patterns from input variables</a:t>
            </a:r>
          </a:p>
          <a:p>
            <a:r>
              <a:rPr lang="en-IN" dirty="0" smtClean="0"/>
              <a:t>Association rules learning </a:t>
            </a:r>
          </a:p>
          <a:p>
            <a:pPr lvl="1"/>
            <a:r>
              <a:rPr lang="en-IN" dirty="0" smtClean="0"/>
              <a:t>Find relationships between input variables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Association rule learning </a:t>
            </a:r>
          </a:p>
          <a:p>
            <a:r>
              <a:rPr lang="en-IN" dirty="0" err="1" smtClean="0"/>
              <a:t>Apriori</a:t>
            </a:r>
            <a:r>
              <a:rPr lang="en-IN" dirty="0" smtClean="0"/>
              <a:t> algorithm</a:t>
            </a:r>
          </a:p>
          <a:p>
            <a:r>
              <a:rPr lang="en-IN" dirty="0" smtClean="0"/>
              <a:t>If a person buys Bread then he also buys Jam.</a:t>
            </a:r>
          </a:p>
          <a:p>
            <a:pPr lvl="1"/>
            <a:r>
              <a:rPr lang="en-IN" dirty="0" smtClean="0"/>
              <a:t>Bread and Jam are bought together</a:t>
            </a:r>
          </a:p>
          <a:p>
            <a:r>
              <a:rPr lang="en-IN" dirty="0" smtClean="0"/>
              <a:t>If a person buys Laptop then he also buys laptop bag. </a:t>
            </a:r>
          </a:p>
          <a:p>
            <a:pPr lvl="1"/>
            <a:r>
              <a:rPr lang="en-IN" dirty="0" smtClean="0"/>
              <a:t>Laptop and laptop bag are bought together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Clustering</a:t>
            </a:r>
          </a:p>
          <a:p>
            <a:r>
              <a:rPr lang="en-IN" dirty="0" smtClean="0"/>
              <a:t>Customer segmentation for different shirt sizes</a:t>
            </a:r>
          </a:p>
          <a:p>
            <a:pPr lvl="1"/>
            <a:r>
              <a:rPr lang="en-IN" dirty="0" smtClean="0"/>
              <a:t>Input variables </a:t>
            </a:r>
          </a:p>
          <a:p>
            <a:pPr lvl="2"/>
            <a:r>
              <a:rPr lang="en-IN" dirty="0" smtClean="0"/>
              <a:t>Number of size measurements for customers</a:t>
            </a:r>
          </a:p>
          <a:p>
            <a:pPr lvl="1"/>
            <a:r>
              <a:rPr lang="en-IN" dirty="0" smtClean="0"/>
              <a:t>Output </a:t>
            </a:r>
          </a:p>
          <a:p>
            <a:pPr lvl="2"/>
            <a:r>
              <a:rPr lang="en-IN" dirty="0" smtClean="0"/>
              <a:t>Clustered number of shirt sizes (small, medium, and large)</a:t>
            </a:r>
          </a:p>
          <a:p>
            <a:pPr lvl="1"/>
            <a:r>
              <a:rPr lang="en-IN" dirty="0" smtClean="0"/>
              <a:t>Optimization function </a:t>
            </a:r>
          </a:p>
          <a:p>
            <a:pPr lvl="2"/>
            <a:r>
              <a:rPr lang="en-IN" dirty="0" smtClean="0"/>
              <a:t>No accuracy</a:t>
            </a:r>
          </a:p>
          <a:p>
            <a:pPr lvl="2"/>
            <a:r>
              <a:rPr lang="en-IN" dirty="0" smtClean="0"/>
              <a:t>Decrease distance between samples from same cluster</a:t>
            </a:r>
          </a:p>
          <a:p>
            <a:pPr lvl="2"/>
            <a:r>
              <a:rPr lang="en-IN" dirty="0" smtClean="0"/>
              <a:t>Increase distance between samples from different clusters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– What ?</a:t>
            </a:r>
          </a:p>
          <a:p>
            <a:r>
              <a:rPr lang="en-US" dirty="0" smtClean="0"/>
              <a:t>AI Classification</a:t>
            </a:r>
          </a:p>
          <a:p>
            <a:r>
              <a:rPr lang="en-US" dirty="0" smtClean="0"/>
              <a:t>Machine Learning – What ?</a:t>
            </a:r>
          </a:p>
          <a:p>
            <a:r>
              <a:rPr lang="en-US" dirty="0" smtClean="0"/>
              <a:t>ML Classification</a:t>
            </a:r>
          </a:p>
          <a:p>
            <a:r>
              <a:rPr lang="en-US" dirty="0" smtClean="0"/>
              <a:t>Deep Learning – What 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– Examples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learning</a:t>
            </a:r>
          </a:p>
          <a:p>
            <a:r>
              <a:rPr lang="en-IN" dirty="0" smtClean="0"/>
              <a:t>Anomaly detection</a:t>
            </a:r>
          </a:p>
          <a:p>
            <a:pPr lvl="1"/>
            <a:r>
              <a:rPr lang="en-IN" dirty="0" smtClean="0"/>
              <a:t>Use auto-encoder for feature learning</a:t>
            </a:r>
          </a:p>
          <a:p>
            <a:pPr lvl="1"/>
            <a:r>
              <a:rPr lang="en-IN" dirty="0" smtClean="0"/>
              <a:t>Compute reconstruction error</a:t>
            </a:r>
          </a:p>
          <a:p>
            <a:pPr lvl="1"/>
            <a:r>
              <a:rPr lang="en-IN" dirty="0" smtClean="0"/>
              <a:t>Set appropriate threshold for error</a:t>
            </a:r>
          </a:p>
          <a:p>
            <a:pPr lvl="1"/>
            <a:r>
              <a:rPr lang="en-IN" dirty="0" smtClean="0"/>
              <a:t>Detect anomaly using error and threshold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 – What 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Learn from experience</a:t>
            </a:r>
          </a:p>
          <a:p>
            <a:r>
              <a:rPr lang="en-IN" dirty="0" smtClean="0"/>
              <a:t>Take suitable action </a:t>
            </a:r>
          </a:p>
          <a:p>
            <a:r>
              <a:rPr lang="en-IN" dirty="0" smtClean="0"/>
              <a:t>Maximize reward in particular situation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Reinforcement Learning – Terms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system or environment</a:t>
            </a:r>
          </a:p>
          <a:p>
            <a:r>
              <a:rPr lang="en-US" dirty="0" smtClean="0"/>
              <a:t>Agent interactions – Episodes </a:t>
            </a:r>
          </a:p>
          <a:p>
            <a:r>
              <a:rPr lang="en-US" dirty="0" smtClean="0"/>
              <a:t>Feedback – Rewards or penalties</a:t>
            </a:r>
          </a:p>
          <a:p>
            <a:r>
              <a:rPr lang="en-US" dirty="0" smtClean="0"/>
              <a:t>Objective – Maximize rewards </a:t>
            </a:r>
          </a:p>
          <a:p>
            <a:r>
              <a:rPr lang="en-US" dirty="0" smtClean="0"/>
              <a:t>Exploration v/s Exploitation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Reinforcement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AlphaGo</a:t>
            </a:r>
            <a:endParaRPr lang="en-US" dirty="0" smtClean="0"/>
          </a:p>
          <a:p>
            <a:r>
              <a:rPr lang="en-US" dirty="0" smtClean="0"/>
              <a:t>Super Mario game</a:t>
            </a:r>
          </a:p>
          <a:p>
            <a:r>
              <a:rPr lang="en-US" dirty="0" smtClean="0"/>
              <a:t>Autonomous drones – Stanford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Semi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+ Unsupervised learning</a:t>
            </a:r>
          </a:p>
          <a:p>
            <a:r>
              <a:rPr lang="en-US" dirty="0" smtClean="0"/>
              <a:t>Small – Labeled dataset </a:t>
            </a:r>
          </a:p>
          <a:p>
            <a:r>
              <a:rPr lang="en-US" dirty="0" smtClean="0"/>
              <a:t>Large – Unlabeled dataset</a:t>
            </a:r>
          </a:p>
          <a:p>
            <a:r>
              <a:rPr lang="en-US" dirty="0" smtClean="0"/>
              <a:t>Labeled dataset – More </a:t>
            </a:r>
            <a:r>
              <a:rPr lang="en-US" dirty="0" err="1" smtClean="0"/>
              <a:t>weightage</a:t>
            </a:r>
            <a:endParaRPr lang="en-US" dirty="0" smtClean="0"/>
          </a:p>
          <a:p>
            <a:r>
              <a:rPr lang="en-US" dirty="0" smtClean="0"/>
              <a:t>Unlabeled dataset – Less </a:t>
            </a:r>
            <a:r>
              <a:rPr lang="en-US" dirty="0" err="1" smtClean="0"/>
              <a:t>weightage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Semi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model using labeled dataset.</a:t>
            </a:r>
          </a:p>
          <a:p>
            <a:r>
              <a:rPr lang="en-US" dirty="0" smtClean="0"/>
              <a:t>Pseudo labeling </a:t>
            </a:r>
          </a:p>
          <a:p>
            <a:pPr lvl="1"/>
            <a:r>
              <a:rPr lang="en-US" dirty="0" smtClean="0"/>
              <a:t>Use trained model to label unlabeled dataset.</a:t>
            </a:r>
          </a:p>
          <a:p>
            <a:r>
              <a:rPr lang="en-US" dirty="0" smtClean="0"/>
              <a:t>Train model using composite dataset. </a:t>
            </a:r>
          </a:p>
          <a:p>
            <a:r>
              <a:rPr lang="en-US" dirty="0" smtClean="0"/>
              <a:t>Improve model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Semi Supervised Learning – Examples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number plate detection</a:t>
            </a:r>
          </a:p>
          <a:p>
            <a:pPr lvl="1"/>
            <a:r>
              <a:rPr lang="en-US" dirty="0" smtClean="0"/>
              <a:t>Large open dataset</a:t>
            </a:r>
          </a:p>
          <a:p>
            <a:pPr lvl="1"/>
            <a:r>
              <a:rPr lang="en-US" dirty="0" smtClean="0"/>
              <a:t>Small Indian dataset </a:t>
            </a:r>
          </a:p>
          <a:p>
            <a:pPr lvl="1"/>
            <a:r>
              <a:rPr lang="en-US" dirty="0" smtClean="0"/>
              <a:t>Train model using open dataset</a:t>
            </a:r>
          </a:p>
          <a:p>
            <a:pPr lvl="1"/>
            <a:r>
              <a:rPr lang="en-US" dirty="0" smtClean="0"/>
              <a:t>Label Indian dataset using trained model</a:t>
            </a:r>
          </a:p>
          <a:p>
            <a:pPr lvl="1"/>
            <a:r>
              <a:rPr lang="en-US" dirty="0" smtClean="0"/>
              <a:t>Generate composite dataset </a:t>
            </a:r>
          </a:p>
          <a:p>
            <a:pPr lvl="1"/>
            <a:r>
              <a:rPr lang="en-US" dirty="0" smtClean="0"/>
              <a:t>Improve performance using composite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Semi Supervised Learning – Examples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Vehicle number plate recognition</a:t>
            </a:r>
          </a:p>
          <a:p>
            <a:pPr lvl="1"/>
            <a:r>
              <a:rPr lang="en-US" dirty="0" smtClean="0"/>
              <a:t>Generate synthetic dataset</a:t>
            </a:r>
          </a:p>
          <a:p>
            <a:pPr lvl="1"/>
            <a:r>
              <a:rPr lang="en-US" dirty="0" smtClean="0"/>
              <a:t>Collect unlabeled real dataset </a:t>
            </a:r>
          </a:p>
          <a:p>
            <a:pPr lvl="1"/>
            <a:r>
              <a:rPr lang="en-US" dirty="0" smtClean="0"/>
              <a:t>Train model using synthetic dataset</a:t>
            </a:r>
          </a:p>
          <a:p>
            <a:pPr lvl="1"/>
            <a:r>
              <a:rPr lang="en-US" dirty="0" smtClean="0"/>
              <a:t>Label real dataset using trained model</a:t>
            </a:r>
          </a:p>
          <a:p>
            <a:pPr lvl="1"/>
            <a:r>
              <a:rPr lang="en-US" dirty="0" smtClean="0"/>
              <a:t>Improve performance using composite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Self Supervised Learning – What ?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Automatic annotations</a:t>
            </a:r>
          </a:p>
          <a:p>
            <a:r>
              <a:rPr lang="en-IN" dirty="0" smtClean="0"/>
              <a:t>Generate labelled dataset using large amount of dataset</a:t>
            </a:r>
          </a:p>
          <a:p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Supervised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Gray images to colour images</a:t>
            </a:r>
          </a:p>
          <a:p>
            <a:pPr lvl="1"/>
            <a:r>
              <a:rPr lang="en-IN" dirty="0" smtClean="0"/>
              <a:t>Use colour images </a:t>
            </a:r>
          </a:p>
          <a:p>
            <a:pPr lvl="1"/>
            <a:r>
              <a:rPr lang="en-IN" dirty="0" smtClean="0"/>
              <a:t>Generate corresponding gray images</a:t>
            </a:r>
          </a:p>
          <a:p>
            <a:pPr lvl="1"/>
            <a:r>
              <a:rPr lang="en-IN" dirty="0" smtClean="0"/>
              <a:t>Labelled dataset</a:t>
            </a:r>
          </a:p>
          <a:p>
            <a:pPr lvl="1"/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Intelligence –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AI </a:t>
            </a:r>
            <a:r>
              <a:rPr lang="en-US" dirty="0" smtClean="0"/>
              <a:t>– Artificial Intelligence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Wikipedia</a:t>
            </a:r>
            <a:r>
              <a:rPr lang="en-IN" dirty="0" smtClean="0"/>
              <a:t> – Intelligence demonstrated by machines as opposed to natural intelligence displayed by humans and animals</a:t>
            </a:r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 Supervised Learning –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Predict next word – Language model</a:t>
            </a:r>
          </a:p>
          <a:p>
            <a:pPr lvl="1"/>
            <a:r>
              <a:rPr lang="en-IN" dirty="0" smtClean="0"/>
              <a:t>Collect text dataset using internet web pages</a:t>
            </a:r>
          </a:p>
          <a:p>
            <a:pPr lvl="1"/>
            <a:r>
              <a:rPr lang="en-IN" dirty="0" smtClean="0"/>
              <a:t>Use text dataset for predicting next word</a:t>
            </a:r>
          </a:p>
          <a:p>
            <a:pPr lvl="1"/>
            <a:r>
              <a:rPr lang="en-IN" dirty="0" smtClean="0"/>
              <a:t>Generate labelled dataset </a:t>
            </a:r>
          </a:p>
          <a:p>
            <a:pPr lvl="1"/>
            <a:r>
              <a:rPr lang="en-IN" dirty="0" smtClean="0"/>
              <a:t>Train model using labelled dataset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– Classification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Artificial neural network – ANN </a:t>
            </a:r>
          </a:p>
          <a:p>
            <a:r>
              <a:rPr lang="en-IN" dirty="0" smtClean="0"/>
              <a:t>Decision tree</a:t>
            </a:r>
          </a:p>
          <a:p>
            <a:r>
              <a:rPr lang="en-IN" dirty="0" smtClean="0"/>
              <a:t>Support vector machine – SVM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 –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Linear networks </a:t>
            </a:r>
          </a:p>
          <a:p>
            <a:pPr lvl="1"/>
            <a:r>
              <a:rPr lang="en-IN" dirty="0" smtClean="0"/>
              <a:t>Linear function</a:t>
            </a:r>
          </a:p>
          <a:p>
            <a:pPr lvl="1"/>
            <a:r>
              <a:rPr lang="en-IN" dirty="0" smtClean="0"/>
              <a:t>One input and one output layer</a:t>
            </a:r>
          </a:p>
          <a:p>
            <a:r>
              <a:rPr lang="en-IN" dirty="0" smtClean="0"/>
              <a:t>Feed forward neural network</a:t>
            </a:r>
          </a:p>
          <a:p>
            <a:r>
              <a:rPr lang="en-IN" dirty="0" smtClean="0"/>
              <a:t>Convolutional neural network</a:t>
            </a:r>
          </a:p>
          <a:p>
            <a:r>
              <a:rPr lang="en-IN" dirty="0" smtClean="0"/>
              <a:t>Recurrent neural network</a:t>
            </a:r>
          </a:p>
          <a:p>
            <a:r>
              <a:rPr lang="en-IN" dirty="0" smtClean="0"/>
              <a:t>Deep neural networks </a:t>
            </a:r>
          </a:p>
          <a:p>
            <a:pPr lvl="1"/>
            <a:r>
              <a:rPr lang="en-IN" dirty="0" smtClean="0"/>
              <a:t>More than one hidden layer</a:t>
            </a:r>
          </a:p>
          <a:p>
            <a:endParaRPr lang="en-IN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What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Input layer </a:t>
            </a:r>
          </a:p>
          <a:p>
            <a:r>
              <a:rPr lang="en-IN" dirty="0" smtClean="0"/>
              <a:t>Output layer</a:t>
            </a:r>
          </a:p>
          <a:p>
            <a:r>
              <a:rPr lang="en-IN" dirty="0" smtClean="0"/>
              <a:t>More than one hidden layer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Why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Large amount of data </a:t>
            </a:r>
          </a:p>
          <a:p>
            <a:pPr lvl="1"/>
            <a:r>
              <a:rPr lang="en-IN" dirty="0" smtClean="0"/>
              <a:t>Internet of Things – </a:t>
            </a:r>
            <a:r>
              <a:rPr lang="en-IN" dirty="0" err="1" smtClean="0"/>
              <a:t>IoT</a:t>
            </a:r>
            <a:endParaRPr lang="en-IN" dirty="0" smtClean="0"/>
          </a:p>
          <a:p>
            <a:r>
              <a:rPr lang="en-IN" dirty="0" smtClean="0"/>
              <a:t>Faster hardware </a:t>
            </a:r>
          </a:p>
          <a:p>
            <a:pPr lvl="1"/>
            <a:r>
              <a:rPr lang="en-IN" dirty="0" smtClean="0"/>
              <a:t>GPU</a:t>
            </a:r>
          </a:p>
          <a:p>
            <a:pPr lvl="1"/>
            <a:r>
              <a:rPr lang="en-IN" dirty="0" smtClean="0"/>
              <a:t>TPU</a:t>
            </a:r>
          </a:p>
          <a:p>
            <a:r>
              <a:rPr lang="en-IN" dirty="0" smtClean="0"/>
              <a:t>Better algorithms </a:t>
            </a:r>
          </a:p>
          <a:p>
            <a:pPr lvl="1"/>
            <a:r>
              <a:rPr lang="en-IN" dirty="0" smtClean="0"/>
              <a:t>Residual networks</a:t>
            </a:r>
          </a:p>
          <a:p>
            <a:pPr lvl="1"/>
            <a:r>
              <a:rPr lang="en-IN" dirty="0" err="1" smtClean="0"/>
              <a:t>ReLU</a:t>
            </a:r>
            <a:r>
              <a:rPr lang="en-IN" dirty="0" smtClean="0"/>
              <a:t> activation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Learning – Why ? 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Why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5229876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Training time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Less number of parameters</a:t>
            </a:r>
          </a:p>
          <a:p>
            <a:pPr lvl="1"/>
            <a:r>
              <a:rPr lang="en-IN" dirty="0" smtClean="0"/>
              <a:t>Less time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Large number of parameters</a:t>
            </a:r>
          </a:p>
          <a:p>
            <a:pPr lvl="1"/>
            <a:r>
              <a:rPr lang="en-IN" dirty="0" smtClean="0"/>
              <a:t>Large time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Feature extraction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Domain expert </a:t>
            </a:r>
          </a:p>
          <a:p>
            <a:pPr lvl="1"/>
            <a:r>
              <a:rPr lang="en-IN" dirty="0" smtClean="0"/>
              <a:t>Reduce data complexity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Learn high level features </a:t>
            </a:r>
          </a:p>
          <a:p>
            <a:pPr lvl="1"/>
            <a:r>
              <a:rPr lang="en-IN" dirty="0" smtClean="0"/>
              <a:t>No need of domain expert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Interpretability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Inherent interpretable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Black box </a:t>
            </a:r>
          </a:p>
          <a:p>
            <a:pPr lvl="1"/>
            <a:r>
              <a:rPr lang="en-IN" dirty="0" smtClean="0"/>
              <a:t>Explainable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Machine Learning v/s Deep Learning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Accuracy</a:t>
            </a:r>
          </a:p>
          <a:p>
            <a:r>
              <a:rPr lang="en-IN" dirty="0" smtClean="0"/>
              <a:t>Machine learning </a:t>
            </a:r>
          </a:p>
          <a:p>
            <a:pPr lvl="1"/>
            <a:r>
              <a:rPr lang="en-IN" dirty="0" smtClean="0"/>
              <a:t>Less parameters </a:t>
            </a:r>
          </a:p>
          <a:p>
            <a:pPr lvl="1"/>
            <a:r>
              <a:rPr lang="en-IN" dirty="0" smtClean="0"/>
              <a:t>Less complexity </a:t>
            </a:r>
          </a:p>
          <a:p>
            <a:pPr lvl="1"/>
            <a:r>
              <a:rPr lang="en-IN" dirty="0" smtClean="0"/>
              <a:t>Less accuracy for large datasets</a:t>
            </a:r>
          </a:p>
          <a:p>
            <a:r>
              <a:rPr lang="en-IN" dirty="0" smtClean="0"/>
              <a:t>Deep learning </a:t>
            </a:r>
          </a:p>
          <a:p>
            <a:pPr lvl="1"/>
            <a:r>
              <a:rPr lang="en-IN" dirty="0" smtClean="0"/>
              <a:t>More layers – More parameters </a:t>
            </a:r>
          </a:p>
          <a:p>
            <a:pPr lvl="1"/>
            <a:r>
              <a:rPr lang="en-IN" dirty="0" smtClean="0"/>
              <a:t>More complexity </a:t>
            </a:r>
          </a:p>
          <a:p>
            <a:pPr lvl="1"/>
            <a:r>
              <a:rPr lang="en-IN" dirty="0" smtClean="0"/>
              <a:t>More accuracy for large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Classification (1)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Artificial Narrow Intelligence </a:t>
            </a:r>
          </a:p>
          <a:p>
            <a:pPr lvl="1"/>
            <a:r>
              <a:rPr lang="en-US" dirty="0" smtClean="0"/>
              <a:t>ANI </a:t>
            </a:r>
          </a:p>
          <a:p>
            <a:pPr lvl="1"/>
            <a:r>
              <a:rPr lang="en-US" dirty="0" smtClean="0"/>
              <a:t>Stage 1</a:t>
            </a:r>
          </a:p>
          <a:p>
            <a:r>
              <a:rPr lang="en-US" dirty="0" smtClean="0"/>
              <a:t>Artificial General Intelligence </a:t>
            </a:r>
          </a:p>
          <a:p>
            <a:pPr lvl="1"/>
            <a:r>
              <a:rPr lang="en-US" dirty="0" smtClean="0"/>
              <a:t>AGI </a:t>
            </a:r>
          </a:p>
          <a:p>
            <a:pPr lvl="1"/>
            <a:r>
              <a:rPr lang="en-US" dirty="0" smtClean="0"/>
              <a:t>Stage 2</a:t>
            </a:r>
          </a:p>
          <a:p>
            <a:r>
              <a:rPr lang="en-US" dirty="0" smtClean="0"/>
              <a:t>Artificial Super Intelligence </a:t>
            </a:r>
          </a:p>
          <a:p>
            <a:pPr lvl="1"/>
            <a:r>
              <a:rPr lang="en-US" dirty="0" smtClean="0"/>
              <a:t>ASI </a:t>
            </a:r>
          </a:p>
          <a:p>
            <a:pPr lvl="1"/>
            <a:r>
              <a:rPr lang="en-US" dirty="0" smtClean="0"/>
              <a:t>Stage 3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v/s ML v/s DL</a:t>
            </a:r>
            <a:endParaRPr lang="en-US" dirty="0"/>
          </a:p>
        </p:txBody>
      </p:sp>
      <p:pic>
        <p:nvPicPr>
          <p:cNvPr id="5" name="Picture 4" descr="AI-ML-D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5709114" cy="5257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ANN v/s DNN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Artificial Neural Network </a:t>
            </a:r>
          </a:p>
          <a:p>
            <a:pPr lvl="1"/>
            <a:r>
              <a:rPr lang="en-IN" dirty="0" smtClean="0"/>
              <a:t>One hidden layer</a:t>
            </a:r>
          </a:p>
          <a:p>
            <a:r>
              <a:rPr lang="en-IN" dirty="0" smtClean="0"/>
              <a:t>Deep Neural Network </a:t>
            </a:r>
          </a:p>
          <a:p>
            <a:pPr lvl="1"/>
            <a:r>
              <a:rPr lang="en-IN" dirty="0" smtClean="0"/>
              <a:t>More than one hidden layer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Narrow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Solve one specific problem</a:t>
            </a:r>
          </a:p>
          <a:p>
            <a:r>
              <a:rPr lang="en-IN" dirty="0" smtClean="0"/>
              <a:t>Narrow capabilities </a:t>
            </a:r>
          </a:p>
          <a:p>
            <a:r>
              <a:rPr lang="en-IN" dirty="0" smtClean="0"/>
              <a:t>Controlled environments</a:t>
            </a:r>
          </a:p>
          <a:p>
            <a:r>
              <a:rPr lang="en-IN" dirty="0" smtClean="0"/>
              <a:t>Surpass human level performance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Narrow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Digital voice assistants – </a:t>
            </a:r>
            <a:r>
              <a:rPr lang="en-IN" dirty="0" err="1" smtClean="0"/>
              <a:t>Siri</a:t>
            </a:r>
            <a:r>
              <a:rPr lang="en-IN" dirty="0" smtClean="0"/>
              <a:t>, </a:t>
            </a:r>
            <a:r>
              <a:rPr lang="en-IN" dirty="0" err="1" smtClean="0"/>
              <a:t>Alexa</a:t>
            </a:r>
            <a:endParaRPr lang="en-IN" dirty="0" smtClean="0"/>
          </a:p>
          <a:p>
            <a:r>
              <a:rPr lang="en-IN" dirty="0" smtClean="0"/>
              <a:t>Recommendation engines</a:t>
            </a:r>
          </a:p>
          <a:p>
            <a:r>
              <a:rPr lang="en-IN" dirty="0" smtClean="0"/>
              <a:t>Search engines</a:t>
            </a:r>
          </a:p>
          <a:p>
            <a:r>
              <a:rPr lang="en-IN" dirty="0" smtClean="0"/>
              <a:t>Chat bots</a:t>
            </a:r>
          </a:p>
          <a:p>
            <a:r>
              <a:rPr lang="en-IN" dirty="0" smtClean="0"/>
              <a:t>Image and speech recognition</a:t>
            </a:r>
          </a:p>
          <a:p>
            <a:r>
              <a:rPr lang="en-IN" dirty="0" smtClean="0"/>
              <a:t>Predictive maintenance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General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Theoretical concept</a:t>
            </a:r>
          </a:p>
          <a:p>
            <a:r>
              <a:rPr lang="en-IN" dirty="0" smtClean="0"/>
              <a:t>Do anything a human can do</a:t>
            </a:r>
          </a:p>
          <a:p>
            <a:r>
              <a:rPr lang="en-IN" dirty="0" smtClean="0"/>
              <a:t>Collection of many ANI systems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Super Intelligence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Theoretical concept</a:t>
            </a:r>
            <a:endParaRPr lang="en-IN" dirty="0" smtClean="0"/>
          </a:p>
          <a:p>
            <a:r>
              <a:rPr lang="en-IN" dirty="0" smtClean="0"/>
              <a:t>Surpass all human capabilities</a:t>
            </a:r>
          </a:p>
          <a:p>
            <a:r>
              <a:rPr lang="en-IN" dirty="0" smtClean="0"/>
              <a:t>Do even more things than any human can do</a:t>
            </a:r>
          </a:p>
          <a:p>
            <a:r>
              <a:rPr lang="en-IN" dirty="0" smtClean="0"/>
              <a:t>Relatively narrow gap between AGI and ASI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A nanosecond from AGI to ASI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Classification (2)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AI</a:t>
            </a:r>
          </a:p>
          <a:p>
            <a:pPr lvl="1"/>
            <a:r>
              <a:rPr lang="en-US" dirty="0" smtClean="0"/>
              <a:t>Artificial Narrow Intelligence</a:t>
            </a:r>
          </a:p>
          <a:p>
            <a:r>
              <a:rPr lang="en-US" dirty="0" smtClean="0"/>
              <a:t>Strong AI</a:t>
            </a:r>
          </a:p>
          <a:p>
            <a:pPr lvl="1"/>
            <a:r>
              <a:rPr lang="en-US" dirty="0" smtClean="0"/>
              <a:t>Artificial General Intelligence</a:t>
            </a:r>
          </a:p>
          <a:p>
            <a:pPr lvl="1"/>
            <a:r>
              <a:rPr lang="en-US" dirty="0" smtClean="0"/>
              <a:t>Artificial Super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1023</Words>
  <Application>Microsoft Office PowerPoint</Application>
  <PresentationFormat>On-screen Show (4:3)</PresentationFormat>
  <Paragraphs>255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Artificial Intelligence</vt:lpstr>
      <vt:lpstr>Topics</vt:lpstr>
      <vt:lpstr>Artificial Intelligence – What ? </vt:lpstr>
      <vt:lpstr>AI Classification (1)  </vt:lpstr>
      <vt:lpstr>Artificial Narrow Intelligence  </vt:lpstr>
      <vt:lpstr>Artificial Narrow Intelligence  </vt:lpstr>
      <vt:lpstr>Artificial General Intelligence  </vt:lpstr>
      <vt:lpstr>Artificial Super Intelligence  </vt:lpstr>
      <vt:lpstr>AI Classification (2)  </vt:lpstr>
      <vt:lpstr>Machine Learning – What ?  </vt:lpstr>
      <vt:lpstr>ML Classification  </vt:lpstr>
      <vt:lpstr>Supervised Learning – What ?  </vt:lpstr>
      <vt:lpstr>Supervised Learning – Classification  </vt:lpstr>
      <vt:lpstr>Supervised Learning – Example (1)  </vt:lpstr>
      <vt:lpstr>Supervised Learning – Example (2)  </vt:lpstr>
      <vt:lpstr>Unsupervised Learning – What ?  </vt:lpstr>
      <vt:lpstr>Unsupervised Learning – Classification  </vt:lpstr>
      <vt:lpstr>Unsupervised Learning – Examples  </vt:lpstr>
      <vt:lpstr>Unsupervised Learning – Examples  </vt:lpstr>
      <vt:lpstr>Unsupervised Learning – Examples  </vt:lpstr>
      <vt:lpstr>Reinforcement Learning – What ?  </vt:lpstr>
      <vt:lpstr>Reinforcement Learning – Terms  </vt:lpstr>
      <vt:lpstr>Reinforcement Learning – Examples </vt:lpstr>
      <vt:lpstr>Semi Supervised Learning – What ?  </vt:lpstr>
      <vt:lpstr>Semi Supervised Learning – What ?  </vt:lpstr>
      <vt:lpstr>Semi Supervised Learning – Examples  </vt:lpstr>
      <vt:lpstr>Semi Supervised Learning – Examples  </vt:lpstr>
      <vt:lpstr>Self Supervised Learning – What ?  </vt:lpstr>
      <vt:lpstr>Self Supervised Learning – Examples </vt:lpstr>
      <vt:lpstr>Self Supervised Learning – Examples </vt:lpstr>
      <vt:lpstr>Supervised Learning – Classification  </vt:lpstr>
      <vt:lpstr>ANN – Classification </vt:lpstr>
      <vt:lpstr>Deep Learning – What ? </vt:lpstr>
      <vt:lpstr>Deep Learning – Why ? </vt:lpstr>
      <vt:lpstr>Deep Learning – Why ? </vt:lpstr>
      <vt:lpstr>Machine Learning v/s Deep Learning </vt:lpstr>
      <vt:lpstr>Machine Learning v/s Deep Learning </vt:lpstr>
      <vt:lpstr>Machine Learning v/s Deep Learning </vt:lpstr>
      <vt:lpstr>Machine Learning v/s Deep Learning </vt:lpstr>
      <vt:lpstr>AI v/s ML v/s DL</vt:lpstr>
      <vt:lpstr>ANN v/s DNN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1040</cp:revision>
  <dcterms:created xsi:type="dcterms:W3CDTF">2019-02-01T20:19:40Z</dcterms:created>
  <dcterms:modified xsi:type="dcterms:W3CDTF">2023-01-19T07:41:47Z</dcterms:modified>
</cp:coreProperties>
</file>