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80" r:id="rId5"/>
    <p:sldId id="281" r:id="rId6"/>
    <p:sldId id="282" r:id="rId7"/>
    <p:sldId id="285" r:id="rId8"/>
    <p:sldId id="283" r:id="rId9"/>
    <p:sldId id="286" r:id="rId10"/>
    <p:sldId id="284" r:id="rId11"/>
    <p:sldId id="28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8050-B543-56BA-561C-29FC565D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7CC5E-E699-C5A4-0548-0527B264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7D09-D825-7D7D-96E0-52B172A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EEF2-C1D3-7BD2-3E75-F4D10EC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18E0-C451-BA09-4B85-63F24D1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F2C-D45E-3476-0542-52624C9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53D3-D2CE-0466-45F8-953B62CA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2B6D-D332-CFDA-0A24-0CD2F63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1509-92AE-1183-9847-2E44AC20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367A-B1E5-F626-9CB8-2395653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FD2B9-61EB-C07C-FD4B-51408FAB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521A-38D4-AA34-D0EA-B7DEBC16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328-AE0F-4BF6-B8AD-3C90649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BC4F-E3F8-383D-7604-119CFDC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A7BD-F91F-3527-F528-90ABB7C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01AA-F581-FF9D-5977-EACF486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B9F3-066C-B0DD-CCF2-9F1B668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5EBC-3FF4-722F-E30E-965F36B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ED95-30E4-FE00-EC2E-DA46441A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F9D-00E9-B994-CE59-1915EAD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83F-3927-49CA-8753-52F6A61A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AB2A-FD1E-3BEA-B84F-E08886BC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83AB-1F85-BD3F-2E7D-AD1CEBF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FE9F-C755-671B-4BA7-46F9287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777A-640B-F419-2BB8-45C8951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1FC-D9ED-E086-581B-C19173B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45F-14B2-F381-4555-7CBDDE7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43D8-A73B-8D6D-CD66-2CAE10A9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0CD5-6D39-C457-1D23-E1F4E2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2837-F3CD-A9C5-A865-0C0AF6E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F1BB-EFB2-B56D-156D-9D4E1EF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8316-6EC2-0D02-9152-D796D54E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10CF-0A9F-3AB4-6E58-1839020C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F72B-D12F-1E54-DF06-ACD84A9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C51C9-4FD8-87B5-71C8-F6CF749D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FAAA8-CEB9-5910-CC55-80188C1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243A-9EA2-1506-7DC6-26537D6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06026-FA5D-88FF-69ED-CE70B1A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C2B6-4F6C-4F86-11D2-4261F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F496-474D-CA54-807A-B9DC930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553B-1F51-571F-97FA-5A5F410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356D-96BA-F8E0-9BD6-CCC5F5E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7CC0-2202-A267-8CB5-75CE35A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4E698-F03C-8EA7-5F66-A1904E2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93D1D-624E-001D-8C34-8707A33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597B-2F3B-CA91-6491-51DA768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D45D-7860-3BE1-F280-B56DF01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6625-DBF7-0405-219F-51084B9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5873D-CE6F-E2EE-9F85-C982913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C5BF-1B9A-16A9-28E2-107B0A0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ECFE-ACD6-12B4-9B76-F64B857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A51C-A65D-FA6E-6EAD-BCAD785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F16-513A-E93D-552A-2D8EB5A5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1BCF-2D7F-45C0-F030-5B7E42A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EAB1-F8DE-7CBA-EEF3-CAACF670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28955-BBCA-275B-28A8-2C8EA4C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B70A-7CC9-AD42-6140-14D4EFE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9444-C06F-F5AA-9F95-65243F64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2C962-D321-9B0D-A5B9-958062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3229-DFEB-A72A-772C-3FD4920F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8A5E-7771-5D0D-41DF-841F16A9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DC5A-6AB7-F3B8-B94A-577FDD25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8006-B7D0-91FF-3FB5-E656725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</a:t>
            </a:r>
          </a:p>
          <a:p>
            <a:r>
              <a:rPr lang="en-US" dirty="0"/>
              <a:t>Bhabha Atomic Research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346A8-CC20-05B7-239E-2F5E00FC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F69B-AE46-28D0-B0AB-1C2B6B4C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Low Learning Curve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CB8C9-FF42-B1AF-11BB-515AB63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Programming languages – C, C++, or Fortran</a:t>
            </a:r>
          </a:p>
          <a:p>
            <a:r>
              <a:rPr lang="en-US" dirty="0"/>
              <a:t>No need to learn low level hardware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9629-5D24-B645-58BE-4830F60B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D848-24BD-8064-31F6-27ED18F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Low Learning Curve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819A1-8652-7D31-0450-03FAE7B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909" cy="4351338"/>
          </a:xfrm>
        </p:spPr>
        <p:txBody>
          <a:bodyPr>
            <a:normAutofit/>
          </a:bodyPr>
          <a:lstStyle/>
          <a:p>
            <a:r>
              <a:rPr lang="en-US" dirty="0"/>
              <a:t>Hints to compiler</a:t>
            </a:r>
          </a:p>
          <a:p>
            <a:r>
              <a:rPr lang="en-US" dirty="0"/>
              <a:t>Parallelization by compiler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72975AA-F7E6-8393-8D80-114AEAFC155E}"/>
              </a:ext>
            </a:extLst>
          </p:cNvPr>
          <p:cNvSpPr txBox="1">
            <a:spLocks/>
          </p:cNvSpPr>
          <p:nvPr/>
        </p:nvSpPr>
        <p:spPr>
          <a:xfrm>
            <a:off x="6462887" y="1825625"/>
            <a:ext cx="4890913" cy="466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/>
              <a:t>int main(int argc, char *[] argv)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   </a:t>
            </a: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endParaRPr lang="nn-NO" b="1" dirty="0"/>
          </a:p>
          <a:p>
            <a:pPr marL="0" indent="0">
              <a:buNone/>
            </a:pPr>
            <a:r>
              <a:rPr lang="nn-NO" b="1" dirty="0"/>
              <a:t>      </a:t>
            </a:r>
            <a:r>
              <a:rPr lang="nn-NO" b="1" dirty="0">
                <a:solidFill>
                  <a:srgbClr val="00B050"/>
                </a:solidFill>
              </a:rPr>
              <a:t>#pragma acc kernel</a:t>
            </a:r>
            <a:endParaRPr lang="nn-NO" b="1" dirty="0"/>
          </a:p>
          <a:p>
            <a:pPr marL="0" indent="0">
              <a:buNone/>
            </a:pPr>
            <a:r>
              <a:rPr lang="nn-NO" b="1" dirty="0"/>
              <a:t>      for( i=0; i &lt;N; i++)</a:t>
            </a:r>
          </a:p>
          <a:p>
            <a:pPr marL="0" indent="0">
              <a:buNone/>
            </a:pPr>
            <a:r>
              <a:rPr lang="nn-NO" b="1" dirty="0"/>
              <a:t>      {</a:t>
            </a:r>
          </a:p>
          <a:p>
            <a:pPr marL="0" indent="0">
              <a:buNone/>
            </a:pPr>
            <a:r>
              <a:rPr lang="nn-NO" b="1" dirty="0"/>
              <a:t>           </a:t>
            </a:r>
            <a:r>
              <a:rPr lang="nn-NO" b="1" dirty="0">
                <a:solidFill>
                  <a:srgbClr val="0070C0"/>
                </a:solidFill>
              </a:rPr>
              <a:t>/// Parallel code</a:t>
            </a:r>
          </a:p>
          <a:p>
            <a:pPr marL="0" indent="0">
              <a:buNone/>
            </a:pPr>
            <a:r>
              <a:rPr lang="nn-NO" b="1" dirty="0"/>
              <a:t>      }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62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Heterogeneous Computing</a:t>
            </a:r>
          </a:p>
          <a:p>
            <a:r>
              <a:rPr lang="en-US" dirty="0" err="1"/>
              <a:t>OpenACC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Heterogeneous Computing</a:t>
            </a:r>
            <a:endParaRPr lang="en-IN" b="1" dirty="0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F3647FF-C88D-AD6C-AE3B-FF236306EDC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3D0A2-8A75-3B99-A887-75B932229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9" y="1557867"/>
            <a:ext cx="10985987" cy="45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D3F1-C724-FF3C-D0A8-40473F1B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CB07-7CD8-0C69-2CC9-C3EA8E37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Heterogeneous Computing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0C-82D8-3945-D4B1-7609817A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  <a:p>
            <a:pPr lvl="1"/>
            <a:r>
              <a:rPr lang="en-IN" dirty="0" err="1"/>
              <a:t>cuBLAS</a:t>
            </a:r>
            <a:r>
              <a:rPr lang="en-IN" dirty="0"/>
              <a:t>, </a:t>
            </a:r>
            <a:r>
              <a:rPr lang="en-IN" dirty="0" err="1"/>
              <a:t>cuFFT</a:t>
            </a:r>
            <a:r>
              <a:rPr lang="en-IN" dirty="0"/>
              <a:t>, CUDA Math</a:t>
            </a:r>
          </a:p>
          <a:p>
            <a:r>
              <a:rPr lang="en-IN" dirty="0"/>
              <a:t>Directive based </a:t>
            </a:r>
          </a:p>
          <a:p>
            <a:pPr lvl="1"/>
            <a:r>
              <a:rPr lang="en-IN" dirty="0" err="1"/>
              <a:t>OpenACC</a:t>
            </a:r>
            <a:endParaRPr lang="en-IN" dirty="0"/>
          </a:p>
          <a:p>
            <a:r>
              <a:rPr lang="en-IN" dirty="0"/>
              <a:t>Programming languages</a:t>
            </a:r>
          </a:p>
          <a:p>
            <a:pPr lvl="1"/>
            <a:r>
              <a:rPr lang="en-IN" dirty="0"/>
              <a:t>CUDA – NVIDIA</a:t>
            </a:r>
          </a:p>
          <a:p>
            <a:pPr lvl="1"/>
            <a:r>
              <a:rPr lang="en-IN" dirty="0"/>
              <a:t>OpenCL – NVIDIA, ATI, FPGA</a:t>
            </a:r>
          </a:p>
        </p:txBody>
      </p:sp>
    </p:spTree>
    <p:extLst>
      <p:ext uri="{BB962C8B-B14F-4D97-AF65-F5344CB8AC3E}">
        <p14:creationId xmlns:p14="http://schemas.microsoft.com/office/powerpoint/2010/main" val="32768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1060-BDA8-05FB-7BFA-D2C3E5DE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ECE9-446C-D0BE-461A-9A91473E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OpenACC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4B1D7-BC34-3EF4-4C30-7B6D5705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Incremental</a:t>
            </a:r>
          </a:p>
          <a:p>
            <a:r>
              <a:rPr lang="en-IN" dirty="0"/>
              <a:t>Single Source</a:t>
            </a:r>
          </a:p>
          <a:p>
            <a:r>
              <a:rPr lang="en-IN" dirty="0"/>
              <a:t>Low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9170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31B2A-72A6-C91A-0D07-AAE4D8BCE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9B7C-C598-B0DE-F0D7-E1D5C795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</a:t>
            </a:r>
            <a:r>
              <a:rPr lang="en-IN" dirty="0"/>
              <a:t>Incremental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499F-83C1-4C6F-093A-579486BF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existing sequential code</a:t>
            </a:r>
          </a:p>
          <a:p>
            <a:r>
              <a:rPr lang="en-US" dirty="0"/>
              <a:t>Add annotations to expose parallelism</a:t>
            </a:r>
          </a:p>
          <a:p>
            <a:r>
              <a:rPr lang="en-US" dirty="0"/>
              <a:t>Verifying correctness</a:t>
            </a:r>
          </a:p>
          <a:p>
            <a:r>
              <a:rPr lang="en-US" dirty="0"/>
              <a:t>Annotate more of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33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A092-84EC-1D42-81D0-BB930B79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439D-CBC0-5D2F-1C10-A3FF4DD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</a:t>
            </a:r>
            <a:r>
              <a:rPr lang="en-IN" dirty="0"/>
              <a:t>Incremental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C5C01-127F-CDB9-E9D8-3446AC20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5219"/>
          </a:xfrm>
        </p:spPr>
        <p:txBody>
          <a:bodyPr/>
          <a:lstStyle/>
          <a:p>
            <a:r>
              <a:rPr lang="en-US" dirty="0"/>
              <a:t>Begin with a working sequential code.</a:t>
            </a:r>
          </a:p>
          <a:p>
            <a:r>
              <a:rPr lang="en-US" dirty="0"/>
              <a:t>Parallelize it with </a:t>
            </a:r>
            <a:r>
              <a:rPr lang="en-US" dirty="0" err="1"/>
              <a:t>OpenACC</a:t>
            </a:r>
            <a:r>
              <a:rPr lang="en-US" dirty="0"/>
              <a:t>.</a:t>
            </a:r>
          </a:p>
          <a:p>
            <a:r>
              <a:rPr lang="en-US" dirty="0"/>
              <a:t>Rerun the code to verify correctness and performance.</a:t>
            </a:r>
            <a:endParaRPr lang="en-IN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836AF0D-B691-AE99-9AC5-6D422D389C38}"/>
              </a:ext>
            </a:extLst>
          </p:cNvPr>
          <p:cNvSpPr txBox="1">
            <a:spLocks/>
          </p:cNvSpPr>
          <p:nvPr/>
        </p:nvSpPr>
        <p:spPr>
          <a:xfrm>
            <a:off x="843843" y="3840693"/>
            <a:ext cx="4890913" cy="2305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endParaRPr lang="nn-NO" b="1" dirty="0"/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0557C9-BF67-5BE6-7B53-7FC2F2C43F26}"/>
              </a:ext>
            </a:extLst>
          </p:cNvPr>
          <p:cNvSpPr txBox="1">
            <a:spLocks/>
          </p:cNvSpPr>
          <p:nvPr/>
        </p:nvSpPr>
        <p:spPr>
          <a:xfrm>
            <a:off x="6245581" y="3846336"/>
            <a:ext cx="4890913" cy="2299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OpenACC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849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86B43-8529-19C8-BDB0-49EFA5B5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E70-F5D5-55F1-BD47-FDC1C3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Single Source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ECF3C-D35A-7A6F-FF7C-D42BFD58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Rebuild same code on multiple architectures</a:t>
            </a:r>
          </a:p>
          <a:p>
            <a:r>
              <a:rPr lang="en-US" dirty="0"/>
              <a:t>Compiler based parallelization for desired machine</a:t>
            </a:r>
          </a:p>
          <a:p>
            <a:r>
              <a:rPr lang="en-US" dirty="0"/>
              <a:t>Maintained sequential code</a:t>
            </a:r>
          </a:p>
        </p:txBody>
      </p:sp>
    </p:spTree>
    <p:extLst>
      <p:ext uri="{BB962C8B-B14F-4D97-AF65-F5344CB8AC3E}">
        <p14:creationId xmlns:p14="http://schemas.microsoft.com/office/powerpoint/2010/main" val="116655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4CA9-685A-1484-22E4-5145D602F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A4C2-F433-6C40-B016-1E3E4F46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OpenACC</a:t>
            </a:r>
            <a:r>
              <a:rPr lang="en-US" dirty="0"/>
              <a:t> – Single Source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28C27-13F8-997B-D1BA-E00A54BF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5595"/>
          </a:xfrm>
        </p:spPr>
        <p:txBody>
          <a:bodyPr>
            <a:normAutofit/>
          </a:bodyPr>
          <a:lstStyle/>
          <a:p>
            <a:r>
              <a:rPr lang="en-US" dirty="0"/>
              <a:t>Supported platforms</a:t>
            </a:r>
          </a:p>
          <a:p>
            <a:pPr lvl="1"/>
            <a:r>
              <a:rPr lang="en-IN" dirty="0"/>
              <a:t>POWER, Sunway, x86 CPU, AMD GPU, NVIDIA GPU</a:t>
            </a:r>
          </a:p>
          <a:p>
            <a:r>
              <a:rPr lang="en-IN" dirty="0"/>
              <a:t>Optional </a:t>
            </a:r>
            <a:r>
              <a:rPr lang="en-IN" dirty="0" err="1"/>
              <a:t>OpenACC</a:t>
            </a:r>
            <a:r>
              <a:rPr lang="en-IN" dirty="0"/>
              <a:t> code additions</a:t>
            </a:r>
          </a:p>
          <a:p>
            <a:r>
              <a:rPr lang="en-US" dirty="0"/>
              <a:t>Same code for parallel or sequential execution</a:t>
            </a:r>
            <a:endParaRPr lang="en-IN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A8DDC31-2D5B-3B73-EF4D-BEB47162665A}"/>
              </a:ext>
            </a:extLst>
          </p:cNvPr>
          <p:cNvSpPr txBox="1">
            <a:spLocks/>
          </p:cNvSpPr>
          <p:nvPr/>
        </p:nvSpPr>
        <p:spPr>
          <a:xfrm>
            <a:off x="6245581" y="3846336"/>
            <a:ext cx="4890913" cy="2299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OpenACC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64EFE1B-6524-89B7-89CA-CBB168FE41BF}"/>
              </a:ext>
            </a:extLst>
          </p:cNvPr>
          <p:cNvSpPr txBox="1">
            <a:spLocks/>
          </p:cNvSpPr>
          <p:nvPr/>
        </p:nvSpPr>
        <p:spPr>
          <a:xfrm>
            <a:off x="843843" y="3840693"/>
            <a:ext cx="4890913" cy="2305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b="1" dirty="0">
                <a:solidFill>
                  <a:srgbClr val="0070C0"/>
                </a:solidFill>
              </a:rPr>
              <a:t>/// Sequential code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B050"/>
                </a:solidFill>
              </a:rPr>
              <a:t>#pragma acc parallel loop</a:t>
            </a:r>
            <a:endParaRPr lang="nn-NO" b="1" dirty="0"/>
          </a:p>
          <a:p>
            <a:pPr marL="0" indent="0">
              <a:buNone/>
            </a:pPr>
            <a:r>
              <a:rPr lang="nn-NO" b="1" dirty="0"/>
              <a:t>for( i=0; i &lt;N; i++)</a:t>
            </a:r>
          </a:p>
          <a:p>
            <a:pPr marL="0" indent="0">
              <a:buNone/>
            </a:pPr>
            <a:r>
              <a:rPr lang="nn-NO" b="1" dirty="0"/>
              <a:t>{</a:t>
            </a:r>
          </a:p>
          <a:p>
            <a:pPr marL="0" indent="0">
              <a:buNone/>
            </a:pPr>
            <a:r>
              <a:rPr lang="nn-NO" b="1" dirty="0"/>
              <a:t>   c[i] = a[i] + b[i]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67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OpenACC</vt:lpstr>
      <vt:lpstr>Topics</vt:lpstr>
      <vt:lpstr>Heterogeneous Computing</vt:lpstr>
      <vt:lpstr>Heterogeneous Computing</vt:lpstr>
      <vt:lpstr>OpenACC</vt:lpstr>
      <vt:lpstr>OpenACC – Incremental</vt:lpstr>
      <vt:lpstr>OpenACC – Incremental</vt:lpstr>
      <vt:lpstr>OpenACC – Single Source</vt:lpstr>
      <vt:lpstr>OpenACC – Single Source</vt:lpstr>
      <vt:lpstr>OpenACC – Low Learning Curve</vt:lpstr>
      <vt:lpstr>OpenACC – Low Learning Curve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Prachi Shete</cp:lastModifiedBy>
  <cp:revision>127</cp:revision>
  <dcterms:created xsi:type="dcterms:W3CDTF">2024-02-11T12:11:09Z</dcterms:created>
  <dcterms:modified xsi:type="dcterms:W3CDTF">2024-02-11T15:56:23Z</dcterms:modified>
</cp:coreProperties>
</file>