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8" r:id="rId3"/>
    <p:sldId id="288" r:id="rId4"/>
    <p:sldId id="281" r:id="rId5"/>
    <p:sldId id="282" r:id="rId6"/>
    <p:sldId id="275" r:id="rId7"/>
    <p:sldId id="285" r:id="rId8"/>
    <p:sldId id="276" r:id="rId9"/>
    <p:sldId id="286" r:id="rId10"/>
    <p:sldId id="287" r:id="rId11"/>
    <p:sldId id="277" r:id="rId12"/>
    <p:sldId id="289" r:id="rId13"/>
    <p:sldId id="291" r:id="rId14"/>
    <p:sldId id="290" r:id="rId15"/>
    <p:sldId id="292" r:id="rId16"/>
    <p:sldId id="293" r:id="rId17"/>
    <p:sldId id="294" r:id="rId18"/>
    <p:sldId id="278" r:id="rId19"/>
    <p:sldId id="295" r:id="rId20"/>
    <p:sldId id="296" r:id="rId21"/>
    <p:sldId id="297" r:id="rId22"/>
    <p:sldId id="279" r:id="rId23"/>
    <p:sldId id="271" r:id="rId24"/>
    <p:sldId id="273" r:id="rId25"/>
    <p:sldId id="26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smtClean="0"/>
              <a:t>Bayes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R</a:t>
            </a:r>
            <a:r>
              <a:rPr lang="en-US" dirty="0" smtClean="0"/>
              <a:t>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</a:t>
            </a:r>
            <a:r>
              <a:rPr lang="en-IN" dirty="0" smtClean="0"/>
              <a:t>’</a:t>
            </a:r>
          </a:p>
          <a:p>
            <a:r>
              <a:rPr lang="en-IN" dirty="0" smtClean="0"/>
              <a:t>Intersection – Spam and ‘discount’</a:t>
            </a:r>
          </a:p>
          <a:p>
            <a:endParaRPr lang="en-IN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885825" y="3505200"/>
          <a:ext cx="6962775" cy="887413"/>
        </p:xfrm>
        <a:graphic>
          <a:graphicData uri="http://schemas.openxmlformats.org/presentationml/2006/ole">
            <p:oleObj spid="_x0000_s9218" name="Equation" r:id="rId3" imgW="3288960" imgH="419040" progId="Equation.3">
              <p:embed/>
            </p:oleObj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914400" y="4572000"/>
          <a:ext cx="3360738" cy="887412"/>
        </p:xfrm>
        <a:graphic>
          <a:graphicData uri="http://schemas.openxmlformats.org/presentationml/2006/ole">
            <p:oleObj spid="_x0000_s9219" name="Equation" r:id="rId4" imgW="158724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</a:t>
            </a:r>
            <a:r>
              <a:rPr lang="en-IN" dirty="0" smtClean="0"/>
              <a:t>spam </a:t>
            </a:r>
            <a:r>
              <a:rPr lang="en-IN" dirty="0" smtClean="0"/>
              <a:t>detection</a:t>
            </a:r>
          </a:p>
          <a:p>
            <a:r>
              <a:rPr lang="en-IN" dirty="0" smtClean="0"/>
              <a:t>Corpus</a:t>
            </a:r>
          </a:p>
          <a:p>
            <a:pPr lvl="1"/>
            <a:r>
              <a:rPr lang="en-IN" dirty="0" smtClean="0"/>
              <a:t>Spam corpus</a:t>
            </a:r>
          </a:p>
          <a:p>
            <a:pPr lvl="1"/>
            <a:r>
              <a:rPr lang="en-IN" dirty="0" smtClean="0"/>
              <a:t>Ham corpus</a:t>
            </a:r>
          </a:p>
          <a:p>
            <a:r>
              <a:rPr lang="en-IN" dirty="0" smtClean="0"/>
              <a:t>Vocabulary </a:t>
            </a:r>
            <a:endParaRPr lang="en-IN" dirty="0" smtClean="0"/>
          </a:p>
          <a:p>
            <a:pPr lvl="1"/>
            <a:r>
              <a:rPr lang="en-IN" dirty="0" smtClean="0"/>
              <a:t>All words </a:t>
            </a:r>
          </a:p>
          <a:p>
            <a:pPr lvl="1"/>
            <a:r>
              <a:rPr lang="en-IN" dirty="0" smtClean="0"/>
              <a:t>Spam and Ham </a:t>
            </a:r>
            <a:r>
              <a:rPr lang="en-IN" dirty="0" smtClean="0"/>
              <a:t>corpus</a:t>
            </a: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3896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0" y="496316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</a:t>
            </a:r>
            <a:r>
              <a:rPr lang="en-IN" dirty="0" smtClean="0"/>
              <a:t>spam </a:t>
            </a:r>
            <a:r>
              <a:rPr lang="en-IN" dirty="0" smtClean="0"/>
              <a:t>detection</a:t>
            </a:r>
          </a:p>
          <a:p>
            <a:r>
              <a:rPr lang="en-IN" dirty="0" smtClean="0"/>
              <a:t>Corpus</a:t>
            </a:r>
          </a:p>
          <a:p>
            <a:pPr lvl="1"/>
            <a:r>
              <a:rPr lang="en-IN" dirty="0" smtClean="0"/>
              <a:t>Spam corpus</a:t>
            </a:r>
          </a:p>
          <a:p>
            <a:pPr lvl="1"/>
            <a:r>
              <a:rPr lang="en-IN" dirty="0" smtClean="0"/>
              <a:t>Ham corpus</a:t>
            </a:r>
          </a:p>
          <a:p>
            <a:r>
              <a:rPr lang="en-IN" dirty="0" smtClean="0"/>
              <a:t>Vocabulary </a:t>
            </a:r>
            <a:endParaRPr lang="en-IN" dirty="0" smtClean="0"/>
          </a:p>
          <a:p>
            <a:pPr lvl="1"/>
            <a:r>
              <a:rPr lang="en-IN" dirty="0" smtClean="0"/>
              <a:t>All words </a:t>
            </a:r>
          </a:p>
          <a:p>
            <a:pPr lvl="1"/>
            <a:r>
              <a:rPr lang="en-IN" dirty="0" smtClean="0"/>
              <a:t>Spam and Ham corpus</a:t>
            </a:r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0" y="495300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410200" y="5486400"/>
          <a:ext cx="2514600" cy="521319"/>
        </p:xfrm>
        <a:graphic>
          <a:graphicData uri="http://schemas.openxmlformats.org/presentationml/2006/ole">
            <p:oleObj spid="_x0000_s10242" name="Equation" r:id="rId3" imgW="104112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</a:t>
            </a:r>
            <a:r>
              <a:rPr lang="en-IN" dirty="0" smtClean="0"/>
              <a:t>spam </a:t>
            </a:r>
            <a:r>
              <a:rPr lang="en-IN" dirty="0" smtClean="0"/>
              <a:t>detection</a:t>
            </a:r>
          </a:p>
          <a:p>
            <a:r>
              <a:rPr lang="en-IN" dirty="0" smtClean="0"/>
              <a:t>Corpus</a:t>
            </a:r>
          </a:p>
          <a:p>
            <a:pPr lvl="1"/>
            <a:r>
              <a:rPr lang="en-IN" dirty="0" smtClean="0"/>
              <a:t>Spam corpus</a:t>
            </a:r>
          </a:p>
          <a:p>
            <a:pPr lvl="1"/>
            <a:r>
              <a:rPr lang="en-IN" dirty="0" smtClean="0"/>
              <a:t>Ham corpus</a:t>
            </a:r>
          </a:p>
          <a:p>
            <a:r>
              <a:rPr lang="en-IN" dirty="0" smtClean="0"/>
              <a:t>Vocabulary </a:t>
            </a:r>
            <a:endParaRPr lang="en-IN" dirty="0" smtClean="0"/>
          </a:p>
          <a:p>
            <a:pPr lvl="1"/>
            <a:r>
              <a:rPr lang="en-IN" dirty="0" smtClean="0"/>
              <a:t>All words </a:t>
            </a:r>
          </a:p>
          <a:p>
            <a:pPr lvl="1"/>
            <a:r>
              <a:rPr lang="en-IN" dirty="0" smtClean="0"/>
              <a:t>Spam and Ham </a:t>
            </a:r>
            <a:r>
              <a:rPr lang="en-IN" dirty="0" smtClean="0"/>
              <a:t>corpus</a:t>
            </a: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3896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0" y="496316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4965700" y="5603875"/>
          <a:ext cx="3263900" cy="835025"/>
        </p:xfrm>
        <a:graphic>
          <a:graphicData uri="http://schemas.openxmlformats.org/presentationml/2006/ole">
            <p:oleObj spid="_x0000_s12290" name="Equation" r:id="rId3" imgW="153648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</a:t>
            </a:r>
            <a:r>
              <a:rPr lang="en-IN" dirty="0" smtClean="0"/>
              <a:t>spam </a:t>
            </a:r>
            <a:r>
              <a:rPr lang="en-IN" dirty="0" smtClean="0"/>
              <a:t>detection</a:t>
            </a:r>
          </a:p>
          <a:p>
            <a:r>
              <a:rPr lang="en-IN" dirty="0" smtClean="0"/>
              <a:t>Corpus</a:t>
            </a:r>
          </a:p>
          <a:p>
            <a:pPr lvl="1"/>
            <a:r>
              <a:rPr lang="en-IN" dirty="0" smtClean="0"/>
              <a:t>Spam corpus</a:t>
            </a:r>
          </a:p>
          <a:p>
            <a:pPr lvl="1"/>
            <a:r>
              <a:rPr lang="en-IN" dirty="0" smtClean="0"/>
              <a:t>Ham corpus</a:t>
            </a:r>
          </a:p>
          <a:p>
            <a:r>
              <a:rPr lang="en-IN" dirty="0" smtClean="0"/>
              <a:t>Vocabulary </a:t>
            </a:r>
            <a:endParaRPr lang="en-IN" dirty="0" smtClean="0"/>
          </a:p>
          <a:p>
            <a:pPr lvl="1"/>
            <a:r>
              <a:rPr lang="en-IN" dirty="0" smtClean="0"/>
              <a:t>All words </a:t>
            </a:r>
          </a:p>
          <a:p>
            <a:pPr lvl="1"/>
            <a:r>
              <a:rPr lang="en-IN" dirty="0" smtClean="0"/>
              <a:t>Spam and Ham corpus</a:t>
            </a:r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Identical probabilities</a:t>
            </a:r>
          </a:p>
          <a:p>
            <a:pPr lvl="1"/>
            <a:r>
              <a:rPr lang="en-IN" dirty="0" smtClean="0"/>
              <a:t>Neutral words</a:t>
            </a:r>
          </a:p>
          <a:p>
            <a:pPr lvl="1"/>
            <a:r>
              <a:rPr lang="en-IN" dirty="0" smtClean="0"/>
              <a:t>I, am</a:t>
            </a:r>
          </a:p>
          <a:p>
            <a:r>
              <a:rPr lang="en-IN" dirty="0" smtClean="0"/>
              <a:t>Significant words</a:t>
            </a:r>
          </a:p>
          <a:p>
            <a:pPr lvl="1"/>
            <a:r>
              <a:rPr lang="en-IN" dirty="0" smtClean="0"/>
              <a:t>meeting, company</a:t>
            </a:r>
          </a:p>
          <a:p>
            <a:pPr lvl="1"/>
            <a:r>
              <a:rPr lang="en-IN" dirty="0" smtClean="0"/>
              <a:t>discount, lottery </a:t>
            </a:r>
          </a:p>
          <a:p>
            <a:pPr lvl="1"/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03263" y="1905000"/>
          <a:ext cx="3243262" cy="987425"/>
        </p:xfrm>
        <a:graphic>
          <a:graphicData uri="http://schemas.openxmlformats.org/presentationml/2006/ole">
            <p:oleObj spid="_x0000_s13314" name="Equation" r:id="rId3" imgW="1460160" imgH="4442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3276600"/>
            <a:ext cx="22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I am in meeting.</a:t>
            </a:r>
            <a:endParaRPr lang="en-IN" sz="2400" b="1" dirty="0">
              <a:solidFill>
                <a:srgbClr val="0070C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73125" y="3810000"/>
          <a:ext cx="2860675" cy="1290637"/>
        </p:xfrm>
        <a:graphic>
          <a:graphicData uri="http://schemas.openxmlformats.org/presentationml/2006/ole">
            <p:oleObj spid="_x0000_s13315" name="Equation" r:id="rId4" imgW="1295280" imgH="58392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5181600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Ham</a:t>
            </a:r>
            <a:endParaRPr lang="en-IN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03263" y="1905000"/>
          <a:ext cx="3243262" cy="987425"/>
        </p:xfrm>
        <a:graphic>
          <a:graphicData uri="http://schemas.openxmlformats.org/presentationml/2006/ole">
            <p:oleObj spid="_x0000_s14338" name="Equation" r:id="rId3" imgW="1460160" imgH="4442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3276600"/>
            <a:ext cx="2375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You got discount.</a:t>
            </a:r>
            <a:endParaRPr lang="en-IN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14400" y="3810000"/>
          <a:ext cx="1206500" cy="1290638"/>
        </p:xfrm>
        <a:graphic>
          <a:graphicData uri="http://schemas.openxmlformats.org/presentationml/2006/ole">
            <p:oleObj spid="_x0000_s14339" name="Equation" r:id="rId4" imgW="545760" imgH="58392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54597" y="5181600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Spam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 </a:t>
            </a:r>
            <a:r>
              <a:rPr lang="en-US" dirty="0" smtClean="0"/>
              <a:t>Smoothing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Word count – 0</a:t>
            </a:r>
          </a:p>
          <a:p>
            <a:r>
              <a:rPr lang="en-IN" dirty="0" smtClean="0"/>
              <a:t>Probability of word – 0 </a:t>
            </a:r>
          </a:p>
          <a:p>
            <a:r>
              <a:rPr lang="en-IN" dirty="0" smtClean="0"/>
              <a:t>Probability of sentence – 0</a:t>
            </a:r>
          </a:p>
          <a:p>
            <a:r>
              <a:rPr lang="en-IN" dirty="0" smtClean="0"/>
              <a:t>e.g. </a:t>
            </a:r>
          </a:p>
          <a:p>
            <a:pPr lvl="1"/>
            <a:r>
              <a:rPr lang="en-IN" dirty="0" smtClean="0"/>
              <a:t>Word ‘because’ – Spam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 </a:t>
            </a:r>
            <a:r>
              <a:rPr lang="en-US" dirty="0" smtClean="0"/>
              <a:t>Smoothing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33400" y="1752600"/>
          <a:ext cx="4703762" cy="2286000"/>
        </p:xfrm>
        <a:graphic>
          <a:graphicData uri="http://schemas.openxmlformats.org/presentationml/2006/ole">
            <p:oleObj spid="_x0000_s15362" name="Equation" r:id="rId3" imgW="3238200" imgH="1574640" progId="Equation.3">
              <p:embed/>
            </p:oleObj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10200" y="16764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6.2e-4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Supervised learning</a:t>
            </a:r>
            <a:endParaRPr lang="en-US" dirty="0" smtClean="0"/>
          </a:p>
          <a:p>
            <a:r>
              <a:rPr lang="en-US" dirty="0" smtClean="0"/>
              <a:t>Conditional probability</a:t>
            </a:r>
            <a:endParaRPr lang="en-US" dirty="0" smtClean="0"/>
          </a:p>
          <a:p>
            <a:r>
              <a:rPr lang="en-US" dirty="0" err="1" smtClean="0"/>
              <a:t>Bayes</a:t>
            </a:r>
            <a:r>
              <a:rPr lang="en-US" dirty="0" smtClean="0"/>
              <a:t>’ </a:t>
            </a:r>
            <a:r>
              <a:rPr lang="en-US" dirty="0" smtClean="0"/>
              <a:t>rule</a:t>
            </a:r>
          </a:p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US" dirty="0" smtClean="0"/>
          </a:p>
          <a:p>
            <a:r>
              <a:rPr lang="en-US" dirty="0" err="1" smtClean="0"/>
              <a:t>Laplacian</a:t>
            </a:r>
            <a:r>
              <a:rPr lang="en-US" dirty="0" smtClean="0"/>
              <a:t> </a:t>
            </a:r>
            <a:r>
              <a:rPr lang="en-US" dirty="0" smtClean="0"/>
              <a:t>smoothing</a:t>
            </a:r>
          </a:p>
          <a:p>
            <a:r>
              <a:rPr lang="en-US" dirty="0" smtClean="0"/>
              <a:t>Prior </a:t>
            </a:r>
            <a:r>
              <a:rPr lang="en-US" dirty="0" smtClean="0"/>
              <a:t>ratio</a:t>
            </a:r>
          </a:p>
          <a:p>
            <a:r>
              <a:rPr lang="en-US" dirty="0" smtClean="0"/>
              <a:t>Log Likelihood</a:t>
            </a:r>
            <a:endParaRPr lang="en-US" dirty="0" smtClean="0"/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Advantages </a:t>
            </a:r>
            <a:endParaRPr lang="en-US" dirty="0" smtClean="0"/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Prior ratio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Number of ham (positive) SMSs</a:t>
            </a:r>
          </a:p>
          <a:p>
            <a:r>
              <a:rPr lang="en-IN" dirty="0" smtClean="0"/>
              <a:t>Number of </a:t>
            </a:r>
            <a:r>
              <a:rPr lang="en-IN" dirty="0" smtClean="0"/>
              <a:t>spam (negative) SMSs</a:t>
            </a:r>
          </a:p>
          <a:p>
            <a:r>
              <a:rPr lang="en-IN" dirty="0" smtClean="0"/>
              <a:t>Ratio of number of ham and spam </a:t>
            </a:r>
            <a:r>
              <a:rPr lang="en-IN" dirty="0" smtClean="0"/>
              <a:t>SMSs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 Likelihood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Multiplication </a:t>
            </a:r>
          </a:p>
          <a:p>
            <a:pPr lvl="1"/>
            <a:r>
              <a:rPr lang="en-IN" dirty="0" smtClean="0"/>
              <a:t>Numerical instability </a:t>
            </a:r>
          </a:p>
          <a:p>
            <a:r>
              <a:rPr lang="en-IN" dirty="0" smtClean="0"/>
              <a:t>Logarithm of ration of probability</a:t>
            </a:r>
          </a:p>
          <a:p>
            <a:pPr lvl="1"/>
            <a:r>
              <a:rPr lang="en-IN" dirty="0" smtClean="0"/>
              <a:t>Log likelihood</a:t>
            </a:r>
            <a:endParaRPr lang="en-IN" dirty="0" smtClean="0"/>
          </a:p>
          <a:p>
            <a:r>
              <a:rPr lang="en-IN" dirty="0" smtClean="0"/>
              <a:t>Addition of logarithms </a:t>
            </a:r>
          </a:p>
          <a:p>
            <a:pPr lvl="1"/>
            <a:r>
              <a:rPr lang="en-IN" dirty="0" smtClean="0"/>
              <a:t>No numerical </a:t>
            </a:r>
            <a:r>
              <a:rPr lang="en-IN" dirty="0" smtClean="0"/>
              <a:t>instability </a:t>
            </a:r>
            <a:endParaRPr lang="en-IN" dirty="0" smtClean="0"/>
          </a:p>
          <a:p>
            <a:r>
              <a:rPr lang="en-IN" dirty="0" smtClean="0"/>
              <a:t>Word classification</a:t>
            </a:r>
          </a:p>
          <a:p>
            <a:pPr lvl="1"/>
            <a:r>
              <a:rPr lang="en-IN" dirty="0" smtClean="0"/>
              <a:t>Neutral words – ~1  </a:t>
            </a:r>
          </a:p>
          <a:p>
            <a:pPr lvl="1"/>
            <a:r>
              <a:rPr lang="en-IN" dirty="0" smtClean="0"/>
              <a:t>Positive </a:t>
            </a:r>
            <a:r>
              <a:rPr lang="en-IN" dirty="0" smtClean="0"/>
              <a:t>words </a:t>
            </a:r>
            <a:r>
              <a:rPr lang="en-IN" dirty="0" smtClean="0"/>
              <a:t>– &gt;   1</a:t>
            </a:r>
          </a:p>
          <a:p>
            <a:pPr lvl="1"/>
            <a:r>
              <a:rPr lang="en-IN" smtClean="0"/>
              <a:t>Negative </a:t>
            </a:r>
            <a:r>
              <a:rPr lang="en-IN" smtClean="0"/>
              <a:t>words </a:t>
            </a:r>
            <a:r>
              <a:rPr lang="en-IN" smtClean="0"/>
              <a:t>– </a:t>
            </a:r>
            <a:r>
              <a:rPr lang="en-IN" dirty="0" smtClean="0"/>
              <a:t>&lt; 0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Binary classification</a:t>
            </a:r>
          </a:p>
          <a:p>
            <a:r>
              <a:rPr lang="en-IN" dirty="0" smtClean="0"/>
              <a:t>Spam detection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Application </a:t>
            </a:r>
            <a:r>
              <a:rPr lang="en-IN" dirty="0" smtClean="0"/>
              <a:t>– SMS spam detection</a:t>
            </a:r>
          </a:p>
          <a:p>
            <a:r>
              <a:rPr lang="en-IN" dirty="0" smtClean="0"/>
              <a:t>Corpus of SMSs</a:t>
            </a:r>
          </a:p>
          <a:p>
            <a:r>
              <a:rPr lang="en-IN" dirty="0" smtClean="0"/>
              <a:t>Events – Ham or Spam SMS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38200" y="3505200"/>
          <a:ext cx="3886200" cy="1865313"/>
        </p:xfrm>
        <a:graphic>
          <a:graphicData uri="http://schemas.openxmlformats.org/presentationml/2006/ole">
            <p:oleObj spid="_x0000_s3074" name="Equation" r:id="rId3" imgW="1854000" imgH="888840" progId="Equation.3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05400" y="3505200"/>
          <a:ext cx="289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</a:t>
                      </a:r>
                      <a:r>
                        <a:rPr lang="en-IN" baseline="-25000" dirty="0" smtClean="0"/>
                        <a:t>Total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Spam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P(Ham)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 (80%)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P(Spam)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 (20 %)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Application – SMS spam detection</a:t>
            </a:r>
          </a:p>
          <a:p>
            <a:r>
              <a:rPr lang="en-IN" dirty="0" smtClean="0"/>
              <a:t>Corpus of SMSs</a:t>
            </a:r>
          </a:p>
          <a:p>
            <a:r>
              <a:rPr lang="en-IN" dirty="0" smtClean="0"/>
              <a:t>Event – SMS </a:t>
            </a:r>
            <a:r>
              <a:rPr lang="en-IN" dirty="0" smtClean="0"/>
              <a:t>contains word </a:t>
            </a:r>
            <a:r>
              <a:rPr lang="en-IN" dirty="0" smtClean="0"/>
              <a:t>‘discount’</a:t>
            </a:r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4400" y="3429000"/>
          <a:ext cx="2873375" cy="906463"/>
        </p:xfrm>
        <a:graphic>
          <a:graphicData uri="http://schemas.openxmlformats.org/presentationml/2006/ole">
            <p:oleObj spid="_x0000_s4098" name="Equation" r:id="rId3" imgW="1371600" imgH="431640" progId="Equation.3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05400" y="3505200"/>
          <a:ext cx="289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</a:t>
                      </a:r>
                      <a:r>
                        <a:rPr lang="en-IN" baseline="-25000" dirty="0" smtClean="0"/>
                        <a:t>Total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P(discount)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0.02 (2 %)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</a:t>
            </a:r>
            <a:r>
              <a:rPr lang="en-US" dirty="0" smtClean="0"/>
              <a:t>Probability</a:t>
            </a:r>
            <a:endParaRPr lang="en-IN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3300000" y="1852200"/>
            <a:ext cx="4320000" cy="4320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865400" y="2398800"/>
            <a:ext cx="3240000" cy="32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57200" y="1447800"/>
            <a:ext cx="8305800" cy="5105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5867400" y="2209800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Ham</a:t>
            </a:r>
            <a:endParaRPr lang="en-I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2967335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Spam</a:t>
            </a:r>
            <a:endParaRPr lang="en-I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657600" y="3729335"/>
            <a:ext cx="1275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discount</a:t>
            </a:r>
            <a:endParaRPr lang="en-IN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1600200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Corpus</a:t>
            </a:r>
            <a:endParaRPr lang="en-IN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‘discount’</a:t>
            </a:r>
          </a:p>
          <a:p>
            <a:r>
              <a:rPr lang="en-IN" dirty="0" smtClean="0"/>
              <a:t>Intersection – Spam and </a:t>
            </a:r>
            <a:r>
              <a:rPr lang="en-IN" dirty="0" smtClean="0"/>
              <a:t>‘discount’</a:t>
            </a:r>
            <a:r>
              <a:rPr lang="en-IN" dirty="0" smtClean="0"/>
              <a:t>  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Probability that SMS is Spam given SMS contains word ‘discount’.</a:t>
            </a:r>
          </a:p>
          <a:p>
            <a:r>
              <a:rPr lang="en-IN" dirty="0" smtClean="0"/>
              <a:t>Probability that SMS is Spam and SMS contains word </a:t>
            </a:r>
            <a:r>
              <a:rPr lang="en-IN" dirty="0" smtClean="0"/>
              <a:t>‘discount</a:t>
            </a:r>
            <a:r>
              <a:rPr lang="en-IN" dirty="0" smtClean="0"/>
              <a:t>’. </a:t>
            </a:r>
            <a:endParaRPr lang="en-IN" dirty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942974" y="3200400"/>
          <a:ext cx="5457826" cy="887412"/>
        </p:xfrm>
        <a:graphic>
          <a:graphicData uri="http://schemas.openxmlformats.org/presentationml/2006/ole">
            <p:oleObj spid="_x0000_s6146" name="Equation" r:id="rId3" imgW="257796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R</a:t>
            </a:r>
            <a:r>
              <a:rPr lang="en-US" dirty="0" smtClean="0"/>
              <a:t>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</a:t>
            </a:r>
            <a:r>
              <a:rPr lang="en-IN" dirty="0" smtClean="0"/>
              <a:t>’</a:t>
            </a:r>
          </a:p>
          <a:p>
            <a:r>
              <a:rPr lang="en-IN" dirty="0" smtClean="0"/>
              <a:t>Intersection – Spam and ‘discount’</a:t>
            </a:r>
          </a:p>
          <a:p>
            <a:endParaRPr lang="en-IN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914400" y="3505200"/>
          <a:ext cx="5457825" cy="1828800"/>
        </p:xfrm>
        <a:graphic>
          <a:graphicData uri="http://schemas.openxmlformats.org/presentationml/2006/ole">
            <p:oleObj spid="_x0000_s7170" name="Equation" r:id="rId3" imgW="2577960" imgH="86328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R</a:t>
            </a:r>
            <a:r>
              <a:rPr lang="en-US" dirty="0" smtClean="0"/>
              <a:t>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</a:t>
            </a:r>
            <a:r>
              <a:rPr lang="en-IN" dirty="0" smtClean="0"/>
              <a:t>’</a:t>
            </a:r>
          </a:p>
          <a:p>
            <a:r>
              <a:rPr lang="en-IN" dirty="0" smtClean="0"/>
              <a:t>Intersection – Spam and ‘discount’</a:t>
            </a:r>
          </a:p>
          <a:p>
            <a:endParaRPr lang="en-IN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885825" y="3505200"/>
          <a:ext cx="6962775" cy="887413"/>
        </p:xfrm>
        <a:graphic>
          <a:graphicData uri="http://schemas.openxmlformats.org/presentationml/2006/ole">
            <p:oleObj spid="_x0000_s8194" name="Equation" r:id="rId3" imgW="3288960" imgH="41904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2468</TotalTime>
  <Words>644</Words>
  <Application>Microsoft Office PowerPoint</Application>
  <PresentationFormat>On-screen Show (4:3)</PresentationFormat>
  <Paragraphs>355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Microsoft Equation 3.0</vt:lpstr>
      <vt:lpstr>Naive Bayes</vt:lpstr>
      <vt:lpstr>Topics</vt:lpstr>
      <vt:lpstr>Supervised Learning</vt:lpstr>
      <vt:lpstr>Probability</vt:lpstr>
      <vt:lpstr>Probability</vt:lpstr>
      <vt:lpstr>Conditional Probability</vt:lpstr>
      <vt:lpstr>Conditional Probability</vt:lpstr>
      <vt:lpstr>Bayes’ Rule</vt:lpstr>
      <vt:lpstr>Bayes’ Rule</vt:lpstr>
      <vt:lpstr>Bayes’ Rule</vt:lpstr>
      <vt:lpstr>Naive Bayes</vt:lpstr>
      <vt:lpstr>Naive Bayes</vt:lpstr>
      <vt:lpstr>Naive Bayes</vt:lpstr>
      <vt:lpstr>Naive Bayes</vt:lpstr>
      <vt:lpstr>Naive Bayes</vt:lpstr>
      <vt:lpstr>Naive Bayes</vt:lpstr>
      <vt:lpstr>Naive Bayes</vt:lpstr>
      <vt:lpstr>Laplacian Smoothing</vt:lpstr>
      <vt:lpstr>Laplacian Smoothing</vt:lpstr>
      <vt:lpstr>Prior ratio</vt:lpstr>
      <vt:lpstr>Log Likelihood</vt:lpstr>
      <vt:lpstr>Applications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1554</cp:revision>
  <dcterms:created xsi:type="dcterms:W3CDTF">2019-02-01T20:19:40Z</dcterms:created>
  <dcterms:modified xsi:type="dcterms:W3CDTF">2023-02-13T11:23:16Z</dcterms:modified>
</cp:coreProperties>
</file>