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8" r:id="rId13"/>
    <p:sldId id="436" r:id="rId14"/>
    <p:sldId id="437" r:id="rId15"/>
    <p:sldId id="440" r:id="rId16"/>
    <p:sldId id="439" r:id="rId17"/>
    <p:sldId id="441" r:id="rId18"/>
    <p:sldId id="442" r:id="rId19"/>
    <p:sldId id="443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Unsupervised learning</a:t>
            </a:r>
          </a:p>
          <a:p>
            <a:r>
              <a:rPr lang="en-IN" dirty="0" smtClean="0"/>
              <a:t>Reinforcement learning</a:t>
            </a:r>
          </a:p>
          <a:p>
            <a:r>
              <a:rPr lang="en-IN" dirty="0" smtClean="0"/>
              <a:t>Semi supervised learning</a:t>
            </a:r>
          </a:p>
          <a:p>
            <a:r>
              <a:rPr lang="en-IN" dirty="0" smtClean="0"/>
              <a:t>Self supervised learning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</a:t>
            </a:r>
            <a:r>
              <a:rPr lang="en-US" dirty="0" smtClean="0"/>
              <a:t>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dataset </a:t>
            </a:r>
            <a:endParaRPr lang="en-US" dirty="0" smtClean="0"/>
          </a:p>
          <a:p>
            <a:r>
              <a:rPr lang="en-US" dirty="0" smtClean="0"/>
              <a:t>Annotated </a:t>
            </a:r>
            <a:r>
              <a:rPr lang="en-US" dirty="0" smtClean="0"/>
              <a:t>dataset </a:t>
            </a:r>
            <a:endParaRPr lang="en-US" dirty="0" smtClean="0"/>
          </a:p>
          <a:p>
            <a:r>
              <a:rPr lang="en-US" dirty="0" smtClean="0"/>
              <a:t>Paired </a:t>
            </a:r>
            <a:r>
              <a:rPr lang="en-US" dirty="0" smtClean="0"/>
              <a:t>input variables and output variables</a:t>
            </a:r>
          </a:p>
          <a:p>
            <a:r>
              <a:rPr lang="en-US" dirty="0" smtClean="0"/>
              <a:t>Compute mapping from input variables to output 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</a:t>
            </a:r>
            <a:r>
              <a:rPr lang="en-US" dirty="0" smtClean="0"/>
              <a:t>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Regression </a:t>
            </a:r>
            <a:r>
              <a:rPr lang="en-IN" dirty="0" smtClean="0"/>
              <a:t>model </a:t>
            </a:r>
            <a:endParaRPr lang="en-IN" dirty="0" smtClean="0"/>
          </a:p>
          <a:p>
            <a:pPr lvl="1"/>
            <a:r>
              <a:rPr lang="en-IN" dirty="0" smtClean="0"/>
              <a:t>Assign </a:t>
            </a:r>
            <a:r>
              <a:rPr lang="en-IN" dirty="0" smtClean="0"/>
              <a:t>continuous numerical values to dataset </a:t>
            </a:r>
            <a:r>
              <a:rPr lang="en-IN" dirty="0" smtClean="0"/>
              <a:t>inputs</a:t>
            </a:r>
          </a:p>
          <a:p>
            <a:pPr lvl="1"/>
            <a:r>
              <a:rPr lang="en-IN" dirty="0" smtClean="0"/>
              <a:t>Example – House price prediction</a:t>
            </a:r>
          </a:p>
          <a:p>
            <a:r>
              <a:rPr lang="en-IN" dirty="0" smtClean="0"/>
              <a:t>Classification model </a:t>
            </a:r>
          </a:p>
          <a:p>
            <a:pPr lvl="1"/>
            <a:r>
              <a:rPr lang="en-IN" dirty="0" smtClean="0"/>
              <a:t>Assign discrete label or labels from predefined set of categories to dataset inputs</a:t>
            </a:r>
          </a:p>
          <a:p>
            <a:pPr lvl="1"/>
            <a:r>
              <a:rPr lang="en-IN" dirty="0" smtClean="0"/>
              <a:t>Example – Face </a:t>
            </a:r>
            <a:r>
              <a:rPr lang="en-IN" dirty="0" smtClean="0"/>
              <a:t>recognition</a:t>
            </a:r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Example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House price prediction </a:t>
            </a:r>
            <a:r>
              <a:rPr lang="en-IN" dirty="0" smtClean="0"/>
              <a:t>– Regression model</a:t>
            </a:r>
            <a:endParaRPr lang="en-IN" dirty="0" smtClean="0"/>
          </a:p>
          <a:p>
            <a:pPr lvl="1"/>
            <a:r>
              <a:rPr lang="en-IN" dirty="0" smtClean="0"/>
              <a:t>Input variables </a:t>
            </a:r>
            <a:endParaRPr lang="en-IN" dirty="0" smtClean="0"/>
          </a:p>
          <a:p>
            <a:pPr lvl="2"/>
            <a:r>
              <a:rPr lang="en-IN" dirty="0" smtClean="0"/>
              <a:t>Number of bedrooms</a:t>
            </a:r>
          </a:p>
          <a:p>
            <a:pPr lvl="2"/>
            <a:r>
              <a:rPr lang="en-IN" dirty="0" smtClean="0"/>
              <a:t>Area </a:t>
            </a:r>
            <a:r>
              <a:rPr lang="en-IN" dirty="0" smtClean="0"/>
              <a:t>of </a:t>
            </a:r>
            <a:r>
              <a:rPr lang="en-IN" dirty="0" smtClean="0"/>
              <a:t>house </a:t>
            </a:r>
          </a:p>
          <a:p>
            <a:pPr lvl="2"/>
            <a:r>
              <a:rPr lang="en-IN" dirty="0" smtClean="0"/>
              <a:t>Locality </a:t>
            </a:r>
            <a:r>
              <a:rPr lang="en-IN" dirty="0" smtClean="0"/>
              <a:t>of house and so on</a:t>
            </a:r>
          </a:p>
          <a:p>
            <a:pPr lvl="1"/>
            <a:r>
              <a:rPr lang="en-IN" dirty="0" smtClean="0"/>
              <a:t>Output variable </a:t>
            </a:r>
            <a:endParaRPr lang="en-IN" dirty="0" smtClean="0"/>
          </a:p>
          <a:p>
            <a:pPr lvl="2"/>
            <a:r>
              <a:rPr lang="en-IN" dirty="0" smtClean="0"/>
              <a:t>Price of </a:t>
            </a:r>
            <a:r>
              <a:rPr lang="en-IN" dirty="0" smtClean="0"/>
              <a:t>house</a:t>
            </a:r>
          </a:p>
          <a:p>
            <a:pPr lvl="1"/>
            <a:r>
              <a:rPr lang="en-IN" dirty="0" smtClean="0"/>
              <a:t>Optimization function </a:t>
            </a:r>
            <a:endParaRPr lang="en-IN" dirty="0" smtClean="0"/>
          </a:p>
          <a:p>
            <a:pPr lvl="2"/>
            <a:r>
              <a:rPr lang="en-IN" dirty="0" smtClean="0"/>
              <a:t>Reduce error </a:t>
            </a:r>
            <a:r>
              <a:rPr lang="en-IN" dirty="0" smtClean="0"/>
              <a:t>between predicted and actual price of </a:t>
            </a:r>
            <a:r>
              <a:rPr lang="en-IN" dirty="0" smtClean="0"/>
              <a:t>house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Example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Face </a:t>
            </a:r>
            <a:r>
              <a:rPr lang="en-IN" dirty="0" smtClean="0"/>
              <a:t>recognition </a:t>
            </a:r>
            <a:r>
              <a:rPr lang="en-IN" dirty="0" smtClean="0"/>
              <a:t>– Classification model</a:t>
            </a:r>
            <a:endParaRPr lang="en-IN" dirty="0" smtClean="0"/>
          </a:p>
          <a:p>
            <a:pPr lvl="1"/>
            <a:r>
              <a:rPr lang="en-IN" dirty="0" smtClean="0"/>
              <a:t>Input variables </a:t>
            </a:r>
            <a:endParaRPr lang="en-IN" dirty="0" smtClean="0"/>
          </a:p>
          <a:p>
            <a:pPr lvl="2"/>
            <a:r>
              <a:rPr lang="en-IN" dirty="0" smtClean="0"/>
              <a:t>Input cropped </a:t>
            </a:r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Output variable </a:t>
            </a:r>
            <a:endParaRPr lang="en-IN" dirty="0" smtClean="0"/>
          </a:p>
          <a:p>
            <a:pPr lvl="2"/>
            <a:r>
              <a:rPr lang="en-IN" dirty="0" smtClean="0"/>
              <a:t>Identity of </a:t>
            </a:r>
            <a:r>
              <a:rPr lang="en-IN" dirty="0" smtClean="0"/>
              <a:t>person</a:t>
            </a:r>
          </a:p>
          <a:p>
            <a:pPr lvl="1"/>
            <a:r>
              <a:rPr lang="en-IN" dirty="0" smtClean="0"/>
              <a:t>Optimization function </a:t>
            </a:r>
            <a:endParaRPr lang="en-IN" dirty="0" smtClean="0"/>
          </a:p>
          <a:p>
            <a:pPr lvl="2"/>
            <a:r>
              <a:rPr lang="en-IN" dirty="0" smtClean="0"/>
              <a:t>Reduce classification </a:t>
            </a:r>
            <a:r>
              <a:rPr lang="en-IN" dirty="0" smtClean="0"/>
              <a:t>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</a:t>
            </a:r>
            <a:r>
              <a:rPr lang="en-US" dirty="0" smtClean="0"/>
              <a:t>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Unlabeled dataset </a:t>
            </a:r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 smtClean="0"/>
              <a:t>annotations </a:t>
            </a:r>
            <a:endParaRPr lang="en-IN" dirty="0" smtClean="0"/>
          </a:p>
          <a:p>
            <a:r>
              <a:rPr lang="en-IN" dirty="0" smtClean="0"/>
              <a:t>Only </a:t>
            </a:r>
            <a:r>
              <a:rPr lang="en-IN" dirty="0" smtClean="0"/>
              <a:t>input variables </a:t>
            </a:r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 smtClean="0"/>
              <a:t>output variables or output </a:t>
            </a:r>
            <a:r>
              <a:rPr lang="en-IN" dirty="0" smtClean="0"/>
              <a:t>annotations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</a:t>
            </a:r>
            <a:r>
              <a:rPr lang="en-US" dirty="0" smtClean="0"/>
              <a:t>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Cluster </a:t>
            </a:r>
            <a:r>
              <a:rPr lang="en-IN" dirty="0" smtClean="0"/>
              <a:t>or group input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Feature </a:t>
            </a:r>
            <a:r>
              <a:rPr lang="en-IN" dirty="0" smtClean="0"/>
              <a:t>learning</a:t>
            </a:r>
          </a:p>
          <a:p>
            <a:pPr lvl="1"/>
            <a:r>
              <a:rPr lang="en-IN" dirty="0" smtClean="0"/>
              <a:t>Learn </a:t>
            </a:r>
            <a:r>
              <a:rPr lang="en-IN" dirty="0" smtClean="0"/>
              <a:t>features or patterns from input </a:t>
            </a:r>
            <a:r>
              <a:rPr lang="en-IN" dirty="0" smtClean="0"/>
              <a:t>variables</a:t>
            </a:r>
            <a:endParaRPr lang="en-IN" dirty="0" smtClean="0"/>
          </a:p>
          <a:p>
            <a:r>
              <a:rPr lang="en-IN" dirty="0" smtClean="0"/>
              <a:t>Association </a:t>
            </a:r>
            <a:r>
              <a:rPr lang="en-IN" dirty="0" smtClean="0"/>
              <a:t>rules </a:t>
            </a:r>
            <a:r>
              <a:rPr lang="en-IN" dirty="0" smtClean="0"/>
              <a:t>learning </a:t>
            </a:r>
            <a:endParaRPr lang="en-IN" dirty="0" smtClean="0"/>
          </a:p>
          <a:p>
            <a:pPr lvl="1"/>
            <a:r>
              <a:rPr lang="en-IN" dirty="0" smtClean="0"/>
              <a:t>Find </a:t>
            </a:r>
            <a:r>
              <a:rPr lang="en-IN" dirty="0" smtClean="0"/>
              <a:t>relationships between input </a:t>
            </a:r>
            <a:r>
              <a:rPr lang="en-IN" dirty="0" smtClean="0"/>
              <a:t>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</a:t>
            </a:r>
            <a:r>
              <a:rPr lang="en-IN" dirty="0" smtClean="0"/>
              <a:t>rule learning 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  <a:endParaRPr lang="en-IN" dirty="0" smtClean="0"/>
          </a:p>
          <a:p>
            <a:r>
              <a:rPr lang="en-IN" dirty="0" smtClean="0"/>
              <a:t>If a person buys Bread then he also buys </a:t>
            </a:r>
            <a:r>
              <a:rPr lang="en-IN" dirty="0" smtClean="0"/>
              <a:t>Jam.</a:t>
            </a:r>
          </a:p>
          <a:p>
            <a:pPr lvl="1"/>
            <a:r>
              <a:rPr lang="en-IN" dirty="0" smtClean="0"/>
              <a:t>Bread </a:t>
            </a:r>
            <a:r>
              <a:rPr lang="en-IN" dirty="0" smtClean="0"/>
              <a:t>and Jam are bought together</a:t>
            </a:r>
          </a:p>
          <a:p>
            <a:r>
              <a:rPr lang="en-IN" dirty="0" smtClean="0"/>
              <a:t>If a person buys Laptop then he also buys </a:t>
            </a:r>
            <a:r>
              <a:rPr lang="en-IN" dirty="0" smtClean="0"/>
              <a:t>laptop </a:t>
            </a:r>
            <a:r>
              <a:rPr lang="en-IN" dirty="0" smtClean="0"/>
              <a:t>bag. </a:t>
            </a:r>
            <a:endParaRPr lang="en-IN" dirty="0" smtClean="0"/>
          </a:p>
          <a:p>
            <a:pPr lvl="1"/>
            <a:r>
              <a:rPr lang="en-IN" dirty="0" smtClean="0"/>
              <a:t>Laptop </a:t>
            </a:r>
            <a:r>
              <a:rPr lang="en-IN" dirty="0" smtClean="0"/>
              <a:t>and </a:t>
            </a:r>
            <a:r>
              <a:rPr lang="en-IN" dirty="0" smtClean="0"/>
              <a:t>laptop </a:t>
            </a:r>
            <a:r>
              <a:rPr lang="en-IN" dirty="0" smtClean="0"/>
              <a:t>bag are bought together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Clustering</a:t>
            </a:r>
            <a:endParaRPr lang="en-IN" dirty="0" smtClean="0"/>
          </a:p>
          <a:p>
            <a:r>
              <a:rPr lang="en-IN" dirty="0" smtClean="0"/>
              <a:t>Customer </a:t>
            </a:r>
            <a:r>
              <a:rPr lang="en-IN" dirty="0" smtClean="0"/>
              <a:t>segmentation for different shirt sizes</a:t>
            </a:r>
            <a:endParaRPr lang="en-IN" dirty="0" smtClean="0"/>
          </a:p>
          <a:p>
            <a:pPr lvl="1"/>
            <a:r>
              <a:rPr lang="en-IN" dirty="0" smtClean="0"/>
              <a:t>Input variables </a:t>
            </a:r>
            <a:endParaRPr lang="en-IN" dirty="0" smtClean="0"/>
          </a:p>
          <a:p>
            <a:pPr lvl="2"/>
            <a:r>
              <a:rPr lang="en-IN" dirty="0" smtClean="0"/>
              <a:t>Number of </a:t>
            </a:r>
            <a:r>
              <a:rPr lang="en-IN" dirty="0" smtClean="0"/>
              <a:t>size measurements for </a:t>
            </a:r>
            <a:r>
              <a:rPr lang="en-IN" dirty="0" smtClean="0"/>
              <a:t>customers</a:t>
            </a:r>
          </a:p>
          <a:p>
            <a:pPr lvl="1"/>
            <a:r>
              <a:rPr lang="en-IN" dirty="0" smtClean="0"/>
              <a:t>Output </a:t>
            </a:r>
          </a:p>
          <a:p>
            <a:pPr lvl="2"/>
            <a:r>
              <a:rPr lang="en-IN" dirty="0" smtClean="0"/>
              <a:t>Clustered number </a:t>
            </a:r>
            <a:r>
              <a:rPr lang="en-IN" dirty="0" smtClean="0"/>
              <a:t>of shirt sizes </a:t>
            </a:r>
            <a:r>
              <a:rPr lang="en-IN" dirty="0" smtClean="0"/>
              <a:t>(small, </a:t>
            </a:r>
            <a:r>
              <a:rPr lang="en-IN" dirty="0" smtClean="0"/>
              <a:t>medium, </a:t>
            </a:r>
            <a:r>
              <a:rPr lang="en-IN" dirty="0" smtClean="0"/>
              <a:t>and large)</a:t>
            </a:r>
            <a:endParaRPr lang="en-IN" dirty="0" smtClean="0"/>
          </a:p>
          <a:p>
            <a:pPr lvl="1"/>
            <a:r>
              <a:rPr lang="en-IN" dirty="0" smtClean="0"/>
              <a:t>Optimization function </a:t>
            </a:r>
            <a:endParaRPr lang="en-IN" dirty="0" smtClean="0"/>
          </a:p>
          <a:p>
            <a:pPr lvl="2"/>
            <a:r>
              <a:rPr lang="en-IN" dirty="0" smtClean="0"/>
              <a:t>No </a:t>
            </a:r>
            <a:r>
              <a:rPr lang="en-IN" dirty="0" smtClean="0"/>
              <a:t>accuracy</a:t>
            </a:r>
          </a:p>
          <a:p>
            <a:pPr lvl="2"/>
            <a:r>
              <a:rPr lang="en-IN" dirty="0" smtClean="0"/>
              <a:t>Decrease distance between samples from same cluster</a:t>
            </a:r>
          </a:p>
          <a:p>
            <a:pPr lvl="2"/>
            <a:r>
              <a:rPr lang="en-IN" dirty="0" smtClean="0"/>
              <a:t>Increase distance between samples from different </a:t>
            </a:r>
            <a:r>
              <a:rPr lang="en-IN" dirty="0" smtClean="0"/>
              <a:t>clusters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</a:t>
            </a:r>
            <a:r>
              <a:rPr lang="en-US" dirty="0" smtClean="0"/>
              <a:t>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learning</a:t>
            </a:r>
          </a:p>
          <a:p>
            <a:r>
              <a:rPr lang="en-IN" dirty="0" smtClean="0"/>
              <a:t>Anomaly </a:t>
            </a:r>
            <a:r>
              <a:rPr lang="en-IN" dirty="0" smtClean="0"/>
              <a:t>detection</a:t>
            </a:r>
            <a:endParaRPr lang="en-IN" dirty="0" smtClean="0"/>
          </a:p>
          <a:p>
            <a:pPr lvl="1"/>
            <a:r>
              <a:rPr lang="en-IN" dirty="0" smtClean="0"/>
              <a:t>Use </a:t>
            </a:r>
            <a:r>
              <a:rPr lang="en-IN" dirty="0" smtClean="0"/>
              <a:t>auto-encoder </a:t>
            </a:r>
            <a:r>
              <a:rPr lang="en-IN" dirty="0" smtClean="0"/>
              <a:t>for feature learning</a:t>
            </a:r>
          </a:p>
          <a:p>
            <a:pPr lvl="1"/>
            <a:r>
              <a:rPr lang="en-IN" dirty="0" smtClean="0"/>
              <a:t>Detect anomaly using reconstruction error and threshold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</a:t>
            </a:r>
            <a:endParaRPr lang="en-US" dirty="0" smtClean="0"/>
          </a:p>
          <a:p>
            <a:r>
              <a:rPr lang="en-US" dirty="0" smtClean="0"/>
              <a:t>AI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Machine Learning – What </a:t>
            </a:r>
            <a:r>
              <a:rPr lang="en-US" dirty="0" smtClean="0"/>
              <a:t>?</a:t>
            </a:r>
          </a:p>
          <a:p>
            <a:r>
              <a:rPr lang="en-US" dirty="0" smtClean="0"/>
              <a:t>ML Classification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</a:t>
            </a:r>
            <a:r>
              <a:rPr lang="en-US" dirty="0" smtClean="0"/>
              <a:t>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– AI </a:t>
            </a:r>
            <a:endParaRPr lang="en-US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Wikipedia</a:t>
            </a:r>
            <a:r>
              <a:rPr lang="en-IN" dirty="0" smtClean="0"/>
              <a:t> </a:t>
            </a:r>
            <a:r>
              <a:rPr lang="en-IN" dirty="0" smtClean="0"/>
              <a:t>– Intelligence demonstrated </a:t>
            </a:r>
            <a:r>
              <a:rPr lang="en-IN" dirty="0" smtClean="0"/>
              <a:t>by machines as opposed to natural intelligence displayed by </a:t>
            </a:r>
            <a:r>
              <a:rPr lang="en-IN" dirty="0" smtClean="0"/>
              <a:t>humans and animals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</a:t>
            </a:r>
            <a:r>
              <a:rPr lang="en-US" dirty="0" smtClean="0"/>
              <a:t>Classification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Narrow Intelligence </a:t>
            </a:r>
            <a:endParaRPr lang="en-US" dirty="0" smtClean="0"/>
          </a:p>
          <a:p>
            <a:pPr lvl="1"/>
            <a:r>
              <a:rPr lang="en-US" dirty="0" smtClean="0"/>
              <a:t>ANI </a:t>
            </a:r>
          </a:p>
          <a:p>
            <a:pPr lvl="1"/>
            <a:r>
              <a:rPr lang="en-US" dirty="0" smtClean="0"/>
              <a:t>Stage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Artificial General Intelligence </a:t>
            </a:r>
            <a:endParaRPr lang="en-US" dirty="0" smtClean="0"/>
          </a:p>
          <a:p>
            <a:pPr lvl="1"/>
            <a:r>
              <a:rPr lang="en-US" dirty="0" smtClean="0"/>
              <a:t>AGI </a:t>
            </a:r>
          </a:p>
          <a:p>
            <a:pPr lvl="1"/>
            <a:r>
              <a:rPr lang="en-US" dirty="0" smtClean="0"/>
              <a:t>Stage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Artificial Super Intelligence </a:t>
            </a:r>
            <a:endParaRPr lang="en-US" dirty="0" smtClean="0"/>
          </a:p>
          <a:p>
            <a:pPr lvl="1"/>
            <a:r>
              <a:rPr lang="en-US" dirty="0" smtClean="0"/>
              <a:t>ASI </a:t>
            </a:r>
          </a:p>
          <a:p>
            <a:pPr lvl="1"/>
            <a:r>
              <a:rPr lang="en-US" dirty="0" smtClean="0"/>
              <a:t>Stage </a:t>
            </a:r>
            <a:r>
              <a:rPr lang="en-US" dirty="0" smtClean="0"/>
              <a:t>3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Solve one specific problem</a:t>
            </a:r>
          </a:p>
          <a:p>
            <a:r>
              <a:rPr lang="en-IN" dirty="0" smtClean="0"/>
              <a:t>Surpass human level performance</a:t>
            </a:r>
          </a:p>
          <a:p>
            <a:r>
              <a:rPr lang="en-IN" dirty="0" smtClean="0"/>
              <a:t>Narrow capabilities in controlled environments</a:t>
            </a:r>
          </a:p>
          <a:p>
            <a:r>
              <a:rPr lang="en-IN" dirty="0" smtClean="0"/>
              <a:t>Examples – Face recognition, </a:t>
            </a:r>
            <a:r>
              <a:rPr lang="en-IN" dirty="0" smtClean="0"/>
              <a:t>automatic number plate </a:t>
            </a:r>
            <a:r>
              <a:rPr lang="en-IN" dirty="0" smtClean="0"/>
              <a:t>recognition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General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 anything a human can do</a:t>
            </a:r>
          </a:p>
          <a:p>
            <a:r>
              <a:rPr lang="en-IN" dirty="0" smtClean="0"/>
              <a:t>Theoretical concept</a:t>
            </a:r>
          </a:p>
          <a:p>
            <a:r>
              <a:rPr lang="en-IN" dirty="0" smtClean="0"/>
              <a:t>Collection of many Artificial Narrow Intelligence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Super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Surpass all human capabilities</a:t>
            </a:r>
          </a:p>
          <a:p>
            <a:r>
              <a:rPr lang="en-IN" dirty="0" smtClean="0"/>
              <a:t>Do even more things than any human can do</a:t>
            </a:r>
          </a:p>
          <a:p>
            <a:r>
              <a:rPr lang="en-IN" dirty="0" smtClean="0"/>
              <a:t>Relatively narrow gap between AGI and </a:t>
            </a:r>
            <a:r>
              <a:rPr lang="en-IN" dirty="0" smtClean="0"/>
              <a:t>ASI</a:t>
            </a:r>
          </a:p>
          <a:p>
            <a:r>
              <a:rPr lang="en-IN" dirty="0" smtClean="0"/>
              <a:t>A nanosecond from AGI to ASI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</a:t>
            </a:r>
            <a:r>
              <a:rPr lang="en-US" dirty="0" smtClean="0"/>
              <a:t>Classification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</a:t>
            </a:r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Artificial Narrow Intelligence</a:t>
            </a:r>
          </a:p>
          <a:p>
            <a:r>
              <a:rPr lang="en-US" dirty="0" smtClean="0"/>
              <a:t>Strong </a:t>
            </a:r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Artificial General Intelligence</a:t>
            </a:r>
          </a:p>
          <a:p>
            <a:pPr lvl="1"/>
            <a:r>
              <a:rPr lang="en-US" dirty="0" smtClean="0"/>
              <a:t>Artificial Super Intelligence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en-US" dirty="0" smtClean="0"/>
              <a:t>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through experience using data</a:t>
            </a:r>
          </a:p>
          <a:p>
            <a:r>
              <a:rPr lang="en-IN" dirty="0" smtClean="0"/>
              <a:t>A machine is said to learn from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 with respect to some class of </a:t>
            </a:r>
            <a:r>
              <a:rPr lang="en-IN" dirty="0" smtClean="0">
                <a:solidFill>
                  <a:srgbClr val="00B050"/>
                </a:solidFill>
              </a:rPr>
              <a:t>tasks 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50"/>
                </a:solidFill>
              </a:rPr>
              <a:t>performance measure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IN" dirty="0" smtClean="0"/>
              <a:t>If </a:t>
            </a:r>
            <a:r>
              <a:rPr lang="en-IN" dirty="0" smtClean="0"/>
              <a:t>its performance at </a:t>
            </a:r>
            <a:r>
              <a:rPr lang="en-IN" dirty="0" smtClean="0">
                <a:solidFill>
                  <a:srgbClr val="00B050"/>
                </a:solidFill>
              </a:rPr>
              <a:t>tasks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</a:t>
            </a:r>
            <a:r>
              <a:rPr lang="en-IN" dirty="0" smtClean="0"/>
              <a:t>, as measured by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, improves with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525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Artificial Intelligence</vt:lpstr>
      <vt:lpstr>Topics</vt:lpstr>
      <vt:lpstr>Artificial Intelligence – What ? </vt:lpstr>
      <vt:lpstr>AI Classification (1)  </vt:lpstr>
      <vt:lpstr>Artificial Narrow Intelligence  </vt:lpstr>
      <vt:lpstr>Artificial General Intelligence  </vt:lpstr>
      <vt:lpstr>Artificial Super Intelligence  </vt:lpstr>
      <vt:lpstr>AI Classification (2)  </vt:lpstr>
      <vt:lpstr>Machine Learning – What ?  </vt:lpstr>
      <vt:lpstr>ML Classification  </vt:lpstr>
      <vt:lpstr>Supervised Learning – What ?  </vt:lpstr>
      <vt:lpstr>Supervised Learning – Classification  </vt:lpstr>
      <vt:lpstr>Supervised Learning – Example (1)  </vt:lpstr>
      <vt:lpstr>Supervised Learning – Example (2)  </vt:lpstr>
      <vt:lpstr>Unsupervised Learning – What ?  </vt:lpstr>
      <vt:lpstr>Unsupervised Learning – Classification  </vt:lpstr>
      <vt:lpstr>Unsupervised Learning – Examples  </vt:lpstr>
      <vt:lpstr>Unsupervised Learning – Examples  </vt:lpstr>
      <vt:lpstr>Unsupervised Learning – Examples  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784</cp:revision>
  <dcterms:created xsi:type="dcterms:W3CDTF">2019-02-01T20:19:40Z</dcterms:created>
  <dcterms:modified xsi:type="dcterms:W3CDTF">2022-12-14T07:08:24Z</dcterms:modified>
</cp:coreProperties>
</file>