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73" r:id="rId4"/>
    <p:sldId id="272" r:id="rId5"/>
    <p:sldId id="279" r:id="rId6"/>
    <p:sldId id="281" r:id="rId7"/>
    <p:sldId id="283" r:id="rId8"/>
    <p:sldId id="275" r:id="rId9"/>
    <p:sldId id="276" r:id="rId10"/>
    <p:sldId id="293" r:id="rId11"/>
    <p:sldId id="285" r:id="rId12"/>
    <p:sldId id="277" r:id="rId13"/>
    <p:sldId id="278" r:id="rId14"/>
    <p:sldId id="289" r:id="rId15"/>
    <p:sldId id="291" r:id="rId16"/>
    <p:sldId id="290" r:id="rId17"/>
    <p:sldId id="270" r:id="rId18"/>
    <p:sldId id="271" r:id="rId19"/>
    <p:sldId id="292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 – Types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</a:t>
            </a:r>
            <a:r>
              <a:rPr lang="en-IN" dirty="0" smtClean="0"/>
              <a:t>linear regression</a:t>
            </a:r>
          </a:p>
          <a:p>
            <a:pPr lvl="1"/>
            <a:r>
              <a:rPr lang="en-IN" dirty="0" smtClean="0"/>
              <a:t>Single </a:t>
            </a:r>
            <a:r>
              <a:rPr lang="en-IN" dirty="0" smtClean="0"/>
              <a:t>independent </a:t>
            </a:r>
            <a:r>
              <a:rPr lang="en-IN" dirty="0" smtClean="0"/>
              <a:t>variable</a:t>
            </a:r>
          </a:p>
          <a:p>
            <a:r>
              <a:rPr lang="en-IN" dirty="0" smtClean="0"/>
              <a:t>Multiple </a:t>
            </a:r>
            <a:r>
              <a:rPr lang="en-IN" dirty="0" smtClean="0"/>
              <a:t>linear regression</a:t>
            </a:r>
          </a:p>
          <a:p>
            <a:pPr lvl="1"/>
            <a:r>
              <a:rPr lang="en-IN" dirty="0" smtClean="0"/>
              <a:t>More </a:t>
            </a:r>
            <a:r>
              <a:rPr lang="en-IN" dirty="0" smtClean="0"/>
              <a:t>than one independent variable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Fit line to dataset</a:t>
            </a:r>
          </a:p>
          <a:p>
            <a:pPr lvl="1"/>
            <a:r>
              <a:rPr lang="en-IN" dirty="0" smtClean="0"/>
              <a:t>Compute slope of line</a:t>
            </a:r>
          </a:p>
          <a:p>
            <a:pPr lvl="1"/>
            <a:r>
              <a:rPr lang="en-IN" dirty="0" smtClean="0"/>
              <a:t>Compute Y axis intercept</a:t>
            </a:r>
          </a:p>
          <a:p>
            <a:r>
              <a:rPr lang="en-IN" dirty="0" smtClean="0"/>
              <a:t>Calculate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</a:p>
          <a:p>
            <a:r>
              <a:rPr lang="en-IN" dirty="0" smtClean="0"/>
              <a:t>Calculate p-value for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Least squares</a:t>
            </a:r>
          </a:p>
          <a:p>
            <a:r>
              <a:rPr lang="en-US" dirty="0" smtClean="0"/>
              <a:t>Actual value – Observed value</a:t>
            </a:r>
          </a:p>
          <a:p>
            <a:r>
              <a:rPr lang="en-US" dirty="0" smtClean="0"/>
              <a:t>Estimated value – Predicted value</a:t>
            </a:r>
          </a:p>
          <a:p>
            <a:r>
              <a:rPr lang="en-US" dirty="0" smtClean="0"/>
              <a:t>Error value</a:t>
            </a:r>
          </a:p>
          <a:p>
            <a:r>
              <a:rPr lang="en-US" dirty="0" smtClean="0"/>
              <a:t>Sum of squared residuals</a:t>
            </a:r>
          </a:p>
          <a:p>
            <a:r>
              <a:rPr lang="en-US" dirty="0" smtClean="0"/>
              <a:t>Minimize error value</a:t>
            </a:r>
          </a:p>
          <a:p>
            <a:r>
              <a:rPr lang="en-US" dirty="0" smtClean="0"/>
              <a:t>Generic equation of line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– Independent variable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– Dependent variable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– Y axis intercept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– Slope of line</a:t>
            </a:r>
          </a:p>
          <a:p>
            <a:r>
              <a:rPr lang="en-US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 – Estimated value</a:t>
            </a:r>
          </a:p>
          <a:p>
            <a:r>
              <a:rPr lang="en-US" dirty="0" smtClean="0"/>
              <a:t>Ɛ</a:t>
            </a:r>
            <a:r>
              <a:rPr lang="en-US" baseline="-25000" dirty="0" smtClean="0"/>
              <a:t>i</a:t>
            </a:r>
            <a:r>
              <a:rPr lang="en-US" dirty="0" smtClean="0"/>
              <a:t> – Random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Mean </a:t>
            </a:r>
            <a:r>
              <a:rPr lang="en-US" dirty="0" smtClean="0"/>
              <a:t>squared error – MSE</a:t>
            </a:r>
            <a:endParaRPr lang="en-US" dirty="0" smtClean="0"/>
          </a:p>
          <a:p>
            <a:r>
              <a:rPr lang="en-US" dirty="0" smtClean="0"/>
              <a:t>J – Cost function – Minimize cost function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1519920"/>
          <a:ext cx="2667001" cy="1147080"/>
        </p:xfrm>
        <a:graphic>
          <a:graphicData uri="http://schemas.openxmlformats.org/presentationml/2006/ole">
            <p:oleObj spid="_x0000_s1026" name="Equation" r:id="rId3" imgW="1054080" imgH="457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41800" y="1489075"/>
          <a:ext cx="2185988" cy="1231900"/>
        </p:xfrm>
        <a:graphic>
          <a:graphicData uri="http://schemas.openxmlformats.org/presentationml/2006/ole">
            <p:oleObj spid="_x0000_s1027" name="Equation" r:id="rId4" imgW="8125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Coefficient </a:t>
            </a:r>
            <a:r>
              <a:rPr lang="en-IN" dirty="0" smtClean="0"/>
              <a:t>of </a:t>
            </a:r>
            <a:r>
              <a:rPr lang="en-IN" dirty="0" smtClean="0"/>
              <a:t>determination</a:t>
            </a:r>
          </a:p>
          <a:p>
            <a:pPr algn="just"/>
            <a:r>
              <a:rPr lang="en-IN" dirty="0" smtClean="0"/>
              <a:t>Coefficient </a:t>
            </a:r>
            <a:r>
              <a:rPr lang="en-IN" dirty="0" smtClean="0"/>
              <a:t>of multiple determination</a:t>
            </a:r>
          </a:p>
          <a:p>
            <a:pPr algn="just"/>
            <a:r>
              <a:rPr lang="en-IN" dirty="0" smtClean="0"/>
              <a:t>Strength </a:t>
            </a:r>
            <a:r>
              <a:rPr lang="en-IN" dirty="0" smtClean="0"/>
              <a:t>of </a:t>
            </a:r>
            <a:r>
              <a:rPr lang="en-IN" dirty="0" smtClean="0"/>
              <a:t>relationship</a:t>
            </a:r>
            <a:endParaRPr lang="en-IN" dirty="0" smtClean="0"/>
          </a:p>
          <a:p>
            <a:pPr algn="just"/>
            <a:r>
              <a:rPr lang="en-IN" dirty="0" smtClean="0"/>
              <a:t>Value </a:t>
            </a:r>
            <a:r>
              <a:rPr lang="en-IN" dirty="0" smtClean="0"/>
              <a:t>between 0.0 – 1.0</a:t>
            </a:r>
          </a:p>
          <a:p>
            <a:pPr algn="just"/>
            <a:r>
              <a:rPr lang="en-IN" dirty="0" smtClean="0"/>
              <a:t>Percentage value</a:t>
            </a:r>
          </a:p>
          <a:p>
            <a:pPr algn="just"/>
            <a:r>
              <a:rPr lang="en-IN" dirty="0" smtClean="0"/>
              <a:t>Independent variable explains p percent of variation in dependent variable</a:t>
            </a:r>
          </a:p>
          <a:p>
            <a:pPr algn="just"/>
            <a:r>
              <a:rPr lang="en-IN" dirty="0" smtClean="0"/>
              <a:t>Independent variable reduces p percent of variation in dependent </a:t>
            </a:r>
            <a:r>
              <a:rPr lang="en-IN" dirty="0" smtClean="0"/>
              <a:t>variable  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Statistical significance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Inputs to response mapping</a:t>
            </a:r>
            <a:endParaRPr lang="en-US" dirty="0" smtClean="0"/>
          </a:p>
          <a:p>
            <a:r>
              <a:rPr lang="en-US" dirty="0" smtClean="0"/>
              <a:t>Error reduction</a:t>
            </a:r>
          </a:p>
          <a:p>
            <a:r>
              <a:rPr lang="en-US" dirty="0" smtClean="0"/>
              <a:t>Prediction</a:t>
            </a:r>
            <a:endParaRPr lang="en-US" dirty="0" smtClean="0"/>
          </a:p>
          <a:p>
            <a:pPr lvl="1"/>
            <a:r>
              <a:rPr lang="en-US" dirty="0" smtClean="0"/>
              <a:t>House </a:t>
            </a:r>
            <a:r>
              <a:rPr lang="en-US" dirty="0" smtClean="0"/>
              <a:t>price prediction from observed dataset </a:t>
            </a:r>
          </a:p>
          <a:p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Weather forecasting from observed dataset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Good for linearly separable data</a:t>
            </a:r>
          </a:p>
          <a:p>
            <a:r>
              <a:rPr lang="en-IN" dirty="0" smtClean="0"/>
              <a:t>Easier to implement and interpret </a:t>
            </a:r>
          </a:p>
          <a:p>
            <a:r>
              <a:rPr lang="en-IN" dirty="0" smtClean="0"/>
              <a:t>Efficient to train</a:t>
            </a:r>
          </a:p>
          <a:p>
            <a:r>
              <a:rPr lang="en-US" dirty="0" smtClean="0"/>
              <a:t>Handle over-fitting</a:t>
            </a:r>
          </a:p>
          <a:p>
            <a:pPr lvl="1"/>
            <a:r>
              <a:rPr lang="en-IN" dirty="0" smtClean="0"/>
              <a:t>Dimensionality reduction </a:t>
            </a:r>
            <a:r>
              <a:rPr lang="en-IN" dirty="0" smtClean="0"/>
              <a:t>techniques</a:t>
            </a:r>
          </a:p>
          <a:p>
            <a:pPr lvl="1"/>
            <a:r>
              <a:rPr lang="en-IN" dirty="0" smtClean="0"/>
              <a:t>Cross validation</a:t>
            </a:r>
          </a:p>
          <a:p>
            <a:pPr lvl="1"/>
            <a:r>
              <a:rPr lang="en-IN" dirty="0" smtClean="0"/>
              <a:t>Regularization</a:t>
            </a:r>
            <a:endParaRPr lang="en-IN" dirty="0" smtClean="0"/>
          </a:p>
          <a:p>
            <a:r>
              <a:rPr lang="en-IN" dirty="0" smtClean="0"/>
              <a:t>Extrapolation of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Assumption of linearity </a:t>
            </a:r>
          </a:p>
          <a:p>
            <a:pPr lvl="1"/>
            <a:r>
              <a:rPr lang="en-IN" dirty="0" smtClean="0"/>
              <a:t>Independent variables</a:t>
            </a:r>
          </a:p>
          <a:p>
            <a:pPr lvl="1"/>
            <a:r>
              <a:rPr lang="en-IN" dirty="0" smtClean="0"/>
              <a:t>Dependent variables</a:t>
            </a:r>
          </a:p>
          <a:p>
            <a:r>
              <a:rPr lang="en-US" dirty="0" smtClean="0"/>
              <a:t>Prone to noise</a:t>
            </a:r>
          </a:p>
          <a:p>
            <a:r>
              <a:rPr lang="en-US" dirty="0" smtClean="0"/>
              <a:t>Sensitive to outliers</a:t>
            </a:r>
          </a:p>
          <a:p>
            <a:r>
              <a:rPr lang="en-US" dirty="0" smtClean="0"/>
              <a:t>Prone </a:t>
            </a:r>
            <a:r>
              <a:rPr lang="en-US" dirty="0" smtClean="0"/>
              <a:t>to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Multicollinearity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Correlated independent </a:t>
            </a:r>
            <a:r>
              <a:rPr lang="en-IN" dirty="0" smtClean="0"/>
              <a:t>variables</a:t>
            </a:r>
          </a:p>
          <a:p>
            <a:r>
              <a:rPr lang="en-IN" dirty="0" smtClean="0"/>
              <a:t>Example</a:t>
            </a:r>
          </a:p>
          <a:p>
            <a:pPr lvl="1"/>
            <a:r>
              <a:rPr lang="en-IN" dirty="0" smtClean="0"/>
              <a:t>Independent </a:t>
            </a:r>
            <a:r>
              <a:rPr lang="en-IN" dirty="0" smtClean="0"/>
              <a:t>variables</a:t>
            </a:r>
            <a:r>
              <a:rPr lang="en-IN" dirty="0" smtClean="0"/>
              <a:t> </a:t>
            </a:r>
          </a:p>
          <a:p>
            <a:pPr lvl="2"/>
            <a:r>
              <a:rPr lang="en-IN" dirty="0" smtClean="0"/>
              <a:t>Radius of a circle</a:t>
            </a:r>
          </a:p>
          <a:p>
            <a:pPr lvl="2"/>
            <a:r>
              <a:rPr lang="en-IN" dirty="0" smtClean="0"/>
              <a:t>Circumference of a circle</a:t>
            </a:r>
          </a:p>
          <a:p>
            <a:pPr lvl="1"/>
            <a:r>
              <a:rPr lang="en-IN" dirty="0" smtClean="0"/>
              <a:t>Radius and circumference – Correlated </a:t>
            </a:r>
          </a:p>
          <a:p>
            <a:pPr lvl="2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Regression</a:t>
            </a:r>
          </a:p>
          <a:p>
            <a:r>
              <a:rPr lang="en-US" dirty="0" smtClean="0"/>
              <a:t>Linear </a:t>
            </a:r>
            <a:r>
              <a:rPr lang="en-US" dirty="0" smtClean="0"/>
              <a:t>regression</a:t>
            </a:r>
            <a:endParaRPr lang="en-US" dirty="0" smtClean="0"/>
          </a:p>
          <a:p>
            <a:r>
              <a:rPr lang="en-US" dirty="0" smtClean="0"/>
              <a:t>Algorithm</a:t>
            </a:r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  <a:endParaRPr lang="en-US" dirty="0" smtClean="0"/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variable – X axis</a:t>
            </a:r>
          </a:p>
          <a:p>
            <a:r>
              <a:rPr lang="en-US" dirty="0" smtClean="0"/>
              <a:t>Dependent variable – Y axis</a:t>
            </a:r>
          </a:p>
          <a:p>
            <a:r>
              <a:rPr lang="en-US" dirty="0" smtClean="0"/>
              <a:t>Data points – Samples  </a:t>
            </a:r>
          </a:p>
          <a:p>
            <a:r>
              <a:rPr lang="en-US" dirty="0" smtClean="0"/>
              <a:t>Relationship </a:t>
            </a:r>
          </a:p>
          <a:p>
            <a:r>
              <a:rPr lang="en-US" dirty="0" smtClean="0"/>
              <a:t>Line of regression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95600"/>
            <a:ext cx="3810000" cy="38100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20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y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y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– </a:t>
            </a:r>
            <a:r>
              <a:rPr lang="en-US" dirty="0" smtClean="0"/>
              <a:t>(W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, W</a:t>
            </a:r>
            <a:r>
              <a:rPr lang="en-US" baseline="-25000" dirty="0" smtClean="0"/>
              <a:t>3</a:t>
            </a:r>
            <a:r>
              <a:rPr lang="en-US" dirty="0" smtClean="0"/>
              <a:t>, …, W</a:t>
            </a:r>
            <a:r>
              <a:rPr lang="en-US" baseline="-25000" dirty="0" smtClean="0"/>
              <a:t>nx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– </a:t>
            </a:r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 </a:t>
            </a:r>
            <a:endParaRPr lang="en-US" dirty="0" smtClean="0"/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increases</a:t>
            </a:r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decreases</a:t>
            </a:r>
          </a:p>
          <a:p>
            <a:r>
              <a:rPr lang="en-US" dirty="0" smtClean="0"/>
              <a:t>No correlation</a:t>
            </a:r>
          </a:p>
          <a:p>
            <a:pPr lvl="1"/>
            <a:r>
              <a:rPr lang="en-US" dirty="0" smtClean="0"/>
              <a:t> Independent variable increases</a:t>
            </a:r>
          </a:p>
          <a:p>
            <a:pPr lvl="1"/>
            <a:r>
              <a:rPr lang="en-US" dirty="0" smtClean="0"/>
              <a:t>Dependent variable no change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PositiveNegativeNo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2" y="2228788"/>
            <a:ext cx="7709296" cy="2400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413</Words>
  <Application>Microsoft Office PowerPoint</Application>
  <PresentationFormat>On-screen Show (4:3)</PresentationFormat>
  <Paragraphs>128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Microsoft Equation 3.0</vt:lpstr>
      <vt:lpstr>Linear Regression</vt:lpstr>
      <vt:lpstr>Topics</vt:lpstr>
      <vt:lpstr>Supervised Learning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 – Types </vt:lpstr>
      <vt:lpstr>Algorithm</vt:lpstr>
      <vt:lpstr>Least Squares</vt:lpstr>
      <vt:lpstr>Least Squares</vt:lpstr>
      <vt:lpstr>R2 Value</vt:lpstr>
      <vt:lpstr>p Value</vt:lpstr>
      <vt:lpstr>Applications</vt:lpstr>
      <vt:lpstr>Advantages</vt:lpstr>
      <vt:lpstr>Disadvantages</vt:lpstr>
      <vt:lpstr>Multicollinearity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1397</cp:revision>
  <dcterms:created xsi:type="dcterms:W3CDTF">2019-02-01T20:19:40Z</dcterms:created>
  <dcterms:modified xsi:type="dcterms:W3CDTF">2023-02-01T05:39:07Z</dcterms:modified>
</cp:coreProperties>
</file>