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8" r:id="rId3"/>
    <p:sldId id="273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290" r:id="rId31"/>
    <p:sldId id="270" r:id="rId32"/>
    <p:sldId id="271" r:id="rId33"/>
    <p:sldId id="26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Weights – W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Z = W</a:t>
            </a:r>
            <a:r>
              <a:rPr lang="en-US" baseline="30000" dirty="0" smtClean="0">
                <a:solidFill>
                  <a:srgbClr val="00B050"/>
                </a:solidFill>
              </a:rPr>
              <a:t>T</a:t>
            </a:r>
            <a:r>
              <a:rPr lang="en-US" dirty="0" smtClean="0">
                <a:solidFill>
                  <a:srgbClr val="00B050"/>
                </a:solidFill>
              </a:rPr>
              <a:t>X + b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ŷ = </a:t>
            </a:r>
            <a:r>
              <a:rPr lang="el-GR" dirty="0" smtClean="0">
                <a:solidFill>
                  <a:srgbClr val="00B050"/>
                </a:solidFill>
              </a:rPr>
              <a:t>σ</a:t>
            </a:r>
            <a:r>
              <a:rPr lang="en-US" dirty="0" smtClean="0">
                <a:solidFill>
                  <a:srgbClr val="00B050"/>
                </a:solidFill>
              </a:rPr>
              <a:t>(Z)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– Activation (sigmoid) function</a:t>
            </a:r>
          </a:p>
          <a:p>
            <a:endParaRPr lang="en-US" baseline="-25000" dirty="0"/>
          </a:p>
        </p:txBody>
      </p:sp>
      <p:grpSp>
        <p:nvGrpSpPr>
          <p:cNvPr id="4" name="Group 42"/>
          <p:cNvGrpSpPr/>
          <p:nvPr/>
        </p:nvGrpSpPr>
        <p:grpSpPr>
          <a:xfrm>
            <a:off x="5003460" y="2129135"/>
            <a:ext cx="3759540" cy="2290465"/>
            <a:chOff x="1752600" y="2057400"/>
            <a:chExt cx="3759540" cy="2290465"/>
          </a:xfrm>
        </p:grpSpPr>
        <p:sp>
          <p:nvSpPr>
            <p:cNvPr id="44" name="TextBox 43"/>
            <p:cNvSpPr txBox="1"/>
            <p:nvPr/>
          </p:nvSpPr>
          <p:spPr>
            <a:xfrm>
              <a:off x="1752600" y="20574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2600" y="30480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52600" y="38862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3429000" y="304800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181600" y="3043535"/>
              <a:ext cx="330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ŷ</a:t>
              </a:r>
              <a:endParaRPr lang="en-US" sz="2400" b="1" dirty="0"/>
            </a:p>
          </p:txBody>
        </p:sp>
        <p:cxnSp>
          <p:nvCxnSpPr>
            <p:cNvPr id="49" name="Straight Arrow Connector 48"/>
            <p:cNvCxnSpPr>
              <a:stCxn id="47" idx="6"/>
            </p:cNvCxnSpPr>
            <p:nvPr/>
          </p:nvCxnSpPr>
          <p:spPr>
            <a:xfrm flipV="1">
              <a:off x="3962400" y="3278188"/>
              <a:ext cx="1143000" cy="365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47" idx="2"/>
            </p:cNvCxnSpPr>
            <p:nvPr/>
          </p:nvCxnSpPr>
          <p:spPr>
            <a:xfrm flipV="1">
              <a:off x="2148840" y="3314700"/>
              <a:ext cx="128016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47" idx="1"/>
            </p:cNvCxnSpPr>
            <p:nvPr/>
          </p:nvCxnSpPr>
          <p:spPr>
            <a:xfrm>
              <a:off x="2286000" y="2438400"/>
              <a:ext cx="1221115" cy="6877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7" idx="3"/>
            </p:cNvCxnSpPr>
            <p:nvPr/>
          </p:nvCxnSpPr>
          <p:spPr>
            <a:xfrm flipV="1">
              <a:off x="2286000" y="3503285"/>
              <a:ext cx="1221115" cy="5353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389474" y="2205335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62200" y="28956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480216" y="38100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352800" y="2438400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+b</a:t>
              </a:r>
              <a:endParaRPr lang="en-US" sz="2400" b="1" baseline="-25000" dirty="0"/>
            </a:p>
          </p:txBody>
        </p:sp>
        <p:cxnSp>
          <p:nvCxnSpPr>
            <p:cNvPr id="57" name="Straight Connector 56"/>
            <p:cNvCxnSpPr>
              <a:stCxn id="47" idx="0"/>
              <a:endCxn id="47" idx="4"/>
            </p:cNvCxnSpPr>
            <p:nvPr/>
          </p:nvCxnSpPr>
          <p:spPr>
            <a:xfrm rot="16200000" flipH="1">
              <a:off x="3429000" y="3314700"/>
              <a:ext cx="5334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810000" y="3505200"/>
              <a:ext cx="1451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activation</a:t>
              </a:r>
              <a:endParaRPr lang="en-US" sz="2400" b="1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Weights – W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Z = W</a:t>
            </a:r>
            <a:r>
              <a:rPr lang="en-US" baseline="30000" dirty="0" smtClean="0">
                <a:solidFill>
                  <a:srgbClr val="00B050"/>
                </a:solidFill>
              </a:rPr>
              <a:t>T</a:t>
            </a:r>
            <a:r>
              <a:rPr lang="en-US" dirty="0" smtClean="0">
                <a:solidFill>
                  <a:srgbClr val="00B050"/>
                </a:solidFill>
              </a:rPr>
              <a:t>X + b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ŷ = P( y=1 | X) </a:t>
            </a:r>
          </a:p>
          <a:p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 dataset </a:t>
            </a:r>
          </a:p>
          <a:p>
            <a:pPr lvl="1"/>
            <a:r>
              <a:rPr lang="en-US" dirty="0" smtClean="0"/>
              <a:t>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Equations</a:t>
            </a:r>
          </a:p>
          <a:p>
            <a:pPr lvl="1"/>
            <a:r>
              <a:rPr lang="en-US" dirty="0" smtClean="0"/>
              <a:t>Z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</a:p>
          <a:p>
            <a:pPr lvl="1"/>
            <a:r>
              <a:rPr lang="en-US" dirty="0" smtClean="0"/>
              <a:t>ŷ = </a:t>
            </a:r>
            <a:r>
              <a:rPr lang="el-GR" dirty="0" smtClean="0"/>
              <a:t>σ</a:t>
            </a:r>
            <a:r>
              <a:rPr lang="en-US" dirty="0" smtClean="0"/>
              <a:t>(Z) = y</a:t>
            </a:r>
            <a:r>
              <a:rPr lang="en-US" baseline="-25000" dirty="0" smtClean="0"/>
              <a:t>p</a:t>
            </a:r>
          </a:p>
          <a:p>
            <a:r>
              <a:rPr lang="en-US" dirty="0" smtClean="0"/>
              <a:t>Output </a:t>
            </a:r>
          </a:p>
          <a:p>
            <a:pPr lvl="1"/>
            <a:r>
              <a:rPr lang="en-US" dirty="0" smtClean="0"/>
              <a:t>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 </a:t>
            </a:r>
            <a:r>
              <a:rPr lang="en-US" dirty="0" smtClean="0"/>
              <a:t>~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W and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L(ŷ, y) = – y * log(ŷ) – (1 – y) * log(1 – ŷ)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L(ŷ, y) = – y * log(ŷ) – (1 – y) * log(1 – ŷ)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y = 1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L(ŷ, y) = – log(ŷ)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– log(ŷ) – Minimize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log(ŷ) – Maximize 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ŷ – Maximize 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ŷ – 1.0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L(ŷ, y) = – y * log(ŷ) – (1 – y) * log(1 – ŷ)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y = 0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L(ŷ, y) = – log(1 – ŷ)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– log(1 – ŷ) – Minimize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log(1 – ŷ) – Maximize 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1 – ŷ – Maximize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ŷ – Minimize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ŷ – 0.0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function</a:t>
            </a:r>
          </a:p>
          <a:p>
            <a:pPr lvl="1"/>
            <a:r>
              <a:rPr lang="en-US" dirty="0" smtClean="0"/>
              <a:t>One sample – i</a:t>
            </a:r>
            <a:r>
              <a:rPr lang="en-US" baseline="30000" dirty="0" smtClean="0"/>
              <a:t>th</a:t>
            </a:r>
            <a:r>
              <a:rPr lang="en-US" dirty="0" smtClean="0"/>
              <a:t> sample</a:t>
            </a:r>
          </a:p>
          <a:p>
            <a:pPr lvl="1"/>
            <a:r>
              <a:rPr lang="en-US" dirty="0" smtClean="0"/>
              <a:t>L(ŷ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,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) = –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 * log(ŷ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) – (1 –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) * log(1 – 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Cost function</a:t>
            </a:r>
          </a:p>
          <a:p>
            <a:pPr lvl="1"/>
            <a:r>
              <a:rPr lang="en-US" dirty="0" smtClean="0"/>
              <a:t>Average of loss function for all samples</a:t>
            </a: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219200" y="4634957"/>
          <a:ext cx="7162800" cy="1842043"/>
        </p:xfrm>
        <a:graphic>
          <a:graphicData uri="http://schemas.openxmlformats.org/presentationml/2006/ole">
            <p:oleObj spid="_x0000_s28674" name="Equation" r:id="rId3" imgW="3492360" imgH="888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Input dataset – </a:t>
            </a:r>
            <a:r>
              <a:rPr lang="en-US" dirty="0" smtClean="0">
                <a:solidFill>
                  <a:srgbClr val="00B050"/>
                </a:solidFill>
              </a:rPr>
              <a:t>{ (x</a:t>
            </a:r>
            <a:r>
              <a:rPr lang="en-US" baseline="30000" dirty="0" smtClean="0">
                <a:solidFill>
                  <a:srgbClr val="00B050"/>
                </a:solidFill>
              </a:rPr>
              <a:t>(1)</a:t>
            </a:r>
            <a:r>
              <a:rPr lang="en-US" dirty="0" smtClean="0">
                <a:solidFill>
                  <a:srgbClr val="00B050"/>
                </a:solidFill>
              </a:rPr>
              <a:t>,y</a:t>
            </a:r>
            <a:r>
              <a:rPr lang="en-US" baseline="30000" dirty="0" smtClean="0">
                <a:solidFill>
                  <a:srgbClr val="00B050"/>
                </a:solidFill>
              </a:rPr>
              <a:t>(1)</a:t>
            </a:r>
            <a:r>
              <a:rPr lang="en-US" dirty="0" smtClean="0">
                <a:solidFill>
                  <a:srgbClr val="00B050"/>
                </a:solidFill>
              </a:rPr>
              <a:t>), (x</a:t>
            </a:r>
            <a:r>
              <a:rPr lang="en-US" baseline="30000" dirty="0" smtClean="0">
                <a:solidFill>
                  <a:srgbClr val="00B050"/>
                </a:solidFill>
              </a:rPr>
              <a:t>(2)</a:t>
            </a:r>
            <a:r>
              <a:rPr lang="en-US" dirty="0" smtClean="0">
                <a:solidFill>
                  <a:srgbClr val="00B050"/>
                </a:solidFill>
              </a:rPr>
              <a:t>,y</a:t>
            </a:r>
            <a:r>
              <a:rPr lang="en-US" baseline="30000" dirty="0" smtClean="0">
                <a:solidFill>
                  <a:srgbClr val="00B050"/>
                </a:solidFill>
              </a:rPr>
              <a:t>(2)</a:t>
            </a:r>
            <a:r>
              <a:rPr lang="en-US" dirty="0" smtClean="0">
                <a:solidFill>
                  <a:srgbClr val="00B050"/>
                </a:solidFill>
              </a:rPr>
              <a:t>), …, (x</a:t>
            </a:r>
            <a:r>
              <a:rPr lang="en-US" baseline="30000" dirty="0" smtClean="0">
                <a:solidFill>
                  <a:srgbClr val="00B050"/>
                </a:solidFill>
              </a:rPr>
              <a:t>(m)</a:t>
            </a:r>
            <a:r>
              <a:rPr lang="en-US" dirty="0" smtClean="0">
                <a:solidFill>
                  <a:srgbClr val="00B050"/>
                </a:solidFill>
              </a:rPr>
              <a:t>,y</a:t>
            </a:r>
            <a:r>
              <a:rPr lang="en-US" baseline="30000" dirty="0" smtClean="0">
                <a:solidFill>
                  <a:srgbClr val="00B050"/>
                </a:solidFill>
              </a:rPr>
              <a:t>(m)</a:t>
            </a:r>
            <a:r>
              <a:rPr lang="en-US" dirty="0" smtClean="0">
                <a:solidFill>
                  <a:srgbClr val="00B050"/>
                </a:solidFill>
              </a:rPr>
              <a:t>) }</a:t>
            </a:r>
          </a:p>
          <a:p>
            <a:r>
              <a:rPr lang="en-US" dirty="0" smtClean="0"/>
              <a:t>Equations  – </a:t>
            </a:r>
            <a:r>
              <a:rPr lang="en-US" dirty="0" smtClean="0">
                <a:solidFill>
                  <a:srgbClr val="0000FF"/>
                </a:solidFill>
              </a:rPr>
              <a:t>Z = W</a:t>
            </a:r>
            <a:r>
              <a:rPr lang="en-US" baseline="30000" dirty="0" smtClean="0">
                <a:solidFill>
                  <a:srgbClr val="0000FF"/>
                </a:solidFill>
              </a:rPr>
              <a:t>T</a:t>
            </a:r>
            <a:r>
              <a:rPr lang="en-US" dirty="0" smtClean="0">
                <a:solidFill>
                  <a:srgbClr val="0000FF"/>
                </a:solidFill>
              </a:rPr>
              <a:t>X + b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ŷ = </a:t>
            </a:r>
            <a:r>
              <a:rPr lang="el-GR" dirty="0" smtClean="0">
                <a:solidFill>
                  <a:srgbClr val="0000FF"/>
                </a:solidFill>
              </a:rPr>
              <a:t>σ</a:t>
            </a:r>
            <a:r>
              <a:rPr lang="en-US" dirty="0" smtClean="0">
                <a:solidFill>
                  <a:srgbClr val="0000FF"/>
                </a:solidFill>
              </a:rPr>
              <a:t>(Z) = </a:t>
            </a:r>
            <a:r>
              <a:rPr lang="en-US" dirty="0" err="1" smtClean="0">
                <a:solidFill>
                  <a:srgbClr val="0000FF"/>
                </a:solidFill>
              </a:rPr>
              <a:t>y</a:t>
            </a:r>
            <a:r>
              <a:rPr lang="en-US" baseline="-25000" dirty="0" err="1" smtClean="0">
                <a:solidFill>
                  <a:srgbClr val="0000FF"/>
                </a:solidFill>
              </a:rPr>
              <a:t>p</a:t>
            </a:r>
            <a:endParaRPr lang="en-US" baseline="-25000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Loss function – </a:t>
            </a:r>
            <a:r>
              <a:rPr lang="en-US" sz="3000" dirty="0" smtClean="0">
                <a:solidFill>
                  <a:srgbClr val="FF0000"/>
                </a:solidFill>
              </a:rPr>
              <a:t>L(ŷ, y) = – y*log(ŷ) – (1–y)*log(1–ŷ)</a:t>
            </a:r>
          </a:p>
          <a:p>
            <a:r>
              <a:rPr lang="en-US" dirty="0" smtClean="0"/>
              <a:t>Cost function –  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Output </a:t>
            </a:r>
          </a:p>
          <a:p>
            <a:pPr lvl="1"/>
            <a:r>
              <a:rPr lang="en-US" dirty="0" smtClean="0"/>
              <a:t>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 </a:t>
            </a:r>
            <a:r>
              <a:rPr lang="en-US" dirty="0" smtClean="0"/>
              <a:t>~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W and b – Minimize J(W, b)</a:t>
            </a:r>
            <a:endParaRPr lang="en-US" dirty="0"/>
          </a:p>
        </p:txBody>
      </p:sp>
      <p:graphicFrame>
        <p:nvGraphicFramePr>
          <p:cNvPr id="51201" name="Object 1"/>
          <p:cNvGraphicFramePr>
            <a:graphicFrameLocks noChangeAspect="1"/>
          </p:cNvGraphicFramePr>
          <p:nvPr/>
        </p:nvGraphicFramePr>
        <p:xfrm>
          <a:off x="3283957" y="3200400"/>
          <a:ext cx="5631443" cy="1447800"/>
        </p:xfrm>
        <a:graphic>
          <a:graphicData uri="http://schemas.openxmlformats.org/presentationml/2006/ole">
            <p:oleObj spid="_x0000_s29698" name="Equation" r:id="rId3" imgW="3492360" imgH="888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Desc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581670"/>
            <a:ext cx="6426428" cy="42001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Convex function </a:t>
            </a:r>
          </a:p>
          <a:p>
            <a:r>
              <a:rPr lang="en-US" dirty="0" smtClean="0"/>
              <a:t>Global optimum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1793875" cy="1616075"/>
        </p:xfrm>
        <a:graphic>
          <a:graphicData uri="http://schemas.openxmlformats.org/presentationml/2006/ole">
            <p:oleObj spid="_x0000_s30722" name="Equation" r:id="rId3" imgW="901440" imgH="812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 – </a:t>
            </a:r>
            <a:r>
              <a:rPr lang="en-US" dirty="0" smtClean="0"/>
              <a:t>Binary classification</a:t>
            </a:r>
            <a:endParaRPr lang="en-US" dirty="0" smtClean="0"/>
          </a:p>
          <a:p>
            <a:r>
              <a:rPr lang="en-US" dirty="0" smtClean="0"/>
              <a:t>Logistic regression</a:t>
            </a:r>
            <a:endParaRPr lang="en-US" dirty="0" smtClean="0"/>
          </a:p>
          <a:p>
            <a:r>
              <a:rPr lang="en-US" dirty="0" smtClean="0"/>
              <a:t>Sigmoid function</a:t>
            </a:r>
            <a:endParaRPr lang="en-US" dirty="0" smtClean="0"/>
          </a:p>
          <a:p>
            <a:r>
              <a:rPr lang="en-US" dirty="0" smtClean="0"/>
              <a:t>Gradient descent</a:t>
            </a:r>
          </a:p>
          <a:p>
            <a:r>
              <a:rPr lang="en-US" dirty="0" smtClean="0"/>
              <a:t>Applications</a:t>
            </a:r>
            <a:endParaRPr lang="en-US" dirty="0" smtClean="0"/>
          </a:p>
          <a:p>
            <a:r>
              <a:rPr lang="en-US" dirty="0" smtClean="0"/>
              <a:t>Advantages </a:t>
            </a:r>
          </a:p>
          <a:p>
            <a:r>
              <a:rPr lang="en-US" dirty="0" smtClean="0"/>
              <a:t>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2728912" cy="2525712"/>
        </p:xfrm>
        <a:graphic>
          <a:graphicData uri="http://schemas.openxmlformats.org/presentationml/2006/ole">
            <p:oleObj spid="_x0000_s31746" name="Equation" r:id="rId3" imgW="1371600" imgH="1269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2222500" cy="1616075"/>
        </p:xfrm>
        <a:graphic>
          <a:graphicData uri="http://schemas.openxmlformats.org/presentationml/2006/ole">
            <p:oleObj spid="_x0000_s32770" name="Equation" r:id="rId3" imgW="1117440" imgH="812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2222500" cy="782637"/>
        </p:xfrm>
        <a:graphic>
          <a:graphicData uri="http://schemas.openxmlformats.org/presentationml/2006/ole">
            <p:oleObj spid="_x0000_s33794" name="Equation" r:id="rId3" imgW="111744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3132137" cy="2095500"/>
        </p:xfrm>
        <a:graphic>
          <a:graphicData uri="http://schemas.openxmlformats.org/presentationml/2006/ole">
            <p:oleObj spid="_x0000_s34818" name="Equation" r:id="rId3" imgW="1574640" imgH="1054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3611562" cy="1666875"/>
        </p:xfrm>
        <a:graphic>
          <a:graphicData uri="http://schemas.openxmlformats.org/presentationml/2006/ole">
            <p:oleObj spid="_x0000_s35842" name="Equation" r:id="rId3" imgW="1815840" imgH="838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2222500" cy="1263650"/>
        </p:xfrm>
        <a:graphic>
          <a:graphicData uri="http://schemas.openxmlformats.org/presentationml/2006/ole">
            <p:oleObj spid="_x0000_s36866" name="Equation" r:id="rId3" imgW="1117440" imgH="634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4065587" cy="2147887"/>
        </p:xfrm>
        <a:graphic>
          <a:graphicData uri="http://schemas.openxmlformats.org/presentationml/2006/ole">
            <p:oleObj spid="_x0000_s37890" name="Equation" r:id="rId3" imgW="2044440" imgH="1079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2222500" cy="1795462"/>
        </p:xfrm>
        <a:graphic>
          <a:graphicData uri="http://schemas.openxmlformats.org/presentationml/2006/ole">
            <p:oleObj spid="_x0000_s38914" name="Equation" r:id="rId3" imgW="1117440" imgH="901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3687762" cy="2627312"/>
        </p:xfrm>
        <a:graphic>
          <a:graphicData uri="http://schemas.openxmlformats.org/presentationml/2006/ole">
            <p:oleObj spid="_x0000_s39938" name="Equation" r:id="rId3" imgW="1854000" imgH="1320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2222500" cy="2273300"/>
        </p:xfrm>
        <a:graphic>
          <a:graphicData uri="http://schemas.openxmlformats.org/presentationml/2006/ole">
            <p:oleObj spid="_x0000_s40962" name="Equation" r:id="rId3" imgW="1117440" imgH="1143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Inputs to response mapping</a:t>
            </a:r>
          </a:p>
          <a:p>
            <a:r>
              <a:rPr lang="en-US" dirty="0" smtClean="0"/>
              <a:t>Error reduction</a:t>
            </a:r>
          </a:p>
          <a:p>
            <a:r>
              <a:rPr lang="en-US" dirty="0" smtClean="0"/>
              <a:t>Prediction</a:t>
            </a:r>
          </a:p>
          <a:p>
            <a:pPr lvl="1"/>
            <a:r>
              <a:rPr lang="en-US" dirty="0" smtClean="0"/>
              <a:t>House price prediction from observed dataset </a:t>
            </a:r>
          </a:p>
          <a:p>
            <a:r>
              <a:rPr lang="en-US" dirty="0" smtClean="0"/>
              <a:t>Forecasting</a:t>
            </a:r>
          </a:p>
          <a:p>
            <a:pPr lvl="1"/>
            <a:r>
              <a:rPr lang="en-US" dirty="0" smtClean="0"/>
              <a:t>Weather forecasting from observed dataset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</a:t>
            </a:r>
            <a:r>
              <a:rPr lang="en-US" dirty="0" smtClean="0"/>
              <a:t>Classification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Classify elements of given set into two groups</a:t>
            </a:r>
          </a:p>
          <a:p>
            <a:pPr lvl="1"/>
            <a:r>
              <a:rPr lang="en-US" dirty="0" smtClean="0"/>
              <a:t>Classify dog and non-dog images</a:t>
            </a:r>
            <a:endParaRPr lang="en-US" dirty="0"/>
          </a:p>
        </p:txBody>
      </p:sp>
      <p:grpSp>
        <p:nvGrpSpPr>
          <p:cNvPr id="4" name="Group 9"/>
          <p:cNvGrpSpPr/>
          <p:nvPr/>
        </p:nvGrpSpPr>
        <p:grpSpPr>
          <a:xfrm>
            <a:off x="1447800" y="2895600"/>
            <a:ext cx="3200400" cy="2671465"/>
            <a:chOff x="1447800" y="2895600"/>
            <a:chExt cx="3200400" cy="2671465"/>
          </a:xfrm>
        </p:grpSpPr>
        <p:pic>
          <p:nvPicPr>
            <p:cNvPr id="6" name="Picture 5" descr="dog.jpe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7800" y="2895600"/>
              <a:ext cx="3200400" cy="21336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447800" y="5105400"/>
              <a:ext cx="3200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Dog</a:t>
              </a:r>
              <a:endParaRPr lang="en-US" sz="2400" b="1" dirty="0"/>
            </a:p>
          </p:txBody>
        </p:sp>
      </p:grpSp>
      <p:grpSp>
        <p:nvGrpSpPr>
          <p:cNvPr id="5" name="Group 10"/>
          <p:cNvGrpSpPr/>
          <p:nvPr/>
        </p:nvGrpSpPr>
        <p:grpSpPr>
          <a:xfrm>
            <a:off x="5105400" y="2895600"/>
            <a:ext cx="3200400" cy="2671465"/>
            <a:chOff x="5105400" y="2895600"/>
            <a:chExt cx="3200400" cy="2671465"/>
          </a:xfrm>
        </p:grpSpPr>
        <p:pic>
          <p:nvPicPr>
            <p:cNvPr id="7" name="Picture 6" descr="cat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1600" y="2895600"/>
              <a:ext cx="3048000" cy="21336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105400" y="5105400"/>
              <a:ext cx="3200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Non-dog</a:t>
              </a:r>
              <a:endParaRPr lang="en-US" sz="2400" b="1" dirty="0"/>
            </a:p>
          </p:txBody>
        </p:sp>
      </p:grpSp>
      <p:sp>
        <p:nvSpPr>
          <p:cNvPr id="12" name="Text Box 10"/>
          <p:cNvSpPr txBox="1">
            <a:spLocks noChangeArrowheads="1"/>
          </p:cNvSpPr>
          <p:nvPr/>
        </p:nvSpPr>
        <p:spPr bwMode="auto">
          <a:xfrm rot="10800000" flipV="1">
            <a:off x="-1" y="6519446"/>
            <a:ext cx="2133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Sigmoid </a:t>
            </a:r>
            <a:r>
              <a:rPr lang="en-US" dirty="0" smtClean="0"/>
              <a:t>Function</a:t>
            </a:r>
            <a:endParaRPr 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505200" y="5027612"/>
          <a:ext cx="1684337" cy="763588"/>
        </p:xfrm>
        <a:graphic>
          <a:graphicData uri="http://schemas.openxmlformats.org/presentationml/2006/ole">
            <p:oleObj spid="_x0000_s27650" name="Equation" r:id="rId3" imgW="876240" imgH="393480" progId="Equation.3">
              <p:embed/>
            </p:oleObj>
          </a:graphicData>
        </a:graphic>
      </p:graphicFrame>
      <p:pic>
        <p:nvPicPr>
          <p:cNvPr id="8" name="Image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905000" y="1703070"/>
            <a:ext cx="4876800" cy="324993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Sigmoid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</a:t>
            </a:r>
            <a:r>
              <a:rPr lang="en-US" dirty="0" smtClean="0"/>
              <a:t>(Z) ~ 1 – For Z &gt;&gt; 0 </a:t>
            </a:r>
          </a:p>
          <a:p>
            <a:r>
              <a:rPr lang="el-GR" dirty="0" smtClean="0"/>
              <a:t>σ</a:t>
            </a:r>
            <a:r>
              <a:rPr lang="en-US" dirty="0" smtClean="0"/>
              <a:t>(Z) ~ 0 – For Z &lt;&lt; 0 </a:t>
            </a:r>
          </a:p>
          <a:p>
            <a:r>
              <a:rPr lang="el-GR" dirty="0" smtClean="0"/>
              <a:t>σ</a:t>
            </a:r>
            <a:r>
              <a:rPr lang="en-US" dirty="0" smtClean="0"/>
              <a:t>(Z) = 0.5 – For Z = 0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26379348"/>
              </p:ext>
            </p:extLst>
          </p:nvPr>
        </p:nvGraphicFramePr>
        <p:xfrm>
          <a:off x="5486400" y="1752600"/>
          <a:ext cx="28956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Z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b="1" dirty="0" smtClean="0"/>
                        <a:t>σ(</a:t>
                      </a:r>
                      <a:r>
                        <a:rPr lang="en-US" b="1" dirty="0" smtClean="0"/>
                        <a:t>Z)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-0.5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– X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X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Output – ŷ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0 &lt;= ŷ &lt;= 1.0</a:t>
            </a:r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Weights – W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/>
              <a:t>y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Weights – W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/>
              <a:t>y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  <a:endParaRPr lang="en-US" baseline="-25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5638800"/>
            <a:ext cx="21336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2542</TotalTime>
  <Words>924</Words>
  <Application>Microsoft Office PowerPoint</Application>
  <PresentationFormat>On-screen Show (4:3)</PresentationFormat>
  <Paragraphs>240</Paragraphs>
  <Slides>33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Equation</vt:lpstr>
      <vt:lpstr>Logistic Regression</vt:lpstr>
      <vt:lpstr>Topics</vt:lpstr>
      <vt:lpstr>Supervised Learning</vt:lpstr>
      <vt:lpstr>Binary Classification </vt:lpstr>
      <vt:lpstr>Sigmoid Function</vt:lpstr>
      <vt:lpstr>Sigmoid Function</vt:lpstr>
      <vt:lpstr>Logistic Regression</vt:lpstr>
      <vt:lpstr>Linear Regression</vt:lpstr>
      <vt:lpstr>Logistic Regression</vt:lpstr>
      <vt:lpstr>Logistic Regression</vt:lpstr>
      <vt:lpstr>Logistic Regression</vt:lpstr>
      <vt:lpstr>Loss Function </vt:lpstr>
      <vt:lpstr>Loss Function </vt:lpstr>
      <vt:lpstr>Loss Function </vt:lpstr>
      <vt:lpstr>Loss Function </vt:lpstr>
      <vt:lpstr>Loss Function </vt:lpstr>
      <vt:lpstr>Gradient Descent </vt:lpstr>
      <vt:lpstr>Gradient Descent 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Applications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1509</cp:revision>
  <dcterms:created xsi:type="dcterms:W3CDTF">2019-02-01T20:19:40Z</dcterms:created>
  <dcterms:modified xsi:type="dcterms:W3CDTF">2023-02-03T05:50:48Z</dcterms:modified>
</cp:coreProperties>
</file>