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88" r:id="rId4"/>
    <p:sldId id="281" r:id="rId5"/>
    <p:sldId id="282" r:id="rId6"/>
    <p:sldId id="275" r:id="rId7"/>
    <p:sldId id="285" r:id="rId8"/>
    <p:sldId id="276" r:id="rId9"/>
    <p:sldId id="286" r:id="rId10"/>
    <p:sldId id="287" r:id="rId11"/>
    <p:sldId id="277" r:id="rId12"/>
    <p:sldId id="289" r:id="rId13"/>
    <p:sldId id="291" r:id="rId14"/>
    <p:sldId id="290" r:id="rId15"/>
    <p:sldId id="292" r:id="rId16"/>
    <p:sldId id="293" r:id="rId17"/>
    <p:sldId id="294" r:id="rId18"/>
    <p:sldId id="278" r:id="rId19"/>
    <p:sldId id="295" r:id="rId20"/>
    <p:sldId id="296" r:id="rId21"/>
    <p:sldId id="279" r:id="rId22"/>
    <p:sldId id="271" r:id="rId23"/>
    <p:sldId id="273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smtClean="0"/>
              <a:t>Bayes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9218" name="Equation" r:id="rId3" imgW="3288960" imgH="419040" progId="Equation.3">
              <p:embed/>
            </p:oleObj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572000"/>
          <a:ext cx="3360738" cy="887412"/>
        </p:xfrm>
        <a:graphic>
          <a:graphicData uri="http://schemas.openxmlformats.org/presentationml/2006/ole">
            <p:oleObj spid="_x0000_s9219" name="Equation" r:id="rId4" imgW="158724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</a:t>
            </a:r>
            <a:r>
              <a:rPr lang="en-IN" dirty="0" smtClean="0"/>
              <a:t>corpus</a:t>
            </a: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5300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410200" y="5486400"/>
          <a:ext cx="2514600" cy="521319"/>
        </p:xfrm>
        <a:graphic>
          <a:graphicData uri="http://schemas.openxmlformats.org/presentationml/2006/ole">
            <p:oleObj spid="_x0000_s10242" name="Equation" r:id="rId3" imgW="1041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</a:t>
            </a:r>
            <a:r>
              <a:rPr lang="en-IN" dirty="0" smtClean="0"/>
              <a:t>corpus</a:t>
            </a: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3896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0" y="4963160"/>
          <a:ext cx="2209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1600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65700" y="5603875"/>
          <a:ext cx="3263900" cy="835025"/>
        </p:xfrm>
        <a:graphic>
          <a:graphicData uri="http://schemas.openxmlformats.org/presentationml/2006/ole">
            <p:oleObj spid="_x0000_s12290" name="Equation" r:id="rId3" imgW="1536480" imgH="393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SMS </a:t>
            </a:r>
            <a:r>
              <a:rPr lang="en-IN" dirty="0" smtClean="0"/>
              <a:t>spam </a:t>
            </a:r>
            <a:r>
              <a:rPr lang="en-IN" dirty="0" smtClean="0"/>
              <a:t>detection</a:t>
            </a:r>
          </a:p>
          <a:p>
            <a:r>
              <a:rPr lang="en-IN" dirty="0" smtClean="0"/>
              <a:t>Corpus</a:t>
            </a:r>
          </a:p>
          <a:p>
            <a:pPr lvl="1"/>
            <a:r>
              <a:rPr lang="en-IN" dirty="0" smtClean="0"/>
              <a:t>Spam corpus</a:t>
            </a:r>
          </a:p>
          <a:p>
            <a:pPr lvl="1"/>
            <a:r>
              <a:rPr lang="en-IN" dirty="0" smtClean="0"/>
              <a:t>Ham corpus</a:t>
            </a:r>
          </a:p>
          <a:p>
            <a:r>
              <a:rPr lang="en-IN" dirty="0" smtClean="0"/>
              <a:t>Vocabulary </a:t>
            </a:r>
            <a:endParaRPr lang="en-IN" dirty="0" smtClean="0"/>
          </a:p>
          <a:p>
            <a:pPr lvl="1"/>
            <a:r>
              <a:rPr lang="en-IN" dirty="0" smtClean="0"/>
              <a:t>All words </a:t>
            </a:r>
          </a:p>
          <a:p>
            <a:pPr lvl="1"/>
            <a:r>
              <a:rPr lang="en-IN" dirty="0" smtClean="0"/>
              <a:t>Spam and Ham corpus</a:t>
            </a:r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Identical probabilities</a:t>
            </a:r>
          </a:p>
          <a:p>
            <a:pPr lvl="1"/>
            <a:r>
              <a:rPr lang="en-IN" dirty="0" smtClean="0"/>
              <a:t>Neutral words</a:t>
            </a:r>
          </a:p>
          <a:p>
            <a:pPr lvl="1"/>
            <a:r>
              <a:rPr lang="en-IN" dirty="0" smtClean="0"/>
              <a:t>I, am</a:t>
            </a:r>
          </a:p>
          <a:p>
            <a:r>
              <a:rPr lang="en-IN" dirty="0" smtClean="0"/>
              <a:t>Significant words</a:t>
            </a:r>
          </a:p>
          <a:p>
            <a:pPr lvl="1"/>
            <a:r>
              <a:rPr lang="en-IN" dirty="0" smtClean="0"/>
              <a:t>meeting, company</a:t>
            </a:r>
          </a:p>
          <a:p>
            <a:pPr lvl="1"/>
            <a:r>
              <a:rPr lang="en-IN" dirty="0" smtClean="0"/>
              <a:t>discount, lottery </a:t>
            </a:r>
          </a:p>
          <a:p>
            <a:pPr lvl="1"/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3314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2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I am in meeting.</a:t>
            </a:r>
            <a:endParaRPr lang="en-IN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73125" y="3810000"/>
          <a:ext cx="2860675" cy="1290637"/>
        </p:xfrm>
        <a:graphic>
          <a:graphicData uri="http://schemas.openxmlformats.org/presentationml/2006/ole">
            <p:oleObj spid="_x0000_s13315" name="Equation" r:id="rId4" imgW="129528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0" y="51816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Ham</a:t>
            </a:r>
            <a:endParaRPr lang="en-IN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953000" y="18288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3263" y="1905000"/>
          <a:ext cx="3243262" cy="987425"/>
        </p:xfrm>
        <a:graphic>
          <a:graphicData uri="http://schemas.openxmlformats.org/presentationml/2006/ole">
            <p:oleObj spid="_x0000_s14338" name="Equation" r:id="rId3" imgW="1460160" imgH="4442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2000" y="3276600"/>
            <a:ext cx="2375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You got discount.</a:t>
            </a:r>
            <a:endParaRPr lang="en-I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14400" y="3810000"/>
          <a:ext cx="1206500" cy="1290638"/>
        </p:xfrm>
        <a:graphic>
          <a:graphicData uri="http://schemas.openxmlformats.org/presentationml/2006/ole">
            <p:oleObj spid="_x0000_s14339" name="Equation" r:id="rId4" imgW="545760" imgH="58392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4597" y="5181600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Spam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Word count – 0</a:t>
            </a:r>
          </a:p>
          <a:p>
            <a:r>
              <a:rPr lang="en-IN" dirty="0" smtClean="0"/>
              <a:t>Probability of word – 0 </a:t>
            </a:r>
          </a:p>
          <a:p>
            <a:r>
              <a:rPr lang="en-IN" dirty="0" smtClean="0"/>
              <a:t>Probability of sentence – 0</a:t>
            </a:r>
          </a:p>
          <a:p>
            <a:r>
              <a:rPr lang="en-IN" dirty="0" smtClean="0"/>
              <a:t>e.g. </a:t>
            </a:r>
          </a:p>
          <a:p>
            <a:pPr lvl="1"/>
            <a:r>
              <a:rPr lang="en-IN" dirty="0" smtClean="0"/>
              <a:t>Word ‘because’ – Spam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1752600"/>
          <a:ext cx="4703762" cy="2286000"/>
        </p:xfrm>
        <a:graphic>
          <a:graphicData uri="http://schemas.openxmlformats.org/presentationml/2006/ole">
            <p:oleObj spid="_x0000_s15362" name="Equation" r:id="rId3" imgW="3238200" imgH="1574640" progId="Equation.3">
              <p:embed/>
            </p:oleObj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0" y="1676400"/>
          <a:ext cx="3352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Spam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because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0.0317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6.2e-4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meeting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0.2184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0.125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lottery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0.0628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0.2495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Supervised learning</a:t>
            </a:r>
            <a:endParaRPr lang="en-US" dirty="0" smtClean="0"/>
          </a:p>
          <a:p>
            <a:r>
              <a:rPr lang="en-US" dirty="0" smtClean="0"/>
              <a:t>Conditional probability</a:t>
            </a:r>
            <a:endParaRPr lang="en-US" dirty="0" smtClean="0"/>
          </a:p>
          <a:p>
            <a:r>
              <a:rPr lang="en-US" dirty="0" err="1" smtClean="0"/>
              <a:t>Bayes</a:t>
            </a:r>
            <a:r>
              <a:rPr lang="en-US" dirty="0" smtClean="0"/>
              <a:t>’ </a:t>
            </a:r>
            <a:r>
              <a:rPr lang="en-US" dirty="0" smtClean="0"/>
              <a:t>rule</a:t>
            </a:r>
          </a:p>
          <a:p>
            <a:r>
              <a:rPr lang="en-US" dirty="0" smtClean="0"/>
              <a:t>Naive </a:t>
            </a:r>
            <a:r>
              <a:rPr lang="en-US" dirty="0" err="1" smtClean="0"/>
              <a:t>Bayes</a:t>
            </a:r>
            <a:endParaRPr lang="en-US" dirty="0" smtClean="0"/>
          </a:p>
          <a:p>
            <a:r>
              <a:rPr lang="en-US" dirty="0" err="1" smtClean="0"/>
              <a:t>Laplacian</a:t>
            </a:r>
            <a:r>
              <a:rPr lang="en-US" dirty="0" smtClean="0"/>
              <a:t> </a:t>
            </a:r>
            <a:r>
              <a:rPr lang="en-US" dirty="0" smtClean="0"/>
              <a:t>smoothing</a:t>
            </a:r>
          </a:p>
          <a:p>
            <a:r>
              <a:rPr lang="en-US" dirty="0" smtClean="0"/>
              <a:t>Prior ratio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Prior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Number of ham (positive) SMSs</a:t>
            </a:r>
          </a:p>
          <a:p>
            <a:r>
              <a:rPr lang="en-IN" dirty="0" smtClean="0"/>
              <a:t>Number of </a:t>
            </a:r>
            <a:r>
              <a:rPr lang="en-IN" dirty="0" smtClean="0"/>
              <a:t>spam (negative) SMSs</a:t>
            </a:r>
          </a:p>
          <a:p>
            <a:r>
              <a:rPr lang="en-IN" dirty="0" smtClean="0"/>
              <a:t>Ratio of number of ham and </a:t>
            </a:r>
            <a:r>
              <a:rPr lang="en-IN" smtClean="0"/>
              <a:t>spam </a:t>
            </a:r>
            <a:r>
              <a:rPr lang="en-IN" smtClean="0"/>
              <a:t>SMSs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Binary classification</a:t>
            </a:r>
          </a:p>
          <a:p>
            <a:r>
              <a:rPr lang="en-IN" dirty="0" smtClean="0"/>
              <a:t>Spam detection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</a:t>
            </a:r>
            <a:r>
              <a:rPr lang="en-IN" dirty="0" smtClean="0"/>
              <a:t>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Events – Ham or Spam SMS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3505200"/>
          <a:ext cx="3886200" cy="1865313"/>
        </p:xfrm>
        <a:graphic>
          <a:graphicData uri="http://schemas.openxmlformats.org/presentationml/2006/ole">
            <p:oleObj spid="_x0000_s3074" name="Equation" r:id="rId3" imgW="1854000" imgH="8888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Ham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Spam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P(Ham)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 (80%)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P(Spam)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0.2 (20 %)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Application – SMS spam detection</a:t>
            </a:r>
          </a:p>
          <a:p>
            <a:r>
              <a:rPr lang="en-IN" dirty="0" smtClean="0"/>
              <a:t>Corpus of SMSs</a:t>
            </a:r>
          </a:p>
          <a:p>
            <a:r>
              <a:rPr lang="en-IN" dirty="0" smtClean="0"/>
              <a:t>Event – SMS </a:t>
            </a:r>
            <a:r>
              <a:rPr lang="en-IN" dirty="0" smtClean="0"/>
              <a:t>contains word </a:t>
            </a:r>
            <a:r>
              <a:rPr lang="en-IN" dirty="0" smtClean="0"/>
              <a:t>‘discount’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4400" y="3429000"/>
          <a:ext cx="2873375" cy="906463"/>
        </p:xfrm>
        <a:graphic>
          <a:graphicData uri="http://schemas.openxmlformats.org/presentationml/2006/ole">
            <p:oleObj spid="_x0000_s4098" name="Equation" r:id="rId3" imgW="1371600" imgH="431640" progId="Equation.3">
              <p:embed/>
            </p:oleObj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05400" y="3505200"/>
          <a:ext cx="289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44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Value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</a:t>
                      </a:r>
                      <a:r>
                        <a:rPr lang="en-IN" baseline="-25000" dirty="0" smtClean="0"/>
                        <a:t>Total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</a:t>
                      </a:r>
                      <a:r>
                        <a:rPr lang="en-IN" baseline="-25000" dirty="0" err="1" smtClean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P(discount)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0.02 (2 %)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</a:t>
            </a:r>
            <a:r>
              <a:rPr lang="en-US" dirty="0" smtClean="0"/>
              <a:t>Probability</a:t>
            </a:r>
            <a:endParaRPr lang="en-IN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300000" y="1852200"/>
            <a:ext cx="4320000" cy="432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65400" y="2398800"/>
            <a:ext cx="3240000" cy="324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57200" y="1447800"/>
            <a:ext cx="8305800" cy="51054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867400" y="22098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Ham</a:t>
            </a:r>
            <a:endParaRPr lang="en-IN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67335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Spam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657600" y="3729335"/>
            <a:ext cx="127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discount</a:t>
            </a:r>
            <a:endParaRPr lang="en-IN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600" y="1600200"/>
            <a:ext cx="1075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Corpus</a:t>
            </a:r>
            <a:endParaRPr lang="en-I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Probability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‘discount’</a:t>
            </a:r>
          </a:p>
          <a:p>
            <a:r>
              <a:rPr lang="en-IN" dirty="0" smtClean="0"/>
              <a:t>Intersection – Spam and </a:t>
            </a:r>
            <a:r>
              <a:rPr lang="en-IN" dirty="0" smtClean="0"/>
              <a:t>‘discount’</a:t>
            </a:r>
            <a:r>
              <a:rPr lang="en-IN" dirty="0" smtClean="0"/>
              <a:t> 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Probability that SMS is Spam given SMS contains word ‘discount’.</a:t>
            </a:r>
          </a:p>
          <a:p>
            <a:r>
              <a:rPr lang="en-IN" dirty="0" smtClean="0"/>
              <a:t>Probability that SMS is Spam and SMS contains word </a:t>
            </a:r>
            <a:r>
              <a:rPr lang="en-IN" dirty="0" smtClean="0"/>
              <a:t>‘discount</a:t>
            </a:r>
            <a:r>
              <a:rPr lang="en-IN" dirty="0" smtClean="0"/>
              <a:t>’. </a:t>
            </a:r>
            <a:endParaRPr lang="en-IN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942974" y="3200400"/>
          <a:ext cx="5457826" cy="887412"/>
        </p:xfrm>
        <a:graphic>
          <a:graphicData uri="http://schemas.openxmlformats.org/presentationml/2006/ole">
            <p:oleObj spid="_x0000_s6146" name="Equation" r:id="rId3" imgW="2577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14400" y="3505200"/>
          <a:ext cx="5457825" cy="1828800"/>
        </p:xfrm>
        <a:graphic>
          <a:graphicData uri="http://schemas.openxmlformats.org/presentationml/2006/ole">
            <p:oleObj spid="_x0000_s7170" name="Equation" r:id="rId3" imgW="2577960" imgH="86328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Bayes</a:t>
            </a:r>
            <a:r>
              <a:rPr lang="en-US" dirty="0" smtClean="0"/>
              <a:t>’ R</a:t>
            </a:r>
            <a:r>
              <a:rPr lang="en-US" dirty="0" smtClean="0"/>
              <a:t>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Event – SMS – Spam</a:t>
            </a:r>
          </a:p>
          <a:p>
            <a:r>
              <a:rPr lang="en-IN" dirty="0" smtClean="0"/>
              <a:t>Event – SMS – ‘discount</a:t>
            </a:r>
            <a:r>
              <a:rPr lang="en-IN" dirty="0" smtClean="0"/>
              <a:t>’</a:t>
            </a:r>
          </a:p>
          <a:p>
            <a:r>
              <a:rPr lang="en-IN" dirty="0" smtClean="0"/>
              <a:t>Intersection – Spam and ‘discount’</a:t>
            </a:r>
          </a:p>
          <a:p>
            <a:endParaRPr lang="en-IN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885825" y="3505200"/>
          <a:ext cx="6962775" cy="887413"/>
        </p:xfrm>
        <a:graphic>
          <a:graphicData uri="http://schemas.openxmlformats.org/presentationml/2006/ole">
            <p:oleObj spid="_x0000_s8194" name="Equation" r:id="rId3" imgW="3288960" imgH="41904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607</Words>
  <Application>Microsoft Office PowerPoint</Application>
  <PresentationFormat>On-screen Show (4:3)</PresentationFormat>
  <Paragraphs>343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Microsoft Equation 3.0</vt:lpstr>
      <vt:lpstr>Naive Bayes</vt:lpstr>
      <vt:lpstr>Topics</vt:lpstr>
      <vt:lpstr>Supervised Learning</vt:lpstr>
      <vt:lpstr>Probability</vt:lpstr>
      <vt:lpstr>Probability</vt:lpstr>
      <vt:lpstr>Conditional Probability</vt:lpstr>
      <vt:lpstr>Conditional Probability</vt:lpstr>
      <vt:lpstr>Bayes’ Rule</vt:lpstr>
      <vt:lpstr>Bayes’ Rule</vt:lpstr>
      <vt:lpstr>Bayes’ Rule</vt:lpstr>
      <vt:lpstr>Naive Bayes</vt:lpstr>
      <vt:lpstr>Naive Bayes</vt:lpstr>
      <vt:lpstr>Naive Bayes</vt:lpstr>
      <vt:lpstr>Naive Bayes</vt:lpstr>
      <vt:lpstr>Naive Bayes</vt:lpstr>
      <vt:lpstr>Naive Bayes</vt:lpstr>
      <vt:lpstr>Naive Bayes</vt:lpstr>
      <vt:lpstr>Laplacian Smoothing</vt:lpstr>
      <vt:lpstr>Laplacian Smoothing</vt:lpstr>
      <vt:lpstr>Prior ratio</vt:lpstr>
      <vt:lpstr>Applications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1521</cp:revision>
  <dcterms:created xsi:type="dcterms:W3CDTF">2019-02-01T20:19:40Z</dcterms:created>
  <dcterms:modified xsi:type="dcterms:W3CDTF">2023-02-13T11:14:03Z</dcterms:modified>
</cp:coreProperties>
</file>