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256" r:id="rId2"/>
    <p:sldId id="257" r:id="rId3"/>
    <p:sldId id="270" r:id="rId4"/>
    <p:sldId id="273" r:id="rId5"/>
    <p:sldId id="274" r:id="rId6"/>
    <p:sldId id="275" r:id="rId7"/>
    <p:sldId id="276" r:id="rId8"/>
    <p:sldId id="333" r:id="rId9"/>
    <p:sldId id="258" r:id="rId10"/>
    <p:sldId id="334" r:id="rId11"/>
    <p:sldId id="259" r:id="rId12"/>
    <p:sldId id="281" r:id="rId13"/>
    <p:sldId id="282" r:id="rId14"/>
    <p:sldId id="283" r:id="rId15"/>
    <p:sldId id="284" r:id="rId16"/>
    <p:sldId id="285" r:id="rId17"/>
    <p:sldId id="286" r:id="rId18"/>
    <p:sldId id="287" r:id="rId19"/>
    <p:sldId id="288" r:id="rId20"/>
    <p:sldId id="289" r:id="rId21"/>
    <p:sldId id="335" r:id="rId22"/>
    <p:sldId id="292" r:id="rId23"/>
    <p:sldId id="293" r:id="rId24"/>
    <p:sldId id="336" r:id="rId25"/>
    <p:sldId id="294" r:id="rId26"/>
    <p:sldId id="295" r:id="rId27"/>
    <p:sldId id="337" r:id="rId28"/>
    <p:sldId id="261" r:id="rId29"/>
    <p:sldId id="297" r:id="rId30"/>
    <p:sldId id="298" r:id="rId31"/>
    <p:sldId id="338" r:id="rId32"/>
    <p:sldId id="262" r:id="rId33"/>
    <p:sldId id="300" r:id="rId34"/>
    <p:sldId id="303" r:id="rId35"/>
    <p:sldId id="308" r:id="rId36"/>
    <p:sldId id="301" r:id="rId37"/>
    <p:sldId id="302" r:id="rId38"/>
    <p:sldId id="305" r:id="rId39"/>
    <p:sldId id="306" r:id="rId40"/>
    <p:sldId id="304" r:id="rId41"/>
    <p:sldId id="34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2754" autoAdjust="0"/>
  </p:normalViewPr>
  <p:slideViewPr>
    <p:cSldViewPr>
      <p:cViewPr>
        <p:scale>
          <a:sx n="80" d="100"/>
          <a:sy n="80" d="100"/>
        </p:scale>
        <p:origin x="-1668"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51AFD6-1A69-43E7-A15E-3A6CE3F8F1DB}" type="datetimeFigureOut">
              <a:rPr lang="en-US" smtClean="0"/>
              <a:pPr/>
              <a:t>6/29/2022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1CF66E-94DE-4C09-8ACB-78AEC24124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All type + examples + GAN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11CF66E-94DE-4C09-8ACB-78AEC241243A}"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dirty="0" smtClean="0"/>
              <a:t>Imagine we have a dataset containing 2 clusters that are nice, Gaussian point clouds. We want to find 2 clusters in the data using K-means. However, say there's also a single outlier, located very far from either of the 'true' clusters. Maybe millions of times further away from any other point than any other points are to each other. If we chose the </a:t>
            </a:r>
            <a:r>
              <a:rPr lang="en-IN" dirty="0" err="1" smtClean="0"/>
              <a:t>centroids</a:t>
            </a:r>
            <a:r>
              <a:rPr lang="en-IN" dirty="0" smtClean="0"/>
              <a:t> to be the </a:t>
            </a:r>
            <a:r>
              <a:rPr lang="en-IN" dirty="0" err="1" smtClean="0"/>
              <a:t>centers</a:t>
            </a:r>
            <a:r>
              <a:rPr lang="en-IN" dirty="0" smtClean="0"/>
              <a:t> of the true clusters (the best 'representative' configuration), the value of the loss function would be very high. The loss function is the sum of squared distances from each point to its assigned cluster </a:t>
            </a:r>
            <a:r>
              <a:rPr lang="en-IN" dirty="0" err="1" smtClean="0"/>
              <a:t>centroid</a:t>
            </a:r>
            <a:r>
              <a:rPr lang="en-IN" dirty="0" smtClean="0"/>
              <a:t>. It would be high because the outlier is so far from the nearest </a:t>
            </a:r>
            <a:r>
              <a:rPr lang="en-IN" dirty="0" err="1" smtClean="0"/>
              <a:t>centroid</a:t>
            </a:r>
            <a:r>
              <a:rPr lang="en-IN" dirty="0" smtClean="0"/>
              <a:t>. Therefore, K-means would reduce the loss function by choosing the outlier itself to be one of </a:t>
            </a:r>
            <a:r>
              <a:rPr lang="en-IN" dirty="0" err="1" smtClean="0"/>
              <a:t>centroids</a:t>
            </a:r>
            <a:r>
              <a:rPr lang="en-IN" dirty="0" smtClean="0"/>
              <a:t>, and placing the other </a:t>
            </a:r>
            <a:r>
              <a:rPr lang="en-IN" dirty="0" err="1" smtClean="0"/>
              <a:t>centroid</a:t>
            </a:r>
            <a:r>
              <a:rPr lang="en-IN" dirty="0" smtClean="0"/>
              <a:t> somewhere in the middle of the remaining data. This configuration is clearly not representative of the </a:t>
            </a:r>
            <a:r>
              <a:rPr lang="en-IN" dirty="0" err="1" smtClean="0"/>
              <a:t>the</a:t>
            </a:r>
            <a:r>
              <a:rPr lang="en-IN" dirty="0" smtClean="0"/>
              <a:t> underlying distribution, but a pathological situation caused by the presence of a single outlier.</a:t>
            </a:r>
            <a:endParaRPr lang="en-IN" dirty="0"/>
          </a:p>
        </p:txBody>
      </p:sp>
      <p:sp>
        <p:nvSpPr>
          <p:cNvPr id="4" name="Slide Number Placeholder 3"/>
          <p:cNvSpPr>
            <a:spLocks noGrp="1"/>
          </p:cNvSpPr>
          <p:nvPr>
            <p:ph type="sldNum" sz="quarter" idx="10"/>
          </p:nvPr>
        </p:nvSpPr>
        <p:spPr/>
        <p:txBody>
          <a:bodyPr/>
          <a:lstStyle/>
          <a:p>
            <a:fld id="{F11CF66E-94DE-4C09-8ACB-78AEC241243A}" type="slidenum">
              <a:rPr lang="en-US" smtClean="0"/>
              <a:pPr/>
              <a:t>39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F3A710B3-9BD9-4D29-B58A-E5BDE7E1AE3B}" type="datetimeFigureOut">
              <a:rPr lang="en-US" smtClean="0"/>
              <a:pPr/>
              <a:t>6/29/2022</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2CC731A8-CCDA-434A-8FF7-17B23D52492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A710B3-9BD9-4D29-B58A-E5BDE7E1AE3B}"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C731A8-CCDA-434A-8FF7-17B23D5249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F3A710B3-9BD9-4D29-B58A-E5BDE7E1AE3B}" type="datetimeFigureOut">
              <a:rPr lang="en-US" smtClean="0"/>
              <a:pPr/>
              <a:t>6/29/2022</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2CC731A8-CCDA-434A-8FF7-17B23D52492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3A710B3-9BD9-4D29-B58A-E5BDE7E1AE3B}" type="datetimeFigureOut">
              <a:rPr lang="en-US" smtClean="0"/>
              <a:pPr/>
              <a:t>6/29/2022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2CC731A8-CCDA-434A-8FF7-17B23D52492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F3A710B3-9BD9-4D29-B58A-E5BDE7E1AE3B}" type="datetimeFigureOut">
              <a:rPr lang="en-US" smtClean="0"/>
              <a:pPr/>
              <a:t>6/29/2022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2CC731A8-CCDA-434A-8FF7-17B23D52492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F3A710B3-9BD9-4D29-B58A-E5BDE7E1AE3B}" type="datetimeFigureOut">
              <a:rPr lang="en-US" smtClean="0"/>
              <a:pPr/>
              <a:t>6/29/2022</a:t>
            </a:fld>
            <a:endParaRPr lang="en-US"/>
          </a:p>
        </p:txBody>
      </p:sp>
      <p:sp>
        <p:nvSpPr>
          <p:cNvPr id="10" name="Slide Number Placeholder 9"/>
          <p:cNvSpPr>
            <a:spLocks noGrp="1"/>
          </p:cNvSpPr>
          <p:nvPr>
            <p:ph type="sldNum" sz="quarter" idx="16"/>
          </p:nvPr>
        </p:nvSpPr>
        <p:spPr/>
        <p:txBody>
          <a:bodyPr rtlCol="0"/>
          <a:lstStyle/>
          <a:p>
            <a:fld id="{2CC731A8-CCDA-434A-8FF7-17B23D52492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F3A710B3-9BD9-4D29-B58A-E5BDE7E1AE3B}" type="datetimeFigureOut">
              <a:rPr lang="en-US" smtClean="0"/>
              <a:pPr/>
              <a:t>6/29/2022</a:t>
            </a:fld>
            <a:endParaRPr lang="en-US"/>
          </a:p>
        </p:txBody>
      </p:sp>
      <p:sp>
        <p:nvSpPr>
          <p:cNvPr id="12" name="Slide Number Placeholder 11"/>
          <p:cNvSpPr>
            <a:spLocks noGrp="1"/>
          </p:cNvSpPr>
          <p:nvPr>
            <p:ph type="sldNum" sz="quarter" idx="16"/>
          </p:nvPr>
        </p:nvSpPr>
        <p:spPr/>
        <p:txBody>
          <a:bodyPr rtlCol="0"/>
          <a:lstStyle/>
          <a:p>
            <a:fld id="{2CC731A8-CCDA-434A-8FF7-17B23D52492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3A710B3-9BD9-4D29-B58A-E5BDE7E1AE3B}" type="datetimeFigureOut">
              <a:rPr lang="en-US" smtClean="0"/>
              <a:pPr/>
              <a:t>6/29/2022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2CC731A8-CCDA-434A-8FF7-17B23D52492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A710B3-9BD9-4D29-B58A-E5BDE7E1AE3B}" type="datetimeFigureOut">
              <a:rPr lang="en-US" smtClean="0"/>
              <a:pPr/>
              <a:t>6/29/2022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2CC731A8-CCDA-434A-8FF7-17B23D52492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3A710B3-9BD9-4D29-B58A-E5BDE7E1AE3B}" type="datetimeFigureOut">
              <a:rPr lang="en-US" smtClean="0"/>
              <a:pPr/>
              <a:t>6/29/2022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2CC731A8-CCDA-434A-8FF7-17B23D52492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F3A710B3-9BD9-4D29-B58A-E5BDE7E1AE3B}" type="datetimeFigureOut">
              <a:rPr lang="en-US" smtClean="0"/>
              <a:pPr/>
              <a:t>6/29/2022</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2CC731A8-CCDA-434A-8FF7-17B23D52492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3A710B3-9BD9-4D29-B58A-E5BDE7E1AE3B}" type="datetimeFigureOut">
              <a:rPr lang="en-US" smtClean="0"/>
              <a:pPr/>
              <a:t>6/29/2022</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2CC731A8-CCDA-434A-8FF7-17B23D52492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152400"/>
            <a:ext cx="6477000" cy="1828800"/>
          </a:xfrm>
        </p:spPr>
        <p:txBody>
          <a:bodyPr>
            <a:normAutofit/>
          </a:bodyPr>
          <a:lstStyle/>
          <a:p>
            <a:pPr algn="ctr"/>
            <a:r>
              <a:rPr lang="en-US" b="1" u="sng" dirty="0" smtClean="0">
                <a:solidFill>
                  <a:schemeClr val="tx2">
                    <a:lumMod val="50000"/>
                  </a:schemeClr>
                </a:solidFill>
                <a:latin typeface="Times New Roman" pitchFamily="18" charset="0"/>
                <a:cs typeface="Times New Roman" pitchFamily="18" charset="0"/>
              </a:rPr>
              <a:t>UNSUPERVISED </a:t>
            </a:r>
            <a:br>
              <a:rPr lang="en-US" b="1" u="sng" dirty="0" smtClean="0">
                <a:solidFill>
                  <a:schemeClr val="tx2">
                    <a:lumMod val="50000"/>
                  </a:schemeClr>
                </a:solidFill>
                <a:latin typeface="Times New Roman" pitchFamily="18" charset="0"/>
                <a:cs typeface="Times New Roman" pitchFamily="18" charset="0"/>
              </a:rPr>
            </a:br>
            <a:r>
              <a:rPr lang="en-US" b="1" u="sng" dirty="0" smtClean="0">
                <a:solidFill>
                  <a:schemeClr val="tx2">
                    <a:lumMod val="50000"/>
                  </a:schemeClr>
                </a:solidFill>
                <a:latin typeface="Times New Roman" pitchFamily="18" charset="0"/>
                <a:cs typeface="Times New Roman" pitchFamily="18" charset="0"/>
              </a:rPr>
              <a:t>LEARNING</a:t>
            </a:r>
            <a:endParaRPr lang="en-US" b="1" u="sng" dirty="0">
              <a:solidFill>
                <a:schemeClr val="tx2">
                  <a:lumMod val="50000"/>
                </a:schemeClr>
              </a:solidFill>
              <a:latin typeface="Times New Roman" pitchFamily="18" charset="0"/>
              <a:cs typeface="Times New Roman" pitchFamily="18" charset="0"/>
            </a:endParaRPr>
          </a:p>
        </p:txBody>
      </p:sp>
      <p:sp>
        <p:nvSpPr>
          <p:cNvPr id="3" name="Subtitle 2"/>
          <p:cNvSpPr>
            <a:spLocks noGrp="1"/>
          </p:cNvSpPr>
          <p:nvPr>
            <p:ph type="subTitle" idx="1"/>
          </p:nvPr>
        </p:nvSpPr>
        <p:spPr>
          <a:xfrm>
            <a:off x="1066800" y="4648200"/>
            <a:ext cx="6400800" cy="1371600"/>
          </a:xfrm>
        </p:spPr>
        <p:txBody>
          <a:bodyPr>
            <a:normAutofit/>
          </a:bodyPr>
          <a:lstStyle/>
          <a:p>
            <a:pPr algn="ctr"/>
            <a:r>
              <a:rPr lang="en-US" sz="2400" dirty="0" smtClean="0">
                <a:solidFill>
                  <a:schemeClr val="tx1"/>
                </a:solidFill>
                <a:latin typeface="Times New Roman" pitchFamily="18" charset="0"/>
                <a:cs typeface="Times New Roman" pitchFamily="18" charset="0"/>
              </a:rPr>
              <a:t>Pritam Prakash Shete </a:t>
            </a:r>
            <a:endParaRPr lang="en-US" sz="2400" dirty="0" smtClean="0">
              <a:solidFill>
                <a:schemeClr val="tx1"/>
              </a:solidFill>
              <a:latin typeface="Times New Roman" pitchFamily="18" charset="0"/>
              <a:cs typeface="Times New Roman" pitchFamily="18" charset="0"/>
            </a:endParaRPr>
          </a:p>
          <a:p>
            <a:pPr algn="ctr"/>
            <a:r>
              <a:rPr lang="en-US" sz="2400" dirty="0" smtClean="0">
                <a:solidFill>
                  <a:schemeClr val="tx1"/>
                </a:solidFill>
                <a:latin typeface="Times New Roman" pitchFamily="18" charset="0"/>
                <a:cs typeface="Times New Roman" pitchFamily="18" charset="0"/>
              </a:rPr>
              <a:t>Scientific </a:t>
            </a:r>
            <a:r>
              <a:rPr lang="en-US" sz="2400" dirty="0" smtClean="0">
                <a:solidFill>
                  <a:schemeClr val="tx1"/>
                </a:solidFill>
                <a:latin typeface="Times New Roman" pitchFamily="18" charset="0"/>
                <a:cs typeface="Times New Roman" pitchFamily="18" charset="0"/>
              </a:rPr>
              <a:t>Officer F</a:t>
            </a:r>
            <a:endParaRPr lang="en-US" sz="2400" dirty="0" smtClean="0">
              <a:solidFill>
                <a:schemeClr val="tx1"/>
              </a:solidFill>
              <a:latin typeface="Times New Roman" pitchFamily="18" charset="0"/>
              <a:cs typeface="Times New Roman" pitchFamily="18" charset="0"/>
            </a:endParaRPr>
          </a:p>
          <a:p>
            <a:pPr algn="ctr"/>
            <a:r>
              <a:rPr lang="en-US" sz="2400" dirty="0" smtClean="0">
                <a:solidFill>
                  <a:schemeClr val="tx1"/>
                </a:solidFill>
                <a:latin typeface="Times New Roman" pitchFamily="18" charset="0"/>
                <a:cs typeface="Times New Roman" pitchFamily="18" charset="0"/>
              </a:rPr>
              <a:t>Computer Division, BARC</a:t>
            </a:r>
            <a:endParaRPr lang="en-US" sz="2400" dirty="0">
              <a:solidFill>
                <a:schemeClr val="tx1"/>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3200400" y="2438400"/>
            <a:ext cx="2209800"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09600" y="2362200"/>
            <a:ext cx="8229600" cy="2286000"/>
          </a:xfrm>
          <a:prstGeom prst="rect">
            <a:avLst/>
          </a:prstGeom>
        </p:spPr>
        <p:txBody>
          <a:bodyPr>
            <a:normAutofit fontScale="825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5300" b="1" i="0" u="none" strike="noStrike" kern="1200" cap="none" spc="0" normalizeH="0" baseline="0" noProof="0" dirty="0" smtClean="0">
                <a:ln>
                  <a:noFill/>
                </a:ln>
                <a:effectLst/>
                <a:uLnTx/>
                <a:uFillTx/>
                <a:latin typeface="Times New Roman" pitchFamily="18" charset="0"/>
                <a:ea typeface="+mj-ea"/>
                <a:cs typeface="Times New Roman" pitchFamily="18" charset="0"/>
              </a:rPr>
              <a:t>K-Means Clustering Algorithm</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t/>
            </a:r>
            <a:b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br>
            <a:r>
              <a:rPr kumimoji="0" lang="en-IN" sz="39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Pictorial Illustration </a:t>
            </a:r>
            <a: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t/>
            </a:r>
            <a:b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br>
            <a:endParaRPr kumimoji="0" lang="en-IN" sz="4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 y="0"/>
            <a:ext cx="9143999" cy="68579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 y="0"/>
            <a:ext cx="9143999" cy="68437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0"/>
            <a:ext cx="9143999" cy="68246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1" y="0"/>
            <a:ext cx="9143999"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cxnSp>
        <p:nvCxnSpPr>
          <p:cNvPr id="4" name="Straight Arrow Connector 3"/>
          <p:cNvCxnSpPr/>
          <p:nvPr/>
        </p:nvCxnSpPr>
        <p:spPr>
          <a:xfrm flipV="1">
            <a:off x="3886200" y="2057400"/>
            <a:ext cx="381000" cy="304800"/>
          </a:xfrm>
          <a:prstGeom prst="straightConnector1">
            <a:avLst/>
          </a:prstGeom>
          <a:ln w="57150">
            <a:solidFill>
              <a:srgbClr val="002060"/>
            </a:solidFill>
            <a:tailEnd type="arrow"/>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rot="10800000" flipV="1">
            <a:off x="3810000" y="4191000"/>
            <a:ext cx="457200" cy="304800"/>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cxnSp>
        <p:nvCxnSpPr>
          <p:cNvPr id="4" name="Straight Arrow Connector 3"/>
          <p:cNvCxnSpPr/>
          <p:nvPr/>
        </p:nvCxnSpPr>
        <p:spPr>
          <a:xfrm>
            <a:off x="4648200" y="1828800"/>
            <a:ext cx="457200" cy="1588"/>
          </a:xfrm>
          <a:prstGeom prst="straightConnector1">
            <a:avLst/>
          </a:prstGeom>
          <a:ln>
            <a:solidFill>
              <a:srgbClr val="002060"/>
            </a:solidFill>
            <a:tailEnd type="arrow"/>
          </a:ln>
        </p:spPr>
        <p:style>
          <a:lnRef idx="3">
            <a:schemeClr val="accent5"/>
          </a:lnRef>
          <a:fillRef idx="0">
            <a:schemeClr val="accent5"/>
          </a:fillRef>
          <a:effectRef idx="2">
            <a:schemeClr val="accent5"/>
          </a:effectRef>
          <a:fontRef idx="minor">
            <a:schemeClr val="tx1"/>
          </a:fontRef>
        </p:style>
      </p:cxnSp>
      <p:cxnSp>
        <p:nvCxnSpPr>
          <p:cNvPr id="6" name="Straight Arrow Connector 5"/>
          <p:cNvCxnSpPr/>
          <p:nvPr/>
        </p:nvCxnSpPr>
        <p:spPr>
          <a:xfrm rot="10800000" flipV="1">
            <a:off x="3048000" y="4495800"/>
            <a:ext cx="457200" cy="228600"/>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
            <a:ext cx="7772400" cy="1143000"/>
          </a:xfrm>
        </p:spPr>
        <p:txBody>
          <a:bodyPr/>
          <a:lstStyle/>
          <a:p>
            <a:r>
              <a:rPr lang="en-US" b="1" dirty="0" smtClean="0">
                <a:solidFill>
                  <a:schemeClr val="tx1"/>
                </a:solidFill>
                <a:latin typeface="Times New Roman" pitchFamily="18" charset="0"/>
                <a:cs typeface="Times New Roman" pitchFamily="18" charset="0"/>
              </a:rPr>
              <a:t>Topics</a:t>
            </a:r>
            <a:endParaRPr lang="en-US"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4800" y="1600200"/>
            <a:ext cx="8686800" cy="5257800"/>
          </a:xfrm>
        </p:spPr>
        <p:txBody>
          <a:bodyPr>
            <a:normAutofit fontScale="92500" lnSpcReduction="20000"/>
          </a:bodyPr>
          <a:lstStyle/>
          <a:p>
            <a:r>
              <a:rPr lang="en-US" sz="2400" b="1" dirty="0" smtClean="0">
                <a:latin typeface="Times New Roman" pitchFamily="18" charset="0"/>
                <a:cs typeface="Times New Roman" pitchFamily="18" charset="0"/>
              </a:rPr>
              <a:t>Introduction</a:t>
            </a:r>
          </a:p>
          <a:p>
            <a:pPr marL="806450" indent="-319088">
              <a:buFont typeface="Wingdings" pitchFamily="2" charset="2"/>
              <a:buChar char="Ø"/>
            </a:pPr>
            <a:r>
              <a:rPr lang="en-US" sz="2000" dirty="0" smtClean="0">
                <a:latin typeface="Times New Roman" pitchFamily="18" charset="0"/>
                <a:cs typeface="Times New Roman" pitchFamily="18" charset="0"/>
              </a:rPr>
              <a:t>Supervised Learning and its types </a:t>
            </a:r>
          </a:p>
          <a:p>
            <a:pPr marL="806450" indent="-319088">
              <a:buFont typeface="Wingdings" pitchFamily="2" charset="2"/>
              <a:buChar char="Ø"/>
            </a:pPr>
            <a:r>
              <a:rPr lang="en-US" sz="2000" dirty="0" smtClean="0">
                <a:latin typeface="Times New Roman" pitchFamily="18" charset="0"/>
                <a:cs typeface="Times New Roman" pitchFamily="18" charset="0"/>
              </a:rPr>
              <a:t>Unsupervised Learning and its types</a:t>
            </a:r>
          </a:p>
          <a:p>
            <a:pPr marL="806450" indent="-319088">
              <a:buFont typeface="Wingdings" pitchFamily="2" charset="2"/>
              <a:buChar char="Ø"/>
            </a:pPr>
            <a:r>
              <a:rPr lang="en-US" sz="2000" dirty="0" smtClean="0">
                <a:latin typeface="Times New Roman" pitchFamily="18" charset="0"/>
                <a:cs typeface="Times New Roman" pitchFamily="18" charset="0"/>
              </a:rPr>
              <a:t>Pros &amp; Cons of Unsupervised Learning</a:t>
            </a:r>
          </a:p>
          <a:p>
            <a:r>
              <a:rPr lang="en-US" sz="2400" b="1" dirty="0" smtClean="0">
                <a:latin typeface="Times New Roman" pitchFamily="18" charset="0"/>
                <a:cs typeface="Times New Roman" pitchFamily="18" charset="0"/>
              </a:rPr>
              <a:t>Unsupervised Learning-Clustering</a:t>
            </a:r>
          </a:p>
          <a:p>
            <a:pPr marL="806450" indent="-319088">
              <a:buFont typeface="Wingdings" pitchFamily="2" charset="2"/>
              <a:buChar char="Ø"/>
            </a:pPr>
            <a:r>
              <a:rPr lang="en-US" sz="2000" dirty="0" smtClean="0">
                <a:latin typeface="Times New Roman" pitchFamily="18" charset="0"/>
                <a:cs typeface="Times New Roman" pitchFamily="18" charset="0"/>
              </a:rPr>
              <a:t>Applications </a:t>
            </a:r>
          </a:p>
          <a:p>
            <a:pPr marL="806450" indent="-319088">
              <a:buFont typeface="Wingdings" pitchFamily="2" charset="2"/>
              <a:buChar char="Ø"/>
            </a:pPr>
            <a:r>
              <a:rPr lang="en-US" sz="2000" dirty="0" smtClean="0">
                <a:latin typeface="Times New Roman" pitchFamily="18" charset="0"/>
                <a:cs typeface="Times New Roman" pitchFamily="18" charset="0"/>
              </a:rPr>
              <a:t>K-Means Clustering Algorithm in </a:t>
            </a:r>
            <a:r>
              <a:rPr lang="en-US" sz="2000" dirty="0" smtClean="0">
                <a:latin typeface="Times New Roman" pitchFamily="18" charset="0"/>
                <a:cs typeface="Times New Roman" pitchFamily="18" charset="0"/>
              </a:rPr>
              <a:t>detail</a:t>
            </a:r>
          </a:p>
          <a:p>
            <a:pPr marL="354013" indent="-319088">
              <a:buFont typeface="Wingdings" pitchFamily="2" charset="2"/>
              <a:buChar char="q"/>
            </a:pPr>
            <a:r>
              <a:rPr lang="en-US" sz="2400" b="1" dirty="0" smtClean="0">
                <a:latin typeface="Times New Roman" pitchFamily="18" charset="0"/>
                <a:cs typeface="Times New Roman" pitchFamily="18" charset="0"/>
              </a:rPr>
              <a:t>Unsupervised Learning- Dimensionality Reduction</a:t>
            </a:r>
          </a:p>
          <a:p>
            <a:pPr marL="806450" indent="-319088">
              <a:buFont typeface="Wingdings" pitchFamily="2" charset="2"/>
              <a:buChar char="Ø"/>
            </a:pPr>
            <a:r>
              <a:rPr lang="en-US" sz="2000" dirty="0" smtClean="0">
                <a:latin typeface="Times New Roman" pitchFamily="18" charset="0"/>
                <a:cs typeface="Times New Roman" pitchFamily="18" charset="0"/>
              </a:rPr>
              <a:t>Background</a:t>
            </a:r>
          </a:p>
          <a:p>
            <a:pPr marL="806450" indent="-319088">
              <a:buFont typeface="Wingdings" pitchFamily="2" charset="2"/>
              <a:buChar char="Ø"/>
            </a:pPr>
            <a:r>
              <a:rPr lang="en-US" sz="2000" dirty="0" smtClean="0">
                <a:latin typeface="Times New Roman" pitchFamily="18" charset="0"/>
                <a:cs typeface="Times New Roman" pitchFamily="18" charset="0"/>
              </a:rPr>
              <a:t>PCA Algorithm  overview</a:t>
            </a:r>
          </a:p>
          <a:p>
            <a:pPr marL="806450" indent="-319088">
              <a:buFont typeface="Wingdings" pitchFamily="2" charset="2"/>
              <a:buChar char="Ø"/>
            </a:pPr>
            <a:r>
              <a:rPr lang="en-US" sz="2000" dirty="0" smtClean="0">
                <a:latin typeface="Times New Roman" pitchFamily="18" charset="0"/>
                <a:cs typeface="Times New Roman" pitchFamily="18" charset="0"/>
              </a:rPr>
              <a:t>Applications</a:t>
            </a:r>
          </a:p>
          <a:p>
            <a:pPr marL="354013" indent="-319088">
              <a:buFont typeface="Wingdings" pitchFamily="2" charset="2"/>
              <a:buChar char="q"/>
            </a:pPr>
            <a:r>
              <a:rPr lang="en-US" sz="2400" b="1" dirty="0" smtClean="0">
                <a:latin typeface="Times New Roman" pitchFamily="18" charset="0"/>
                <a:cs typeface="Times New Roman" pitchFamily="18" charset="0"/>
              </a:rPr>
              <a:t>Unsupervised Learning- Association Rule Learning</a:t>
            </a:r>
          </a:p>
          <a:p>
            <a:pPr marL="806450" indent="-319088">
              <a:buFont typeface="Wingdings" pitchFamily="2" charset="2"/>
              <a:buChar char="Ø"/>
            </a:pPr>
            <a:r>
              <a:rPr lang="en-US" sz="2000" dirty="0" smtClean="0">
                <a:latin typeface="Times New Roman" pitchFamily="18" charset="0"/>
                <a:cs typeface="Times New Roman" pitchFamily="18" charset="0"/>
              </a:rPr>
              <a:t>Background</a:t>
            </a:r>
          </a:p>
          <a:p>
            <a:pPr marL="806450" indent="-319088">
              <a:buFont typeface="Wingdings" pitchFamily="2" charset="2"/>
              <a:buChar char="Ø"/>
            </a:pPr>
            <a:r>
              <a:rPr lang="en-US" sz="2000" dirty="0" err="1" smtClean="0">
                <a:latin typeface="Times New Roman" pitchFamily="18" charset="0"/>
                <a:cs typeface="Times New Roman" pitchFamily="18" charset="0"/>
              </a:rPr>
              <a:t>Apriori</a:t>
            </a:r>
            <a:r>
              <a:rPr lang="en-US" sz="2000" dirty="0" smtClean="0">
                <a:latin typeface="Times New Roman" pitchFamily="18" charset="0"/>
                <a:cs typeface="Times New Roman" pitchFamily="18" charset="0"/>
              </a:rPr>
              <a:t> Algorithm overview</a:t>
            </a:r>
          </a:p>
          <a:p>
            <a:pPr marL="806450" indent="-319088">
              <a:buFont typeface="Wingdings" pitchFamily="2" charset="2"/>
              <a:buChar char="Ø"/>
            </a:pPr>
            <a:r>
              <a:rPr lang="en-US" sz="2000" dirty="0" smtClean="0">
                <a:latin typeface="Times New Roman" pitchFamily="18" charset="0"/>
                <a:cs typeface="Times New Roman" pitchFamily="18" charset="0"/>
              </a:rPr>
              <a:t>Applications</a:t>
            </a:r>
            <a:endParaRPr lang="en-US" sz="2400" dirty="0" smtClean="0">
              <a:latin typeface="Times New Roman" pitchFamily="18" charset="0"/>
              <a:cs typeface="Times New Roman" pitchFamily="18" charset="0"/>
            </a:endParaRPr>
          </a:p>
          <a:p>
            <a:pPr marL="806450" indent="-319088">
              <a:buFont typeface="Wingdings" pitchFamily="2" charset="2"/>
              <a:buChar char="Ø"/>
            </a:pPr>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king7.gif"/>
          <p:cNvPicPr>
            <a:picLocks noChangeAspect="1"/>
          </p:cNvPicPr>
          <p:nvPr/>
        </p:nvPicPr>
        <p:blipFill>
          <a:blip r:embed="rId2"/>
          <a:srcRect l="11677" b="10213"/>
          <a:stretch>
            <a:fillRect/>
          </a:stretch>
        </p:blipFill>
        <p:spPr>
          <a:xfrm>
            <a:off x="1143000" y="394431"/>
            <a:ext cx="7010400" cy="600636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362200"/>
            <a:ext cx="8229600" cy="1143000"/>
          </a:xfrm>
          <a:prstGeom prst="rect">
            <a:avLst/>
          </a:prstGeom>
        </p:spPr>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t>K-means clustering algorithm</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t/>
            </a:r>
            <a:br>
              <a:rPr kumimoji="0" lang="en-IN" sz="4400" b="1" i="0" u="none" strike="noStrike" kern="1200" cap="none" spc="0" normalizeH="0" baseline="0" noProof="0" dirty="0" smtClean="0">
                <a:ln>
                  <a:noFill/>
                </a:ln>
                <a:effectLst/>
                <a:uLnTx/>
                <a:uFillTx/>
                <a:latin typeface="Times New Roman" pitchFamily="18" charset="0"/>
                <a:ea typeface="+mj-ea"/>
                <a:cs typeface="Times New Roman" pitchFamily="18" charset="0"/>
              </a:rPr>
            </a:br>
            <a:r>
              <a:rPr kumimoji="0" lang="en-IN" sz="3200" b="1" i="0" u="none" strike="noStrike" kern="1200" cap="none" spc="0" normalizeH="0" baseline="0" noProof="0" dirty="0" smtClean="0">
                <a:ln>
                  <a:noFill/>
                </a:ln>
                <a:solidFill>
                  <a:srgbClr val="FF0000"/>
                </a:solidFill>
                <a:effectLst/>
                <a:uLnTx/>
                <a:uFillTx/>
                <a:latin typeface="Times New Roman" pitchFamily="18" charset="0"/>
                <a:ea typeface="+mj-ea"/>
                <a:cs typeface="Times New Roman" pitchFamily="18" charset="0"/>
              </a:rPr>
              <a:t>Formal Definition</a:t>
            </a:r>
            <a:endParaRPr kumimoji="0" lang="en-IN" sz="4400" b="1" i="0" u="none" strike="noStrike" kern="1200" cap="none" spc="0" normalizeH="0" baseline="0" noProof="0" dirty="0">
              <a:ln>
                <a:noFill/>
              </a:ln>
              <a:solidFill>
                <a:srgbClr val="FF0000"/>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descr="C:\Users\Admin\Pictures\Picture1.png"/>
          <p:cNvPicPr>
            <a:picLocks noChangeAspect="1" noChangeArrowheads="1"/>
          </p:cNvPicPr>
          <p:nvPr/>
        </p:nvPicPr>
        <p:blipFill>
          <a:blip r:embed="rId2"/>
          <a:srcRect/>
          <a:stretch>
            <a:fillRect/>
          </a:stretch>
        </p:blipFill>
        <p:spPr bwMode="auto">
          <a:xfrm>
            <a:off x="457199" y="1495425"/>
            <a:ext cx="8534401" cy="3867150"/>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descr="C:\Users\Admin\Pictures\Picture1.png"/>
          <p:cNvPicPr>
            <a:picLocks noChangeAspect="1" noChangeArrowheads="1"/>
          </p:cNvPicPr>
          <p:nvPr/>
        </p:nvPicPr>
        <p:blipFill>
          <a:blip r:embed="rId2"/>
          <a:srcRect/>
          <a:stretch>
            <a:fillRect/>
          </a:stretch>
        </p:blipFill>
        <p:spPr bwMode="auto">
          <a:xfrm>
            <a:off x="-1" y="228600"/>
            <a:ext cx="9144001" cy="62484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32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effectLst/>
                <a:uLnTx/>
                <a:uFillTx/>
                <a:latin typeface="Times New Roman" pitchFamily="18" charset="0"/>
                <a:ea typeface="+mj-ea"/>
                <a:cs typeface="Times New Roman" pitchFamily="18" charset="0"/>
              </a:rPr>
              <a:t>Optimization objective</a:t>
            </a:r>
            <a:endParaRPr kumimoji="0" lang="en-US" sz="4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C:\Users\Admin\Pictures\Picture1.png"/>
          <p:cNvPicPr>
            <a:picLocks noChangeAspect="1" noChangeArrowheads="1"/>
          </p:cNvPicPr>
          <p:nvPr/>
        </p:nvPicPr>
        <p:blipFill>
          <a:blip r:embed="rId2"/>
          <a:srcRect/>
          <a:stretch>
            <a:fillRect/>
          </a:stretch>
        </p:blipFill>
        <p:spPr bwMode="auto">
          <a:xfrm>
            <a:off x="0" y="381000"/>
            <a:ext cx="9050844" cy="5638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a:stretch>
            <a:fillRect/>
          </a:stretch>
        </p:blipFill>
        <p:spPr>
          <a:xfrm>
            <a:off x="0" y="914400"/>
            <a:ext cx="9144000" cy="5105399"/>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23622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effectLst/>
                <a:uLnTx/>
                <a:uFillTx/>
                <a:latin typeface="Times New Roman" pitchFamily="18" charset="0"/>
                <a:ea typeface="+mj-ea"/>
                <a:cs typeface="Times New Roman" pitchFamily="18" charset="0"/>
              </a:rPr>
              <a:t>Random initialization</a:t>
            </a:r>
            <a:endParaRPr kumimoji="0" lang="en-US" sz="4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1.png"/>
          <p:cNvPicPr>
            <a:picLocks noChangeAspect="1"/>
          </p:cNvPicPr>
          <p:nvPr/>
        </p:nvPicPr>
        <p:blipFill>
          <a:blip r:embed="rId2"/>
          <a:stretch>
            <a:fillRect/>
          </a:stretch>
        </p:blipFill>
        <p:spPr>
          <a:xfrm>
            <a:off x="0" y="1051700"/>
            <a:ext cx="9144000" cy="4754599"/>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a:stretch>
            <a:fillRect/>
          </a:stretch>
        </p:blipFill>
        <p:spPr>
          <a:xfrm>
            <a:off x="0" y="609600"/>
            <a:ext cx="9144000" cy="5715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solidFill>
                  <a:schemeClr val="tx1"/>
                </a:solidFill>
                <a:latin typeface="Times New Roman" pitchFamily="18" charset="0"/>
                <a:cs typeface="Times New Roman" pitchFamily="18" charset="0"/>
              </a:rPr>
              <a:t>Supervised Learning</a:t>
            </a:r>
            <a:endParaRPr lang="en-US" b="1" dirty="0">
              <a:solidFill>
                <a:schemeClr val="tx1"/>
              </a:solidFill>
              <a:latin typeface="Times New Roman" pitchFamily="18" charset="0"/>
              <a:cs typeface="Times New Roman" pitchFamily="18" charset="0"/>
            </a:endParaRPr>
          </a:p>
        </p:txBody>
      </p:sp>
      <p:sp>
        <p:nvSpPr>
          <p:cNvPr id="4" name="Content Placeholder 3"/>
          <p:cNvSpPr>
            <a:spLocks noGrp="1"/>
          </p:cNvSpPr>
          <p:nvPr>
            <p:ph sz="quarter" idx="1"/>
          </p:nvPr>
        </p:nvSpPr>
        <p:spPr>
          <a:xfrm>
            <a:off x="457200" y="1752600"/>
            <a:ext cx="8382000" cy="4800600"/>
          </a:xfrm>
        </p:spPr>
        <p:txBody>
          <a:bodyPr>
            <a:normAutofit/>
          </a:bodyPr>
          <a:lstStyle/>
          <a:p>
            <a:pPr algn="just"/>
            <a:r>
              <a:rPr lang="en-US" sz="2400" dirty="0" smtClean="0">
                <a:latin typeface="Times New Roman" pitchFamily="18" charset="0"/>
                <a:cs typeface="Times New Roman" pitchFamily="18" charset="0"/>
              </a:rPr>
              <a:t>Training set – { (x</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,y</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,y</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(x</a:t>
            </a:r>
            <a:r>
              <a:rPr lang="en-US" sz="2400" baseline="30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,y</a:t>
            </a:r>
            <a:r>
              <a:rPr lang="en-US" sz="2400" baseline="30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Learn mapping function from input to output.</a:t>
            </a:r>
          </a:p>
          <a:p>
            <a:pPr algn="just">
              <a:buNone/>
            </a:pPr>
            <a:r>
              <a:rPr lang="en-US" sz="2400" dirty="0" smtClean="0">
                <a:latin typeface="Times New Roman" pitchFamily="18" charset="0"/>
                <a:cs typeface="Times New Roman" pitchFamily="18" charset="0"/>
              </a:rPr>
              <a:t>				Y = f(X)</a:t>
            </a:r>
          </a:p>
          <a:p>
            <a:pPr algn="just"/>
            <a:r>
              <a:rPr lang="en-US" sz="2400" dirty="0" smtClean="0">
                <a:latin typeface="Times New Roman" pitchFamily="18" charset="0"/>
                <a:cs typeface="Times New Roman" pitchFamily="18" charset="0"/>
              </a:rPr>
              <a:t>Predict output y for new input x.</a:t>
            </a:r>
          </a:p>
          <a:p>
            <a:pPr algn="just"/>
            <a:r>
              <a:rPr lang="en-US" sz="2400" dirty="0" smtClean="0">
                <a:latin typeface="Times New Roman" pitchFamily="18" charset="0"/>
                <a:cs typeface="Times New Roman" pitchFamily="18" charset="0"/>
              </a:rPr>
              <a:t>Process of algorithm learning from training dataset can be thought of as a teacher supervising learning process.</a:t>
            </a:r>
          </a:p>
          <a:p>
            <a:pPr algn="just"/>
            <a:r>
              <a:rPr lang="en-US" sz="2400" dirty="0" smtClean="0">
                <a:latin typeface="Times New Roman" pitchFamily="18" charset="0"/>
                <a:cs typeface="Times New Roman" pitchFamily="18" charset="0"/>
              </a:rPr>
              <a:t>Algorithm iteratively makes predictions on the training data and is corrected by teacher.</a:t>
            </a:r>
          </a:p>
          <a:p>
            <a:pPr algn="just"/>
            <a:r>
              <a:rPr lang="en-US" sz="2400" dirty="0" smtClean="0">
                <a:latin typeface="Times New Roman" pitchFamily="18" charset="0"/>
                <a:cs typeface="Times New Roman" pitchFamily="18" charset="0"/>
              </a:rPr>
              <a:t>Learning stops when algorithm receives an acceptable level of performance.</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srcRect/>
          <a:stretch>
            <a:fillRect/>
          </a:stretch>
        </p:blipFill>
        <p:spPr bwMode="auto">
          <a:xfrm>
            <a:off x="228600" y="609600"/>
            <a:ext cx="8763000" cy="5638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33400" y="251460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smtClean="0">
                <a:ln>
                  <a:noFill/>
                </a:ln>
                <a:effectLst/>
                <a:uLnTx/>
                <a:uFillTx/>
                <a:latin typeface="Times New Roman" pitchFamily="18" charset="0"/>
                <a:ea typeface="+mj-ea"/>
                <a:cs typeface="Times New Roman" pitchFamily="18" charset="0"/>
              </a:rPr>
              <a:t>Choosing number of clusters</a:t>
            </a:r>
            <a:endParaRPr kumimoji="0" lang="en-US" sz="4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icture1.png"/>
          <p:cNvPicPr>
            <a:picLocks noChangeAspect="1"/>
          </p:cNvPicPr>
          <p:nvPr/>
        </p:nvPicPr>
        <p:blipFill>
          <a:blip r:embed="rId2"/>
          <a:stretch>
            <a:fillRect/>
          </a:stretch>
        </p:blipFill>
        <p:spPr>
          <a:xfrm>
            <a:off x="0" y="731849"/>
            <a:ext cx="9144000" cy="5394302"/>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srcRect/>
          <a:stretch>
            <a:fillRect/>
          </a:stretch>
        </p:blipFill>
        <p:spPr bwMode="auto">
          <a:xfrm>
            <a:off x="0" y="685800"/>
            <a:ext cx="9143999" cy="5705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icture1.png"/>
          <p:cNvPicPr>
            <a:picLocks noChangeAspect="1"/>
          </p:cNvPicPr>
          <p:nvPr/>
        </p:nvPicPr>
        <p:blipFill>
          <a:blip r:embed="rId2"/>
          <a:stretch>
            <a:fillRect/>
          </a:stretch>
        </p:blipFill>
        <p:spPr>
          <a:xfrm>
            <a:off x="0" y="731849"/>
            <a:ext cx="9144000" cy="5394302"/>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icture1.png"/>
          <p:cNvPicPr>
            <a:picLocks noChangeAspect="1"/>
          </p:cNvPicPr>
          <p:nvPr/>
        </p:nvPicPr>
        <p:blipFill>
          <a:blip r:embed="rId2"/>
          <a:stretch>
            <a:fillRect/>
          </a:stretch>
        </p:blipFill>
        <p:spPr>
          <a:xfrm>
            <a:off x="0" y="731849"/>
            <a:ext cx="9144000" cy="5394302"/>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lbow.jpg"/>
          <p:cNvPicPr>
            <a:picLocks noChangeAspect="1"/>
          </p:cNvPicPr>
          <p:nvPr/>
        </p:nvPicPr>
        <p:blipFill>
          <a:blip r:embed="rId2"/>
          <a:srcRect l="3333" t="12963" r="3333" b="8519"/>
          <a:stretch>
            <a:fillRect/>
          </a:stretch>
        </p:blipFill>
        <p:spPr>
          <a:xfrm>
            <a:off x="76200" y="1066800"/>
            <a:ext cx="9067800" cy="495300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2"/>
          <a:srcRect/>
          <a:stretch>
            <a:fillRect/>
          </a:stretch>
        </p:blipFill>
        <p:spPr bwMode="auto">
          <a:xfrm>
            <a:off x="0" y="381000"/>
            <a:ext cx="9144000" cy="6315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Drawbacks</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676400"/>
            <a:ext cx="8229600" cy="5181600"/>
          </a:xfrm>
        </p:spPr>
        <p:txBody>
          <a:bodyPr>
            <a:normAutofit/>
          </a:bodyPr>
          <a:lstStyle/>
          <a:p>
            <a:pPr algn="just"/>
            <a:r>
              <a:rPr lang="en-IN" sz="2400" dirty="0" smtClean="0">
                <a:latin typeface="Times New Roman" pitchFamily="18" charset="0"/>
                <a:cs typeface="Times New Roman" pitchFamily="18" charset="0"/>
              </a:rPr>
              <a:t>Difficult to predict the number of clusters k</a:t>
            </a:r>
          </a:p>
          <a:p>
            <a:pPr algn="just"/>
            <a:r>
              <a:rPr lang="en-IN" sz="2400" dirty="0" smtClean="0">
                <a:latin typeface="Times New Roman" pitchFamily="18" charset="0"/>
                <a:cs typeface="Times New Roman" pitchFamily="18" charset="0"/>
              </a:rPr>
              <a:t>Initial seeds have strong impact on final results</a:t>
            </a:r>
          </a:p>
          <a:p>
            <a:pPr algn="just"/>
            <a:r>
              <a:rPr lang="en-IN" sz="2400" dirty="0" smtClean="0">
                <a:latin typeface="Times New Roman" pitchFamily="18" charset="0"/>
                <a:cs typeface="Times New Roman" pitchFamily="18" charset="0"/>
              </a:rPr>
              <a:t>Forms spherical clusters only, fails in other cases.</a:t>
            </a:r>
          </a:p>
          <a:p>
            <a:pPr algn="just"/>
            <a:endParaRPr lang="en-IN" sz="2400" dirty="0">
              <a:latin typeface="Times New Roman" pitchFamily="18" charset="0"/>
              <a:cs typeface="Times New Roman" pitchFamily="18" charset="0"/>
            </a:endParaRPr>
          </a:p>
        </p:txBody>
      </p:sp>
      <p:pic>
        <p:nvPicPr>
          <p:cNvPr id="4" name="Picture 3" descr="spiral.jpeg"/>
          <p:cNvPicPr>
            <a:picLocks noChangeAspect="1"/>
          </p:cNvPicPr>
          <p:nvPr/>
        </p:nvPicPr>
        <p:blipFill>
          <a:blip r:embed="rId2"/>
          <a:stretch>
            <a:fillRect/>
          </a:stretch>
        </p:blipFill>
        <p:spPr>
          <a:xfrm>
            <a:off x="1204210" y="3581400"/>
            <a:ext cx="6415790" cy="305752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lstStyle/>
          <a:p>
            <a:r>
              <a:rPr lang="en-IN" b="1" dirty="0" smtClean="0">
                <a:solidFill>
                  <a:schemeClr val="tx1"/>
                </a:solidFill>
                <a:latin typeface="Times New Roman" pitchFamily="18" charset="0"/>
                <a:cs typeface="Times New Roman" pitchFamily="18" charset="0"/>
              </a:rPr>
              <a:t>Drawbacks</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457200" y="1752600"/>
            <a:ext cx="8229600" cy="4525963"/>
          </a:xfrm>
        </p:spPr>
        <p:txBody>
          <a:bodyPr>
            <a:normAutofit/>
          </a:bodyPr>
          <a:lstStyle/>
          <a:p>
            <a:r>
              <a:rPr lang="en-IN" sz="2400" dirty="0" smtClean="0">
                <a:latin typeface="Times New Roman" pitchFamily="18" charset="0"/>
                <a:cs typeface="Times New Roman" pitchFamily="18" charset="0"/>
              </a:rPr>
              <a:t>Cluster are not symmetric, there can be 1 cluster with million rows and another has only 100 records</a:t>
            </a:r>
          </a:p>
          <a:p>
            <a:r>
              <a:rPr lang="en-IN" sz="2400" dirty="0" smtClean="0">
                <a:latin typeface="Times New Roman" pitchFamily="18" charset="0"/>
                <a:cs typeface="Times New Roman" pitchFamily="18" charset="0"/>
              </a:rPr>
              <a:t>Sensitive to outliers</a:t>
            </a:r>
            <a:endParaRPr lang="en-IN" sz="2400" dirty="0">
              <a:latin typeface="Times New Roman" pitchFamily="18" charset="0"/>
              <a:cs typeface="Times New Roman" pitchFamily="18" charset="0"/>
            </a:endParaRPr>
          </a:p>
        </p:txBody>
      </p:sp>
      <p:pic>
        <p:nvPicPr>
          <p:cNvPr id="4" name="Picture 3" descr="outlier.jpeg"/>
          <p:cNvPicPr>
            <a:picLocks noChangeAspect="1"/>
          </p:cNvPicPr>
          <p:nvPr/>
        </p:nvPicPr>
        <p:blipFill>
          <a:blip r:embed="rId3"/>
          <a:stretch>
            <a:fillRect/>
          </a:stretch>
        </p:blipFill>
        <p:spPr>
          <a:xfrm>
            <a:off x="1600200" y="3200400"/>
            <a:ext cx="6477000" cy="3581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Supervised Learning Types</a:t>
            </a:r>
            <a:endParaRPr lang="en-IN" b="1" dirty="0">
              <a:solidFill>
                <a:schemeClr val="tx1"/>
              </a:solidFill>
              <a:latin typeface="Times New Roman" pitchFamily="18" charset="0"/>
              <a:cs typeface="Times New Roman" pitchFamily="18" charset="0"/>
            </a:endParaRPr>
          </a:p>
        </p:txBody>
      </p:sp>
      <p:pic>
        <p:nvPicPr>
          <p:cNvPr id="4" name="Picture 3" descr="SupervisedLearning.png"/>
          <p:cNvPicPr>
            <a:picLocks noChangeAspect="1"/>
          </p:cNvPicPr>
          <p:nvPr/>
        </p:nvPicPr>
        <p:blipFill>
          <a:blip r:embed="rId2"/>
          <a:srcRect l="2041" t="12245" r="2041" b="4082"/>
          <a:stretch>
            <a:fillRect/>
          </a:stretch>
        </p:blipFill>
        <p:spPr>
          <a:xfrm>
            <a:off x="990600" y="3200400"/>
            <a:ext cx="7162800" cy="3124200"/>
          </a:xfrm>
          <a:prstGeom prst="rect">
            <a:avLst/>
          </a:prstGeom>
        </p:spPr>
      </p:pic>
      <p:sp>
        <p:nvSpPr>
          <p:cNvPr id="6" name="TextBox 5"/>
          <p:cNvSpPr txBox="1"/>
          <p:nvPr/>
        </p:nvSpPr>
        <p:spPr>
          <a:xfrm>
            <a:off x="457200" y="1695271"/>
            <a:ext cx="8610600" cy="1200329"/>
          </a:xfrm>
          <a:prstGeom prst="rect">
            <a:avLst/>
          </a:prstGeom>
          <a:noFill/>
        </p:spPr>
        <p:txBody>
          <a:bodyPr wrap="square" rtlCol="0">
            <a:spAutoFit/>
          </a:bodyPr>
          <a:lstStyle/>
          <a:p>
            <a:pPr marL="457200" indent="-457200">
              <a:buFont typeface="+mj-lt"/>
              <a:buAutoNum type="arabicPeriod"/>
            </a:pPr>
            <a:r>
              <a:rPr lang="en-IN" sz="2400" b="1" dirty="0" smtClean="0">
                <a:latin typeface="Times New Roman" pitchFamily="18" charset="0"/>
                <a:cs typeface="Times New Roman" pitchFamily="18" charset="0"/>
              </a:rPr>
              <a:t>Classification: </a:t>
            </a:r>
            <a:r>
              <a:rPr lang="en-IN" sz="2400" dirty="0" smtClean="0">
                <a:latin typeface="Times New Roman" pitchFamily="18" charset="0"/>
                <a:cs typeface="Times New Roman" pitchFamily="18" charset="0"/>
              </a:rPr>
              <a:t>Output is a category like “red”, “blue”</a:t>
            </a:r>
          </a:p>
          <a:p>
            <a:pPr marL="457200" indent="-457200">
              <a:buFont typeface="+mj-lt"/>
              <a:buAutoNum type="arabicPeriod"/>
            </a:pPr>
            <a:endParaRPr lang="en-IN" sz="2400" dirty="0" smtClean="0">
              <a:latin typeface="Times New Roman" pitchFamily="18" charset="0"/>
              <a:cs typeface="Times New Roman" pitchFamily="18" charset="0"/>
            </a:endParaRPr>
          </a:p>
          <a:p>
            <a:pPr marL="457200" indent="-457200">
              <a:buFont typeface="+mj-lt"/>
              <a:buAutoNum type="arabicPeriod"/>
            </a:pPr>
            <a:r>
              <a:rPr lang="en-IN" sz="2400" b="1" dirty="0" smtClean="0">
                <a:latin typeface="Times New Roman" pitchFamily="18" charset="0"/>
                <a:cs typeface="Times New Roman" pitchFamily="18" charset="0"/>
              </a:rPr>
              <a:t>Regression: </a:t>
            </a:r>
            <a:r>
              <a:rPr lang="en-IN" sz="2400" dirty="0" smtClean="0">
                <a:latin typeface="Times New Roman" pitchFamily="18" charset="0"/>
                <a:cs typeface="Times New Roman" pitchFamily="18" charset="0"/>
              </a:rPr>
              <a:t>Output is a real value like “dollars”, “weight”.</a:t>
            </a:r>
            <a:endParaRPr lang="en-IN" sz="2400" dirty="0">
              <a:latin typeface="Times New Roman" pitchFamily="18" charset="0"/>
              <a:cs typeface="Times New Roman" pitchFamily="18" charset="0"/>
            </a:endParaRPr>
          </a:p>
        </p:txBody>
      </p:sp>
      <p:sp>
        <p:nvSpPr>
          <p:cNvPr id="5" name="TextBox 4"/>
          <p:cNvSpPr txBox="1"/>
          <p:nvPr/>
        </p:nvSpPr>
        <p:spPr>
          <a:xfrm>
            <a:off x="1219200" y="6400800"/>
            <a:ext cx="2971800"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Classification</a:t>
            </a:r>
            <a:endParaRPr lang="en-IN" b="1" dirty="0">
              <a:latin typeface="Times New Roman" pitchFamily="18" charset="0"/>
              <a:cs typeface="Times New Roman" pitchFamily="18" charset="0"/>
            </a:endParaRPr>
          </a:p>
        </p:txBody>
      </p:sp>
      <p:sp>
        <p:nvSpPr>
          <p:cNvPr id="7" name="TextBox 6"/>
          <p:cNvSpPr txBox="1"/>
          <p:nvPr/>
        </p:nvSpPr>
        <p:spPr>
          <a:xfrm>
            <a:off x="5105400" y="6400800"/>
            <a:ext cx="2971800" cy="369332"/>
          </a:xfrm>
          <a:prstGeom prst="rect">
            <a:avLst/>
          </a:prstGeom>
          <a:noFill/>
        </p:spPr>
        <p:txBody>
          <a:bodyPr wrap="square" rtlCol="0">
            <a:spAutoFit/>
          </a:bodyPr>
          <a:lstStyle/>
          <a:p>
            <a:pPr algn="ctr"/>
            <a:r>
              <a:rPr lang="en-IN" b="1" dirty="0" smtClean="0">
                <a:latin typeface="Times New Roman" pitchFamily="18" charset="0"/>
                <a:cs typeface="Times New Roman" pitchFamily="18" charset="0"/>
              </a:rPr>
              <a:t>Regression</a:t>
            </a:r>
            <a:endParaRPr lang="en-IN"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Advantages of K-means</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828800"/>
            <a:ext cx="8153400" cy="4495800"/>
          </a:xfrm>
        </p:spPr>
        <p:txBody>
          <a:bodyPr>
            <a:normAutofit/>
          </a:bodyPr>
          <a:lstStyle/>
          <a:p>
            <a:r>
              <a:rPr lang="en-IN" sz="2400" dirty="0" smtClean="0">
                <a:latin typeface="Times New Roman" pitchFamily="18" charset="0"/>
                <a:cs typeface="Times New Roman" pitchFamily="18" charset="0"/>
              </a:rPr>
              <a:t>Easy to implement</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Computationally faster</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Works well with spherical clusters</a:t>
            </a:r>
          </a:p>
          <a:p>
            <a:endParaRPr lang="en-IN" sz="2400" dirty="0" smtClean="0">
              <a:latin typeface="Times New Roman" pitchFamily="18" charset="0"/>
              <a:cs typeface="Times New Roman" pitchFamily="18" charset="0"/>
            </a:endParaRPr>
          </a:p>
          <a:p>
            <a:endParaRPr lang="en-IN" sz="2400" dirty="0" smtClean="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2362200"/>
            <a:ext cx="4724400" cy="1754326"/>
          </a:xfrm>
          <a:prstGeom prst="rect">
            <a:avLst/>
          </a:prstGeom>
          <a:noFill/>
        </p:spPr>
        <p:txBody>
          <a:bodyPr wrap="square" lIns="91440" tIns="45720" rIns="91440" bIns="45720">
            <a:spAutoFit/>
          </a:bodyPr>
          <a:lstStyle/>
          <a:p>
            <a:pPr algn="ctr"/>
            <a:r>
              <a:rPr lang="en-US" sz="5400" b="1" cap="all" dirty="0" smtClean="0">
                <a:ln w="9000" cmpd="sng">
                  <a:solidFill>
                    <a:schemeClr val="accent4">
                      <a:shade val="50000"/>
                      <a:satMod val="120000"/>
                    </a:schemeClr>
                  </a:solidFill>
                  <a:prstDash val="solid"/>
                </a:ln>
                <a:solidFill>
                  <a:srgbClr val="7030A0"/>
                </a:solidFill>
                <a:effectLst>
                  <a:reflection blurRad="12700" stA="28000" endPos="45000" dist="1000" dir="5400000" sy="-100000" algn="bl" rotWithShape="0"/>
                </a:effectLst>
              </a:rPr>
              <a:t>Thank You!!</a:t>
            </a:r>
          </a:p>
          <a:p>
            <a:pPr algn="ctr"/>
            <a:r>
              <a:rPr lang="en-US" sz="5400" b="1" cap="all" dirty="0" smtClean="0">
                <a:ln w="9000" cmpd="sng">
                  <a:solidFill>
                    <a:schemeClr val="accent4">
                      <a:shade val="50000"/>
                      <a:satMod val="120000"/>
                    </a:schemeClr>
                  </a:solidFill>
                  <a:prstDash val="solid"/>
                </a:ln>
                <a:solidFill>
                  <a:srgbClr val="7030A0"/>
                </a:solidFill>
                <a:effectLst>
                  <a:reflection blurRad="12700" stA="28000" endPos="45000" dist="1000" dir="5400000" sy="-100000" algn="bl" rotWithShape="0"/>
                </a:effectLst>
              </a:rPr>
              <a:t>Questions?</a:t>
            </a:r>
            <a:endParaRPr lang="en-US" sz="5400" b="1" cap="all" dirty="0">
              <a:ln w="9000" cmpd="sng">
                <a:solidFill>
                  <a:schemeClr val="accent4">
                    <a:shade val="50000"/>
                    <a:satMod val="120000"/>
                  </a:schemeClr>
                </a:solidFill>
                <a:prstDash val="solid"/>
              </a:ln>
              <a:solidFill>
                <a:srgbClr val="7030A0"/>
              </a:solidFill>
              <a:effectLst>
                <a:reflection blurRad="12700" stA="28000" endPos="45000" dist="1000" dir="5400000" sy="-100000" algn="bl" rotWithShape="0"/>
              </a:effectLst>
            </a:endParaRPr>
          </a:p>
        </p:txBody>
      </p:sp>
      <p:pic>
        <p:nvPicPr>
          <p:cNvPr id="2050" name="Picture 2" descr="C:\Program Files (x86)\Microsoft Office\MEDIA\CAGCAT10\j0297707.wmf"/>
          <p:cNvPicPr>
            <a:picLocks noChangeAspect="1" noChangeArrowheads="1"/>
          </p:cNvPicPr>
          <p:nvPr/>
        </p:nvPicPr>
        <p:blipFill>
          <a:blip r:embed="rId2"/>
          <a:srcRect/>
          <a:stretch>
            <a:fillRect/>
          </a:stretch>
        </p:blipFill>
        <p:spPr bwMode="auto">
          <a:xfrm>
            <a:off x="7010400" y="2438400"/>
            <a:ext cx="1479499" cy="182057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latin typeface="Times New Roman" pitchFamily="18" charset="0"/>
                <a:cs typeface="Times New Roman" pitchFamily="18" charset="0"/>
              </a:rPr>
              <a:t>Unsupervised Learning</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12648" y="1981200"/>
            <a:ext cx="8153400" cy="4495800"/>
          </a:xfrm>
        </p:spPr>
        <p:txBody>
          <a:bodyPr>
            <a:normAutofit/>
          </a:bodyPr>
          <a:lstStyle/>
          <a:p>
            <a:pPr algn="just"/>
            <a:r>
              <a:rPr lang="en-IN" sz="2400" dirty="0" smtClean="0">
                <a:latin typeface="Times New Roman" pitchFamily="18" charset="0"/>
                <a:cs typeface="Times New Roman" pitchFamily="18" charset="0"/>
              </a:rPr>
              <a:t>Non Labelled data.</a:t>
            </a:r>
          </a:p>
          <a:p>
            <a:pPr algn="just"/>
            <a:r>
              <a:rPr lang="en-IN" sz="2400" dirty="0" smtClean="0">
                <a:latin typeface="Times New Roman" pitchFamily="18" charset="0"/>
                <a:cs typeface="Times New Roman" pitchFamily="18" charset="0"/>
              </a:rPr>
              <a:t>Only input data X given and no output variable Y.</a:t>
            </a:r>
          </a:p>
          <a:p>
            <a:pPr algn="just"/>
            <a:r>
              <a:rPr lang="en-US" sz="2400" dirty="0" smtClean="0">
                <a:latin typeface="Times New Roman" pitchFamily="18" charset="0"/>
                <a:cs typeface="Times New Roman" pitchFamily="18" charset="0"/>
              </a:rPr>
              <a:t>Training set – { x</a:t>
            </a:r>
            <a:r>
              <a:rPr lang="en-US" sz="2400" baseline="30000" dirty="0" smtClean="0">
                <a:latin typeface="Times New Roman" pitchFamily="18" charset="0"/>
                <a:cs typeface="Times New Roman" pitchFamily="18" charset="0"/>
              </a:rPr>
              <a:t>(1)</a:t>
            </a:r>
            <a:r>
              <a:rPr lang="en-US" sz="2400" dirty="0" smtClean="0">
                <a:latin typeface="Times New Roman" pitchFamily="18" charset="0"/>
                <a:cs typeface="Times New Roman" pitchFamily="18" charset="0"/>
              </a:rPr>
              <a:t>, x</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 x</a:t>
            </a:r>
            <a:r>
              <a:rPr lang="en-US" sz="2400" baseline="30000" dirty="0" smtClean="0">
                <a:latin typeface="Times New Roman" pitchFamily="18" charset="0"/>
                <a:cs typeface="Times New Roman" pitchFamily="18" charset="0"/>
              </a:rPr>
              <a:t>(m)</a:t>
            </a:r>
            <a:r>
              <a:rPr lang="en-US" sz="2400" dirty="0" smtClean="0">
                <a:latin typeface="Times New Roman" pitchFamily="18" charset="0"/>
                <a:cs typeface="Times New Roman" pitchFamily="18" charset="0"/>
              </a:rPr>
              <a:t>}</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Goal is to model the underlying structure or distribution in data.</a:t>
            </a:r>
          </a:p>
          <a:p>
            <a:pPr algn="just"/>
            <a:r>
              <a:rPr lang="en-IN" sz="2400" dirty="0" smtClean="0">
                <a:latin typeface="Times New Roman" pitchFamily="18" charset="0"/>
                <a:cs typeface="Times New Roman" pitchFamily="18" charset="0"/>
              </a:rPr>
              <a:t>Unsupervised as no correct answers and no teacher.</a:t>
            </a:r>
          </a:p>
          <a:p>
            <a:pPr algn="just"/>
            <a:endParaRPr lang="en-IN"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dirty="0" smtClean="0">
                <a:solidFill>
                  <a:schemeClr val="tx1"/>
                </a:solidFill>
                <a:latin typeface="Times New Roman" pitchFamily="18" charset="0"/>
                <a:cs typeface="Times New Roman" pitchFamily="18" charset="0"/>
              </a:rPr>
              <a:t>Unsupervised Learning Types</a:t>
            </a:r>
            <a:endParaRPr lang="en-IN" b="1" dirty="0">
              <a:solidFill>
                <a:schemeClr val="tx1"/>
              </a:solidFill>
              <a:latin typeface="Times New Roman" pitchFamily="18" charset="0"/>
              <a:cs typeface="Times New Roman" pitchFamily="18" charset="0"/>
            </a:endParaRPr>
          </a:p>
        </p:txBody>
      </p:sp>
      <p:graphicFrame>
        <p:nvGraphicFramePr>
          <p:cNvPr id="7" name="Table 6"/>
          <p:cNvGraphicFramePr>
            <a:graphicFrameLocks noGrp="1"/>
          </p:cNvGraphicFramePr>
          <p:nvPr/>
        </p:nvGraphicFramePr>
        <p:xfrm>
          <a:off x="0" y="1524001"/>
          <a:ext cx="9144000" cy="5333999"/>
        </p:xfrm>
        <a:graphic>
          <a:graphicData uri="http://schemas.openxmlformats.org/drawingml/2006/table">
            <a:tbl>
              <a:tblPr firstRow="1" bandRow="1">
                <a:tableStyleId>{5C22544A-7EE6-4342-B048-85BDC9FD1C3A}</a:tableStyleId>
              </a:tblPr>
              <a:tblGrid>
                <a:gridCol w="4532923"/>
                <a:gridCol w="4611077"/>
              </a:tblGrid>
              <a:tr h="1534790">
                <a:tc>
                  <a:txBody>
                    <a:bodyPr/>
                    <a:lstStyle/>
                    <a:p>
                      <a:pPr marL="0" indent="0" algn="just">
                        <a:buNone/>
                      </a:pPr>
                      <a:r>
                        <a:rPr lang="en-IN" sz="2000" dirty="0" smtClean="0">
                          <a:solidFill>
                            <a:schemeClr val="tx1"/>
                          </a:solidFill>
                          <a:latin typeface="Times New Roman" pitchFamily="18" charset="0"/>
                          <a:cs typeface="Times New Roman" pitchFamily="18" charset="0"/>
                        </a:rPr>
                        <a:t>Clustering: </a:t>
                      </a:r>
                      <a:r>
                        <a:rPr lang="en-IN" sz="2000" b="0" dirty="0" smtClean="0">
                          <a:solidFill>
                            <a:schemeClr val="tx1"/>
                          </a:solidFill>
                          <a:latin typeface="Times New Roman" pitchFamily="18" charset="0"/>
                          <a:cs typeface="Times New Roman" pitchFamily="18" charset="0"/>
                        </a:rPr>
                        <a:t>Discover inherent groupings in data such as grouping customers by purchasing  behaviour.</a:t>
                      </a:r>
                    </a:p>
                    <a:p>
                      <a:pPr marL="0" indent="0" algn="just">
                        <a:buNone/>
                      </a:pPr>
                      <a:endParaRPr lang="en-IN" sz="20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IN"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165093">
                <a:tc>
                  <a:txBody>
                    <a:bodyPr/>
                    <a:lstStyle/>
                    <a:p>
                      <a:pPr marL="0" indent="0" algn="just">
                        <a:buNone/>
                      </a:pPr>
                      <a:r>
                        <a:rPr lang="en-IN" sz="2000" b="1" dirty="0" smtClean="0">
                          <a:latin typeface="Times New Roman" pitchFamily="18" charset="0"/>
                          <a:cs typeface="Times New Roman" pitchFamily="18" charset="0"/>
                        </a:rPr>
                        <a:t>Dimensionality Reduction: </a:t>
                      </a:r>
                      <a:r>
                        <a:rPr lang="en-IN" sz="2000" dirty="0" smtClean="0">
                          <a:latin typeface="Times New Roman" pitchFamily="18" charset="0"/>
                          <a:cs typeface="Times New Roman" pitchFamily="18" charset="0"/>
                        </a:rPr>
                        <a:t>Converting data having vast dimensions into data with lesser</a:t>
                      </a:r>
                      <a:r>
                        <a:rPr lang="en-IN" sz="2000" baseline="0" dirty="0" smtClean="0">
                          <a:latin typeface="Times New Roman" pitchFamily="18" charset="0"/>
                          <a:cs typeface="Times New Roman" pitchFamily="18" charset="0"/>
                        </a:rPr>
                        <a:t> </a:t>
                      </a:r>
                      <a:r>
                        <a:rPr lang="en-IN" sz="2000" dirty="0" smtClean="0">
                          <a:latin typeface="Times New Roman" pitchFamily="18" charset="0"/>
                          <a:cs typeface="Times New Roman" pitchFamily="18" charset="0"/>
                        </a:rPr>
                        <a:t>dimensions ensuring it conveys similar information concisely.</a:t>
                      </a:r>
                    </a:p>
                    <a:p>
                      <a:endParaRPr lang="en-IN"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634116">
                <a:tc>
                  <a:txBody>
                    <a:bodyPr/>
                    <a:lstStyle/>
                    <a:p>
                      <a:pPr marL="0" indent="0" algn="just">
                        <a:buNone/>
                      </a:pPr>
                      <a:r>
                        <a:rPr lang="en-IN" sz="2000" b="1" dirty="0" smtClean="0">
                          <a:solidFill>
                            <a:schemeClr val="tx1"/>
                          </a:solidFill>
                          <a:latin typeface="Times New Roman" pitchFamily="18" charset="0"/>
                          <a:cs typeface="Times New Roman" pitchFamily="18" charset="0"/>
                        </a:rPr>
                        <a:t>Association: </a:t>
                      </a:r>
                      <a:r>
                        <a:rPr lang="en-IN" sz="2000" dirty="0" smtClean="0">
                          <a:latin typeface="Times New Roman" pitchFamily="18" charset="0"/>
                          <a:cs typeface="Times New Roman" pitchFamily="18" charset="0"/>
                        </a:rPr>
                        <a:t>Rule learning problem where you discover rules describing large portions of data like people that buy X also tend to buy Y.</a:t>
                      </a:r>
                    </a:p>
                    <a:p>
                      <a:endParaRPr lang="en-IN"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8" name="Picture 2" descr="E:\UnsupervisedLearning\images\1_tSQ6G3MbfyXbcIoA00HGew.png"/>
          <p:cNvPicPr>
            <a:picLocks noChangeAspect="1" noChangeArrowheads="1"/>
          </p:cNvPicPr>
          <p:nvPr/>
        </p:nvPicPr>
        <p:blipFill>
          <a:blip r:embed="rId2"/>
          <a:srcRect/>
          <a:stretch>
            <a:fillRect/>
          </a:stretch>
        </p:blipFill>
        <p:spPr bwMode="auto">
          <a:xfrm>
            <a:off x="4724400" y="1524000"/>
            <a:ext cx="4267200" cy="1905000"/>
          </a:xfrm>
          <a:prstGeom prst="rect">
            <a:avLst/>
          </a:prstGeom>
          <a:noFill/>
          <a:ln w="3175">
            <a:solidFill>
              <a:schemeClr val="tx1"/>
            </a:solidFill>
          </a:ln>
        </p:spPr>
      </p:pic>
      <p:pic>
        <p:nvPicPr>
          <p:cNvPr id="4" name="Picture 2" descr="E:\UnsupervisedLearning\images\dimen.jpg"/>
          <p:cNvPicPr>
            <a:picLocks noChangeAspect="1" noChangeArrowheads="1"/>
          </p:cNvPicPr>
          <p:nvPr/>
        </p:nvPicPr>
        <p:blipFill>
          <a:blip r:embed="rId3"/>
          <a:srcRect b="3846"/>
          <a:stretch>
            <a:fillRect/>
          </a:stretch>
        </p:blipFill>
        <p:spPr bwMode="auto">
          <a:xfrm>
            <a:off x="4724400" y="3505200"/>
            <a:ext cx="4267200" cy="1905000"/>
          </a:xfrm>
          <a:prstGeom prst="rect">
            <a:avLst/>
          </a:prstGeom>
          <a:noFill/>
          <a:ln>
            <a:solidFill>
              <a:schemeClr val="tx1"/>
            </a:solidFill>
          </a:ln>
        </p:spPr>
      </p:pic>
      <p:pic>
        <p:nvPicPr>
          <p:cNvPr id="1027" name="Picture 3" descr="E:\UnsupervisedLearning\images\association.jpg"/>
          <p:cNvPicPr>
            <a:picLocks noChangeAspect="1" noChangeArrowheads="1"/>
          </p:cNvPicPr>
          <p:nvPr/>
        </p:nvPicPr>
        <p:blipFill>
          <a:blip r:embed="rId4"/>
          <a:srcRect l="11458" t="57003" r="15625" b="12616"/>
          <a:stretch>
            <a:fillRect/>
          </a:stretch>
        </p:blipFill>
        <p:spPr bwMode="auto">
          <a:xfrm>
            <a:off x="4724400" y="5486400"/>
            <a:ext cx="4267200" cy="1349829"/>
          </a:xfrm>
          <a:prstGeom prst="rect">
            <a:avLst/>
          </a:prstGeom>
          <a:noFill/>
          <a:ln>
            <a:solidFill>
              <a:schemeClr val="tx1"/>
            </a:solid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152400"/>
            <a:ext cx="8531352" cy="990600"/>
          </a:xfrm>
        </p:spPr>
        <p:txBody>
          <a:bodyPr>
            <a:noAutofit/>
          </a:bodyPr>
          <a:lstStyle/>
          <a:p>
            <a:r>
              <a:rPr lang="en-IN" b="1" dirty="0" smtClean="0">
                <a:solidFill>
                  <a:schemeClr val="tx1"/>
                </a:solidFill>
                <a:latin typeface="Times New Roman" pitchFamily="18" charset="0"/>
                <a:cs typeface="Times New Roman" pitchFamily="18" charset="0"/>
              </a:rPr>
              <a:t>Pros &amp; Cons of Unsupervised Learning</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752600"/>
            <a:ext cx="8153400" cy="4495800"/>
          </a:xfrm>
        </p:spPr>
        <p:txBody>
          <a:bodyPr>
            <a:normAutofit/>
          </a:bodyPr>
          <a:lstStyle/>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Less complexity: No one is required to understand and label data inputs.</a:t>
            </a:r>
          </a:p>
          <a:p>
            <a:endParaRPr lang="en-IN" sz="2400" dirty="0" smtClean="0">
              <a:latin typeface="Times New Roman" pitchFamily="18" charset="0"/>
              <a:cs typeface="Times New Roman" pitchFamily="18" charset="0"/>
            </a:endParaRPr>
          </a:p>
          <a:p>
            <a:pPr>
              <a:buNone/>
            </a:pPr>
            <a:r>
              <a:rPr lang="en-IN" sz="2400" dirty="0" smtClean="0">
                <a:latin typeface="Times New Roman" pitchFamily="18" charset="0"/>
                <a:cs typeface="Times New Roman" pitchFamily="18" charset="0"/>
              </a:rPr>
              <a:t>     Result cannot be ascertained: There is no prior knowledge of data, also number of classes of data not known which leads to inability to ascertain results.</a:t>
            </a:r>
          </a:p>
          <a:p>
            <a:endParaRPr lang="en-IN" sz="2400" dirty="0">
              <a:latin typeface="Times New Roman" pitchFamily="18" charset="0"/>
              <a:cs typeface="Times New Roman" pitchFamily="18" charset="0"/>
            </a:endParaRPr>
          </a:p>
        </p:txBody>
      </p:sp>
      <p:pic>
        <p:nvPicPr>
          <p:cNvPr id="3074" name="Picture 2" descr="C:\Program Files (x86)\Microsoft Office\MEDIA\OFFICE12\Bullets\BD14753_.gif"/>
          <p:cNvPicPr>
            <a:picLocks noChangeAspect="1" noChangeArrowheads="1"/>
          </p:cNvPicPr>
          <p:nvPr/>
        </p:nvPicPr>
        <p:blipFill>
          <a:blip r:embed="rId2"/>
          <a:srcRect/>
          <a:stretch>
            <a:fillRect/>
          </a:stretch>
        </p:blipFill>
        <p:spPr bwMode="auto">
          <a:xfrm>
            <a:off x="609600" y="3581400"/>
            <a:ext cx="295275" cy="295275"/>
          </a:xfrm>
          <a:prstGeom prst="rect">
            <a:avLst/>
          </a:prstGeom>
          <a:noFill/>
        </p:spPr>
      </p:pic>
      <p:pic>
        <p:nvPicPr>
          <p:cNvPr id="3076" name="Picture 4" descr="C:\Program Files (x86)\Microsoft Office\MEDIA\OFFICE12\Bullets\BD21301_.gif"/>
          <p:cNvPicPr>
            <a:picLocks noChangeAspect="1" noChangeArrowheads="1"/>
          </p:cNvPicPr>
          <p:nvPr/>
        </p:nvPicPr>
        <p:blipFill>
          <a:blip r:embed="rId3"/>
          <a:srcRect/>
          <a:stretch>
            <a:fillRect/>
          </a:stretch>
        </p:blipFill>
        <p:spPr bwMode="auto">
          <a:xfrm>
            <a:off x="685800" y="2362200"/>
            <a:ext cx="228600" cy="228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0" y="2583359"/>
            <a:ext cx="6019800" cy="769441"/>
          </a:xfrm>
          <a:prstGeom prst="rect">
            <a:avLst/>
          </a:prstGeom>
          <a:noFill/>
        </p:spPr>
        <p:txBody>
          <a:bodyPr wrap="square" rtlCol="0">
            <a:spAutoFit/>
          </a:bodyPr>
          <a:lstStyle/>
          <a:p>
            <a:pPr algn="ctr"/>
            <a:r>
              <a:rPr lang="en-IN" sz="4400" b="1" dirty="0" smtClean="0">
                <a:latin typeface="Times New Roman" pitchFamily="18" charset="0"/>
                <a:cs typeface="Times New Roman" pitchFamily="18" charset="0"/>
              </a:rPr>
              <a:t>CLUSTERING</a:t>
            </a:r>
            <a:endParaRPr lang="en-IN"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itchFamily="18" charset="0"/>
                <a:cs typeface="Times New Roman" pitchFamily="18" charset="0"/>
              </a:rPr>
              <a:t>Applications</a:t>
            </a:r>
            <a:endParaRPr lang="en-US" b="1" dirty="0">
              <a:solidFill>
                <a:schemeClr val="tx1"/>
              </a:solidFill>
              <a:latin typeface="Times New Roman" pitchFamily="18" charset="0"/>
              <a:cs typeface="Times New Roman" pitchFamily="18" charset="0"/>
            </a:endParaRPr>
          </a:p>
        </p:txBody>
      </p:sp>
      <p:grpSp>
        <p:nvGrpSpPr>
          <p:cNvPr id="10" name="Group 9"/>
          <p:cNvGrpSpPr/>
          <p:nvPr/>
        </p:nvGrpSpPr>
        <p:grpSpPr>
          <a:xfrm>
            <a:off x="609600" y="1535668"/>
            <a:ext cx="3048000" cy="2579132"/>
            <a:chOff x="609600" y="1295400"/>
            <a:chExt cx="3048000" cy="2579132"/>
          </a:xfrm>
        </p:grpSpPr>
        <p:pic>
          <p:nvPicPr>
            <p:cNvPr id="3" name="Picture 2" descr="market_segmentation.jpg"/>
            <p:cNvPicPr>
              <a:picLocks noChangeAspect="1"/>
            </p:cNvPicPr>
            <p:nvPr/>
          </p:nvPicPr>
          <p:blipFill>
            <a:blip r:embed="rId3"/>
            <a:stretch>
              <a:fillRect/>
            </a:stretch>
          </p:blipFill>
          <p:spPr>
            <a:xfrm>
              <a:off x="609600" y="1295400"/>
              <a:ext cx="3048000" cy="2286000"/>
            </a:xfrm>
            <a:prstGeom prst="rect">
              <a:avLst/>
            </a:prstGeom>
          </p:spPr>
        </p:pic>
        <p:sp>
          <p:nvSpPr>
            <p:cNvPr id="4" name="TextBox 3"/>
            <p:cNvSpPr txBox="1"/>
            <p:nvPr/>
          </p:nvSpPr>
          <p:spPr>
            <a:xfrm>
              <a:off x="762000" y="3505200"/>
              <a:ext cx="2667000" cy="369332"/>
            </a:xfrm>
            <a:prstGeom prst="rect">
              <a:avLst/>
            </a:prstGeom>
            <a:noFill/>
          </p:spPr>
          <p:txBody>
            <a:bodyPr wrap="square" rtlCol="0">
              <a:spAutoFit/>
            </a:bodyPr>
            <a:lstStyle/>
            <a:p>
              <a:pPr algn="ctr"/>
              <a:r>
                <a:rPr lang="en-US" b="1" dirty="0" smtClean="0"/>
                <a:t>Market segmentation</a:t>
              </a:r>
              <a:endParaRPr lang="en-US" b="1" dirty="0"/>
            </a:p>
          </p:txBody>
        </p:sp>
      </p:grpSp>
      <p:grpSp>
        <p:nvGrpSpPr>
          <p:cNvPr id="14" name="Group 13"/>
          <p:cNvGrpSpPr/>
          <p:nvPr/>
        </p:nvGrpSpPr>
        <p:grpSpPr>
          <a:xfrm>
            <a:off x="5486400" y="1688068"/>
            <a:ext cx="2667000" cy="2350532"/>
            <a:chOff x="5486400" y="1524000"/>
            <a:chExt cx="2667000" cy="2350532"/>
          </a:xfrm>
        </p:grpSpPr>
        <p:pic>
          <p:nvPicPr>
            <p:cNvPr id="5" name="Picture 4" descr="SocialNetworkAnalysis.jpg"/>
            <p:cNvPicPr>
              <a:picLocks noChangeAspect="1"/>
            </p:cNvPicPr>
            <p:nvPr/>
          </p:nvPicPr>
          <p:blipFill>
            <a:blip r:embed="rId4"/>
            <a:stretch>
              <a:fillRect/>
            </a:stretch>
          </p:blipFill>
          <p:spPr>
            <a:xfrm>
              <a:off x="5486400" y="1524000"/>
              <a:ext cx="2667000" cy="2000250"/>
            </a:xfrm>
            <a:prstGeom prst="rect">
              <a:avLst/>
            </a:prstGeom>
          </p:spPr>
        </p:pic>
        <p:sp>
          <p:nvSpPr>
            <p:cNvPr id="6" name="TextBox 5"/>
            <p:cNvSpPr txBox="1"/>
            <p:nvPr/>
          </p:nvSpPr>
          <p:spPr>
            <a:xfrm>
              <a:off x="5486400" y="3505200"/>
              <a:ext cx="2667000" cy="369332"/>
            </a:xfrm>
            <a:prstGeom prst="rect">
              <a:avLst/>
            </a:prstGeom>
            <a:noFill/>
          </p:spPr>
          <p:txBody>
            <a:bodyPr wrap="square" rtlCol="0">
              <a:spAutoFit/>
            </a:bodyPr>
            <a:lstStyle/>
            <a:p>
              <a:pPr algn="ctr"/>
              <a:r>
                <a:rPr lang="en-US" b="1" dirty="0" smtClean="0"/>
                <a:t>Social network analysis</a:t>
              </a:r>
              <a:endParaRPr lang="en-US" b="1" dirty="0"/>
            </a:p>
          </p:txBody>
        </p:sp>
      </p:grpSp>
      <p:grpSp>
        <p:nvGrpSpPr>
          <p:cNvPr id="9" name="Group 8"/>
          <p:cNvGrpSpPr/>
          <p:nvPr/>
        </p:nvGrpSpPr>
        <p:grpSpPr>
          <a:xfrm>
            <a:off x="762000" y="4202668"/>
            <a:ext cx="3048000" cy="2502932"/>
            <a:chOff x="762000" y="4114800"/>
            <a:chExt cx="3048000" cy="2502932"/>
          </a:xfrm>
        </p:grpSpPr>
        <p:pic>
          <p:nvPicPr>
            <p:cNvPr id="7" name="Picture 6" descr="OrganizeComputingClusters.jpg"/>
            <p:cNvPicPr>
              <a:picLocks noChangeAspect="1"/>
            </p:cNvPicPr>
            <p:nvPr/>
          </p:nvPicPr>
          <p:blipFill>
            <a:blip r:embed="rId5" cstate="print"/>
            <a:stretch>
              <a:fillRect/>
            </a:stretch>
          </p:blipFill>
          <p:spPr>
            <a:xfrm>
              <a:off x="838200" y="4114800"/>
              <a:ext cx="2815870" cy="2112175"/>
            </a:xfrm>
            <a:prstGeom prst="rect">
              <a:avLst/>
            </a:prstGeom>
          </p:spPr>
        </p:pic>
        <p:sp>
          <p:nvSpPr>
            <p:cNvPr id="8" name="TextBox 7"/>
            <p:cNvSpPr txBox="1"/>
            <p:nvPr/>
          </p:nvSpPr>
          <p:spPr>
            <a:xfrm>
              <a:off x="762000" y="6248400"/>
              <a:ext cx="3048000" cy="369332"/>
            </a:xfrm>
            <a:prstGeom prst="rect">
              <a:avLst/>
            </a:prstGeom>
            <a:noFill/>
          </p:spPr>
          <p:txBody>
            <a:bodyPr wrap="square" rtlCol="0">
              <a:spAutoFit/>
            </a:bodyPr>
            <a:lstStyle/>
            <a:p>
              <a:pPr algn="ctr"/>
              <a:r>
                <a:rPr lang="en-US" b="1" dirty="0" smtClean="0"/>
                <a:t>Organize computing clusters</a:t>
              </a:r>
              <a:endParaRPr lang="en-US" b="1" dirty="0"/>
            </a:p>
          </p:txBody>
        </p:sp>
      </p:grpSp>
      <p:grpSp>
        <p:nvGrpSpPr>
          <p:cNvPr id="13" name="Group 12"/>
          <p:cNvGrpSpPr/>
          <p:nvPr/>
        </p:nvGrpSpPr>
        <p:grpSpPr>
          <a:xfrm>
            <a:off x="5486400" y="4202668"/>
            <a:ext cx="2895600" cy="2502932"/>
            <a:chOff x="5486400" y="4114800"/>
            <a:chExt cx="2895600" cy="2502932"/>
          </a:xfrm>
        </p:grpSpPr>
        <p:pic>
          <p:nvPicPr>
            <p:cNvPr id="11" name="Picture 10" descr="AstronomicalDataAnalysis.jpg"/>
            <p:cNvPicPr>
              <a:picLocks noChangeAspect="1"/>
            </p:cNvPicPr>
            <p:nvPr/>
          </p:nvPicPr>
          <p:blipFill>
            <a:blip r:embed="rId6" cstate="print"/>
            <a:stretch>
              <a:fillRect/>
            </a:stretch>
          </p:blipFill>
          <p:spPr>
            <a:xfrm>
              <a:off x="5562600" y="4114800"/>
              <a:ext cx="2765186" cy="2098776"/>
            </a:xfrm>
            <a:prstGeom prst="rect">
              <a:avLst/>
            </a:prstGeom>
          </p:spPr>
        </p:pic>
        <p:sp>
          <p:nvSpPr>
            <p:cNvPr id="12" name="TextBox 11"/>
            <p:cNvSpPr txBox="1"/>
            <p:nvPr/>
          </p:nvSpPr>
          <p:spPr>
            <a:xfrm>
              <a:off x="5486400" y="6248400"/>
              <a:ext cx="2895600" cy="369332"/>
            </a:xfrm>
            <a:prstGeom prst="rect">
              <a:avLst/>
            </a:prstGeom>
            <a:noFill/>
          </p:spPr>
          <p:txBody>
            <a:bodyPr wrap="square" rtlCol="0">
              <a:spAutoFit/>
            </a:bodyPr>
            <a:lstStyle/>
            <a:p>
              <a:pPr algn="ctr"/>
              <a:r>
                <a:rPr lang="en-US" b="1" dirty="0" smtClean="0"/>
                <a:t>Astronomical data analysis</a:t>
              </a:r>
              <a:endParaRPr lang="en-US" b="1" dirty="0"/>
            </a:p>
          </p:txBody>
        </p: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4840</TotalTime>
  <Words>573</Words>
  <Application>Microsoft Office PowerPoint</Application>
  <PresentationFormat>On-screen Show (4:3)</PresentationFormat>
  <Paragraphs>82</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Median</vt:lpstr>
      <vt:lpstr>UNSUPERVISED  LEARNING</vt:lpstr>
      <vt:lpstr>Topics</vt:lpstr>
      <vt:lpstr>Supervised Learning</vt:lpstr>
      <vt:lpstr>Supervised Learning Types</vt:lpstr>
      <vt:lpstr>Unsupervised Learning</vt:lpstr>
      <vt:lpstr>Unsupervised Learning Types</vt:lpstr>
      <vt:lpstr>Pros &amp; Cons of Unsupervised Learning</vt:lpstr>
      <vt:lpstr>Slide 8</vt:lpstr>
      <vt:lpstr>Applications</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Drawbacks</vt:lpstr>
      <vt:lpstr>Drawbacks</vt:lpstr>
      <vt:lpstr>Advantages of K-means</vt:lpstr>
      <vt:lpstr>Slide 41</vt:lpstr>
    </vt:vector>
  </TitlesOfParts>
  <Company>BARC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creator>Pritam Prakash Shete</dc:creator>
  <cp:lastModifiedBy>BARC</cp:lastModifiedBy>
  <cp:revision>346</cp:revision>
  <dcterms:created xsi:type="dcterms:W3CDTF">2019-02-01T21:37:05Z</dcterms:created>
  <dcterms:modified xsi:type="dcterms:W3CDTF">2022-06-29T06:22:27Z</dcterms:modified>
</cp:coreProperties>
</file>