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70" r:id="rId4"/>
    <p:sldId id="272" r:id="rId5"/>
    <p:sldId id="276" r:id="rId6"/>
    <p:sldId id="279" r:id="rId7"/>
    <p:sldId id="275" r:id="rId8"/>
    <p:sldId id="274" r:id="rId9"/>
    <p:sldId id="278" r:id="rId10"/>
    <p:sldId id="277" r:id="rId11"/>
    <p:sldId id="271" r:id="rId12"/>
    <p:sldId id="273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Create root node with complete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Find best attribute and value in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Generate decision node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Divide current dataset into subsets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Repeat Steps 2 to 3 until </a:t>
            </a:r>
          </a:p>
          <a:p>
            <a:pPr marL="914400" lvl="1" indent="-514350"/>
            <a:r>
              <a:rPr lang="en-US" dirty="0" smtClean="0"/>
              <a:t>All nodes are leaf nodes</a:t>
            </a:r>
          </a:p>
          <a:p>
            <a:pPr marL="914400" lvl="1" indent="-514350"/>
            <a:r>
              <a:rPr lang="en-US" dirty="0" smtClean="0"/>
              <a:t>Further division is not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 understandable rules</a:t>
            </a:r>
          </a:p>
          <a:p>
            <a:r>
              <a:rPr lang="en-US" dirty="0" smtClean="0"/>
              <a:t>Interpretable AI</a:t>
            </a:r>
          </a:p>
          <a:p>
            <a:r>
              <a:rPr lang="en-IN" dirty="0" smtClean="0"/>
              <a:t>Classification with less computation</a:t>
            </a:r>
          </a:p>
          <a:p>
            <a:r>
              <a:rPr lang="en-IN" dirty="0" smtClean="0"/>
              <a:t>Handle continuous and categorical variables</a:t>
            </a:r>
          </a:p>
          <a:p>
            <a:r>
              <a:rPr lang="en-IN" dirty="0" smtClean="0"/>
              <a:t>Indicate feature importance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appropriate for regression task</a:t>
            </a:r>
          </a:p>
          <a:p>
            <a:r>
              <a:rPr lang="en-US" dirty="0" smtClean="0"/>
              <a:t>Less accurate </a:t>
            </a:r>
          </a:p>
          <a:p>
            <a:pPr lvl="1"/>
            <a:r>
              <a:rPr lang="en-US" dirty="0" smtClean="0"/>
              <a:t>Solution – Use random forest algorithm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Optimization objective</a:t>
            </a:r>
          </a:p>
          <a:p>
            <a:r>
              <a:rPr lang="en-US" dirty="0" smtClean="0"/>
              <a:t>Advantages and 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Recursively split dataset</a:t>
            </a:r>
          </a:p>
          <a:p>
            <a:r>
              <a:rPr lang="en-US" dirty="0" smtClean="0"/>
              <a:t>Root node</a:t>
            </a:r>
          </a:p>
          <a:p>
            <a:r>
              <a:rPr lang="en-US" dirty="0" smtClean="0"/>
              <a:t>Decision nodes </a:t>
            </a:r>
          </a:p>
          <a:p>
            <a:pPr lvl="1"/>
            <a:r>
              <a:rPr lang="en-US" dirty="0" smtClean="0"/>
              <a:t>Split dataset</a:t>
            </a:r>
          </a:p>
          <a:p>
            <a:pPr lvl="1"/>
            <a:r>
              <a:rPr lang="en-US" dirty="0" smtClean="0"/>
              <a:t>Select feature</a:t>
            </a:r>
          </a:p>
          <a:p>
            <a:pPr lvl="1"/>
            <a:r>
              <a:rPr lang="en-US" dirty="0" smtClean="0"/>
              <a:t>Select split condition</a:t>
            </a:r>
          </a:p>
          <a:p>
            <a:r>
              <a:rPr lang="en-US" dirty="0" smtClean="0"/>
              <a:t>Pure leaf nodes </a:t>
            </a:r>
          </a:p>
          <a:p>
            <a:pPr lvl="1"/>
            <a:r>
              <a:rPr lang="en-US" dirty="0" smtClean="0"/>
              <a:t>Class of dataset sample – Classification tree</a:t>
            </a:r>
          </a:p>
          <a:p>
            <a:pPr lvl="1"/>
            <a:r>
              <a:rPr lang="en-US" dirty="0" smtClean="0"/>
              <a:t>Value of dataset sample – Regression tree</a:t>
            </a:r>
          </a:p>
          <a:p>
            <a:endParaRPr lang="en-US" dirty="0"/>
          </a:p>
        </p:txBody>
      </p:sp>
      <p:pic>
        <p:nvPicPr>
          <p:cNvPr id="5" name="Picture 4" descr="DecisionTr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900" y="2209800"/>
            <a:ext cx="4457700" cy="2971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Greedy algorithm</a:t>
            </a:r>
          </a:p>
          <a:p>
            <a:pPr lvl="1"/>
            <a:r>
              <a:rPr lang="en-US" dirty="0" smtClean="0"/>
              <a:t>Select best solution in the current state</a:t>
            </a:r>
          </a:p>
          <a:p>
            <a:pPr lvl="1"/>
            <a:r>
              <a:rPr lang="en-US" dirty="0" smtClean="0"/>
              <a:t>No back tracking </a:t>
            </a:r>
          </a:p>
          <a:p>
            <a:pPr lvl="1"/>
            <a:r>
              <a:rPr lang="en-US" dirty="0" smtClean="0"/>
              <a:t>No optimal solution</a:t>
            </a:r>
          </a:p>
          <a:p>
            <a:pPr lvl="1"/>
            <a:r>
              <a:rPr lang="en-US" dirty="0" smtClean="0"/>
              <a:t>Faster implementation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</a:t>
            </a:r>
          </a:p>
          <a:p>
            <a:r>
              <a:rPr lang="en-US" dirty="0" smtClean="0"/>
              <a:t>Information gain</a:t>
            </a:r>
          </a:p>
          <a:p>
            <a:r>
              <a:rPr lang="en-US" dirty="0" err="1" smtClean="0"/>
              <a:t>Gini</a:t>
            </a:r>
            <a:r>
              <a:rPr lang="en-US" dirty="0" smtClean="0"/>
              <a:t> index or </a:t>
            </a:r>
            <a:r>
              <a:rPr lang="en-US" dirty="0" err="1" smtClean="0"/>
              <a:t>Gini</a:t>
            </a:r>
            <a:r>
              <a:rPr lang="en-US" dirty="0" smtClean="0"/>
              <a:t> impurity</a:t>
            </a:r>
          </a:p>
          <a:p>
            <a:r>
              <a:rPr lang="en-US" dirty="0" smtClean="0"/>
              <a:t>Gain Ratio</a:t>
            </a:r>
          </a:p>
          <a:p>
            <a:r>
              <a:rPr lang="en-US" dirty="0" smtClean="0"/>
              <a:t>Reduction in Variance</a:t>
            </a:r>
          </a:p>
          <a:p>
            <a:r>
              <a:rPr lang="en-US" dirty="0" smtClean="0"/>
              <a:t>Chi-Square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Measure of information contained in a state</a:t>
            </a:r>
          </a:p>
          <a:p>
            <a:r>
              <a:rPr lang="en-US" dirty="0" smtClean="0"/>
              <a:t>High entropy – High uncertainty – More info</a:t>
            </a:r>
          </a:p>
          <a:p>
            <a:r>
              <a:rPr lang="en-US" dirty="0" smtClean="0"/>
              <a:t>Less entropy – Less uncertainty – Less info</a:t>
            </a:r>
          </a:p>
          <a:p>
            <a:r>
              <a:rPr lang="en-US" dirty="0" smtClean="0"/>
              <a:t>Root node – Highest entropy – 1 </a:t>
            </a:r>
          </a:p>
          <a:p>
            <a:r>
              <a:rPr lang="en-US" dirty="0" smtClean="0"/>
              <a:t>Leaf node – Low entropy</a:t>
            </a:r>
          </a:p>
          <a:p>
            <a:r>
              <a:rPr lang="en-US" dirty="0" smtClean="0"/>
              <a:t>Pure node – Lowest entropy – 0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752725" y="5334000"/>
          <a:ext cx="3419475" cy="990600"/>
        </p:xfrm>
        <a:graphic>
          <a:graphicData uri="http://schemas.openxmlformats.org/presentationml/2006/ole">
            <p:oleObj spid="_x0000_s2050" name="Equation" r:id="rId3" imgW="2019240" imgH="583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Gain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Maximize information gain</a:t>
            </a:r>
          </a:p>
          <a:p>
            <a:r>
              <a:rPr lang="en-US" dirty="0" smtClean="0"/>
              <a:t>Information gain</a:t>
            </a:r>
          </a:p>
          <a:p>
            <a:r>
              <a:rPr lang="en-US" dirty="0" smtClean="0"/>
              <a:t>Entropy</a:t>
            </a:r>
          </a:p>
          <a:p>
            <a:r>
              <a:rPr lang="en-US" dirty="0" smtClean="0"/>
              <a:t>Parent entropy</a:t>
            </a:r>
          </a:p>
          <a:p>
            <a:r>
              <a:rPr lang="en-US" dirty="0" smtClean="0"/>
              <a:t>Weighted child entropy</a:t>
            </a:r>
          </a:p>
          <a:p>
            <a:r>
              <a:rPr lang="en-US" dirty="0" smtClean="0"/>
              <a:t>Weight – Relative size</a:t>
            </a:r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181600" y="3302000"/>
          <a:ext cx="3741738" cy="3403600"/>
        </p:xfrm>
        <a:graphic>
          <a:graphicData uri="http://schemas.openxmlformats.org/presentationml/2006/ole">
            <p:oleObj spid="_x0000_s1026" name="Equation" r:id="rId3" imgW="2209680" imgH="2006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Gini</a:t>
            </a:r>
            <a:r>
              <a:rPr lang="en-US" dirty="0" smtClean="0"/>
              <a:t> Impurity</a:t>
            </a:r>
          </a:p>
          <a:p>
            <a:r>
              <a:rPr lang="en-IN" dirty="0" smtClean="0"/>
              <a:t>Evaluate accuracy of a split</a:t>
            </a:r>
          </a:p>
          <a:p>
            <a:r>
              <a:rPr lang="en-IN" dirty="0" smtClean="0"/>
              <a:t>Value between 0 and 1</a:t>
            </a:r>
          </a:p>
          <a:p>
            <a:r>
              <a:rPr lang="en-IN" dirty="0" smtClean="0"/>
              <a:t>Value 0 </a:t>
            </a:r>
          </a:p>
          <a:p>
            <a:pPr lvl="1"/>
            <a:r>
              <a:rPr lang="en-IN" dirty="0" smtClean="0"/>
              <a:t>All observations belong to one class</a:t>
            </a:r>
          </a:p>
          <a:p>
            <a:r>
              <a:rPr lang="en-IN" dirty="0" smtClean="0"/>
              <a:t>Value 1 </a:t>
            </a:r>
          </a:p>
          <a:p>
            <a:pPr lvl="1"/>
            <a:r>
              <a:rPr lang="en-IN" dirty="0" smtClean="0"/>
              <a:t>Random distribution of classes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p:oleObj spid="_x0000_s22530" name="Equation" r:id="rId3" imgW="91440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638800" y="1349375"/>
          <a:ext cx="3323070" cy="2613025"/>
        </p:xfrm>
        <a:graphic>
          <a:graphicData uri="http://schemas.openxmlformats.org/presentationml/2006/ole">
            <p:oleObj spid="_x0000_s22531" name="Equation" r:id="rId4" imgW="1777680" imgH="1396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285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Equation</vt:lpstr>
      <vt:lpstr>Microsoft Equation 3.0</vt:lpstr>
      <vt:lpstr>Decision Tree</vt:lpstr>
      <vt:lpstr>Topics</vt:lpstr>
      <vt:lpstr>Supervised Learning</vt:lpstr>
      <vt:lpstr>Decision Tree</vt:lpstr>
      <vt:lpstr>Decision Tree</vt:lpstr>
      <vt:lpstr>Optimization objective</vt:lpstr>
      <vt:lpstr>Entropy</vt:lpstr>
      <vt:lpstr>Information Gain</vt:lpstr>
      <vt:lpstr>Gini Index</vt:lpstr>
      <vt:lpstr>Decision Tree Algorithm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1271</cp:revision>
  <dcterms:created xsi:type="dcterms:W3CDTF">2019-02-01T20:19:40Z</dcterms:created>
  <dcterms:modified xsi:type="dcterms:W3CDTF">2023-01-04T05:16:33Z</dcterms:modified>
</cp:coreProperties>
</file>