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8" r:id="rId3"/>
    <p:sldId id="288" r:id="rId4"/>
    <p:sldId id="281" r:id="rId5"/>
    <p:sldId id="282" r:id="rId6"/>
    <p:sldId id="275" r:id="rId7"/>
    <p:sldId id="285" r:id="rId8"/>
    <p:sldId id="276" r:id="rId9"/>
    <p:sldId id="286" r:id="rId10"/>
    <p:sldId id="287" r:id="rId11"/>
    <p:sldId id="277" r:id="rId12"/>
    <p:sldId id="289" r:id="rId13"/>
    <p:sldId id="291" r:id="rId14"/>
    <p:sldId id="290" r:id="rId15"/>
    <p:sldId id="292" r:id="rId16"/>
    <p:sldId id="293" r:id="rId17"/>
    <p:sldId id="294" r:id="rId18"/>
    <p:sldId id="278" r:id="rId19"/>
    <p:sldId id="295" r:id="rId20"/>
    <p:sldId id="296" r:id="rId21"/>
    <p:sldId id="298" r:id="rId22"/>
    <p:sldId id="297" r:id="rId23"/>
    <p:sldId id="279" r:id="rId24"/>
    <p:sldId id="271" r:id="rId25"/>
    <p:sldId id="273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smtClean="0"/>
              <a:t>Bayes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85825" y="3505200"/>
          <a:ext cx="6962775" cy="887413"/>
        </p:xfrm>
        <a:graphic>
          <a:graphicData uri="http://schemas.openxmlformats.org/presentationml/2006/ole">
            <p:oleObj spid="_x0000_s9218" name="Equation" r:id="rId3" imgW="3288960" imgH="419040" progId="Equation.3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914400" y="4572000"/>
          <a:ext cx="3360738" cy="887412"/>
        </p:xfrm>
        <a:graphic>
          <a:graphicData uri="http://schemas.openxmlformats.org/presentationml/2006/ole">
            <p:oleObj spid="_x0000_s9219" name="Equation" r:id="rId4" imgW="15872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corpus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3896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63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corpus</a:t>
            </a:r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5300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410200" y="5486400"/>
          <a:ext cx="2514600" cy="521319"/>
        </p:xfrm>
        <a:graphic>
          <a:graphicData uri="http://schemas.openxmlformats.org/presentationml/2006/ole">
            <p:oleObj spid="_x0000_s10242" name="Equation" r:id="rId3" imgW="104112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corpus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3896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63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4965700" y="5603875"/>
          <a:ext cx="3263900" cy="835025"/>
        </p:xfrm>
        <a:graphic>
          <a:graphicData uri="http://schemas.openxmlformats.org/presentationml/2006/ole">
            <p:oleObj spid="_x0000_s12290" name="Equation" r:id="rId3" imgW="153648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corpus</a:t>
            </a:r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Identical probabilities</a:t>
            </a:r>
          </a:p>
          <a:p>
            <a:pPr lvl="1"/>
            <a:r>
              <a:rPr lang="en-IN" dirty="0" smtClean="0"/>
              <a:t>Neutral words</a:t>
            </a:r>
          </a:p>
          <a:p>
            <a:pPr lvl="1"/>
            <a:r>
              <a:rPr lang="en-IN" dirty="0" smtClean="0"/>
              <a:t>I, am</a:t>
            </a:r>
          </a:p>
          <a:p>
            <a:r>
              <a:rPr lang="en-IN" dirty="0" smtClean="0"/>
              <a:t>Significant words</a:t>
            </a:r>
          </a:p>
          <a:p>
            <a:pPr lvl="1"/>
            <a:r>
              <a:rPr lang="en-IN" dirty="0" smtClean="0"/>
              <a:t>meeting, company</a:t>
            </a:r>
          </a:p>
          <a:p>
            <a:pPr lvl="1"/>
            <a:r>
              <a:rPr lang="en-IN" dirty="0" smtClean="0"/>
              <a:t>discount, lottery </a:t>
            </a:r>
          </a:p>
          <a:p>
            <a:pPr lvl="1"/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3263" y="1905000"/>
          <a:ext cx="3243262" cy="987425"/>
        </p:xfrm>
        <a:graphic>
          <a:graphicData uri="http://schemas.openxmlformats.org/presentationml/2006/ole">
            <p:oleObj spid="_x0000_s13314" name="Equation" r:id="rId3" imgW="1460160" imgH="4442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3276600"/>
            <a:ext cx="22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I am in meeting.</a:t>
            </a:r>
            <a:endParaRPr lang="en-IN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73125" y="3810000"/>
          <a:ext cx="2860675" cy="1290637"/>
        </p:xfrm>
        <a:graphic>
          <a:graphicData uri="http://schemas.openxmlformats.org/presentationml/2006/ole">
            <p:oleObj spid="_x0000_s13315" name="Equation" r:id="rId4" imgW="1295280" imgH="58392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51816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Ham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3263" y="1905000"/>
          <a:ext cx="3243262" cy="987425"/>
        </p:xfrm>
        <a:graphic>
          <a:graphicData uri="http://schemas.openxmlformats.org/presentationml/2006/ole">
            <p:oleObj spid="_x0000_s14338" name="Equation" r:id="rId3" imgW="1460160" imgH="4442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3276600"/>
            <a:ext cx="2375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You got discount.</a:t>
            </a:r>
            <a:endParaRPr lang="en-IN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3810000"/>
          <a:ext cx="1206500" cy="1290638"/>
        </p:xfrm>
        <a:graphic>
          <a:graphicData uri="http://schemas.openxmlformats.org/presentationml/2006/ole">
            <p:oleObj spid="_x0000_s14339" name="Equation" r:id="rId4" imgW="545760" imgH="58392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4597" y="5181600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Spam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Word count – 0</a:t>
            </a:r>
          </a:p>
          <a:p>
            <a:r>
              <a:rPr lang="en-IN" dirty="0" smtClean="0"/>
              <a:t>Probability of word – 0 </a:t>
            </a:r>
          </a:p>
          <a:p>
            <a:r>
              <a:rPr lang="en-IN" dirty="0" smtClean="0"/>
              <a:t>Probability of sentence – 0</a:t>
            </a:r>
          </a:p>
          <a:p>
            <a:r>
              <a:rPr lang="en-IN" dirty="0" smtClean="0"/>
              <a:t>e.g. </a:t>
            </a:r>
          </a:p>
          <a:p>
            <a:pPr lvl="1"/>
            <a:r>
              <a:rPr lang="en-IN" dirty="0" smtClean="0"/>
              <a:t>Word ‘because’ – Spam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3400" y="1752600"/>
          <a:ext cx="4703762" cy="2286000"/>
        </p:xfrm>
        <a:graphic>
          <a:graphicData uri="http://schemas.openxmlformats.org/presentationml/2006/ole">
            <p:oleObj spid="_x0000_s15362" name="Equation" r:id="rId3" imgW="3238200" imgH="1574640" progId="Equation.3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10200" y="16764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6.2e-4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Conditional probability</a:t>
            </a:r>
          </a:p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</a:p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err="1" smtClean="0"/>
              <a:t>Laplacian</a:t>
            </a:r>
            <a:r>
              <a:rPr lang="en-US" dirty="0" smtClean="0"/>
              <a:t> smoothing</a:t>
            </a:r>
          </a:p>
          <a:p>
            <a:r>
              <a:rPr lang="en-US" dirty="0" smtClean="0"/>
              <a:t>Prior ratio</a:t>
            </a:r>
          </a:p>
          <a:p>
            <a:r>
              <a:rPr lang="en-US" dirty="0" smtClean="0"/>
              <a:t>Log likelihood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Prior Ratio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Number of ham (positive) SMSs</a:t>
            </a:r>
          </a:p>
          <a:p>
            <a:r>
              <a:rPr lang="en-IN" dirty="0" smtClean="0"/>
              <a:t>Number of spam (negative) SMSs</a:t>
            </a:r>
          </a:p>
          <a:p>
            <a:r>
              <a:rPr lang="en-IN" dirty="0" smtClean="0"/>
              <a:t>Ratio of number of ham and spam SMSs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 Likelihood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Word classification</a:t>
            </a:r>
          </a:p>
          <a:p>
            <a:pPr lvl="1"/>
            <a:r>
              <a:rPr lang="en-IN" dirty="0" smtClean="0"/>
              <a:t>Neutral words – ~1  </a:t>
            </a:r>
          </a:p>
          <a:p>
            <a:pPr lvl="1"/>
            <a:r>
              <a:rPr lang="en-IN" dirty="0" smtClean="0"/>
              <a:t>Positive words – &gt;   1</a:t>
            </a:r>
          </a:p>
          <a:p>
            <a:pPr lvl="1"/>
            <a:r>
              <a:rPr lang="en-IN" dirty="0" smtClean="0"/>
              <a:t>Negative words – &lt; 0</a:t>
            </a:r>
          </a:p>
          <a:p>
            <a:r>
              <a:rPr lang="en-IN" dirty="0" smtClean="0"/>
              <a:t>Multiplication </a:t>
            </a:r>
          </a:p>
          <a:p>
            <a:pPr lvl="1"/>
            <a:r>
              <a:rPr lang="en-IN" dirty="0" smtClean="0"/>
              <a:t>Numerical underflow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 Likelihood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Logarithm of ration of probability</a:t>
            </a:r>
          </a:p>
          <a:p>
            <a:pPr lvl="1"/>
            <a:r>
              <a:rPr lang="en-IN" dirty="0" smtClean="0"/>
              <a:t>Log likelihood</a:t>
            </a:r>
          </a:p>
          <a:p>
            <a:r>
              <a:rPr lang="en-IN" dirty="0" smtClean="0"/>
              <a:t>Addition of logarithms </a:t>
            </a:r>
          </a:p>
          <a:p>
            <a:pPr lvl="1"/>
            <a:r>
              <a:rPr lang="en-IN" dirty="0" smtClean="0"/>
              <a:t>No numerical underflow</a:t>
            </a:r>
          </a:p>
          <a:p>
            <a:r>
              <a:rPr lang="en-IN" dirty="0" smtClean="0"/>
              <a:t>Word classification</a:t>
            </a:r>
          </a:p>
          <a:p>
            <a:pPr lvl="1"/>
            <a:r>
              <a:rPr lang="en-IN" dirty="0" smtClean="0"/>
              <a:t>Neutral words – &lt; 1  </a:t>
            </a:r>
          </a:p>
          <a:p>
            <a:pPr lvl="1"/>
            <a:r>
              <a:rPr lang="en-IN" dirty="0" smtClean="0"/>
              <a:t>Positive words – &gt; 1</a:t>
            </a:r>
          </a:p>
          <a:p>
            <a:pPr lvl="1"/>
            <a:r>
              <a:rPr lang="en-IN" dirty="0" smtClean="0"/>
              <a:t>Negative words – ~0</a:t>
            </a:r>
          </a:p>
          <a:p>
            <a:r>
              <a:rPr lang="en-IN" dirty="0" err="1" smtClean="0"/>
              <a:t>Logprior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Spam </a:t>
            </a:r>
            <a:r>
              <a:rPr lang="en-IN" dirty="0" smtClean="0"/>
              <a:t>detection</a:t>
            </a:r>
          </a:p>
          <a:p>
            <a:r>
              <a:rPr lang="en-IN" dirty="0" smtClean="0"/>
              <a:t>Text classification</a:t>
            </a:r>
            <a:endParaRPr lang="en-IN" dirty="0" smtClean="0"/>
          </a:p>
          <a:p>
            <a:r>
              <a:rPr lang="en-IN" dirty="0" smtClean="0"/>
              <a:t>Author identification</a:t>
            </a:r>
            <a:endParaRPr lang="en-IN" dirty="0" smtClean="0"/>
          </a:p>
          <a:p>
            <a:r>
              <a:rPr lang="en-IN" dirty="0" smtClean="0"/>
              <a:t>Word </a:t>
            </a:r>
            <a:r>
              <a:rPr lang="en-IN" dirty="0" smtClean="0"/>
              <a:t>disambiguation</a:t>
            </a:r>
          </a:p>
          <a:p>
            <a:r>
              <a:rPr lang="en-IN" dirty="0" smtClean="0"/>
              <a:t>Sentiment </a:t>
            </a:r>
            <a:r>
              <a:rPr lang="en-IN" dirty="0" smtClean="0"/>
              <a:t>analysis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Simple </a:t>
            </a:r>
          </a:p>
          <a:p>
            <a:r>
              <a:rPr lang="en-IN" dirty="0" smtClean="0"/>
              <a:t>Easy </a:t>
            </a:r>
            <a:r>
              <a:rPr lang="en-IN" dirty="0" smtClean="0"/>
              <a:t>to implement</a:t>
            </a:r>
          </a:p>
          <a:p>
            <a:r>
              <a:rPr lang="en-IN" dirty="0" smtClean="0"/>
              <a:t>Real-time </a:t>
            </a:r>
            <a:r>
              <a:rPr lang="en-IN" dirty="0" smtClean="0"/>
              <a:t>predictions</a:t>
            </a:r>
            <a:endParaRPr lang="en-IN" dirty="0" smtClean="0"/>
          </a:p>
          <a:p>
            <a:r>
              <a:rPr lang="en-IN" dirty="0" smtClean="0"/>
              <a:t>Work with less training dataset</a:t>
            </a:r>
            <a:endParaRPr lang="en-IN" dirty="0" smtClean="0"/>
          </a:p>
          <a:p>
            <a:r>
              <a:rPr lang="en-IN" dirty="0" smtClean="0"/>
              <a:t>Continuous </a:t>
            </a:r>
            <a:r>
              <a:rPr lang="en-IN" dirty="0" smtClean="0"/>
              <a:t>and discrete data</a:t>
            </a:r>
          </a:p>
          <a:p>
            <a:r>
              <a:rPr lang="en-IN" dirty="0" smtClean="0"/>
              <a:t>Not </a:t>
            </a:r>
            <a:r>
              <a:rPr lang="en-IN" dirty="0" smtClean="0"/>
              <a:t>sensitive to irrelevant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Assume </a:t>
            </a:r>
            <a:r>
              <a:rPr lang="en-IN" dirty="0" smtClean="0"/>
              <a:t>independent </a:t>
            </a:r>
            <a:r>
              <a:rPr lang="en-IN" dirty="0" smtClean="0"/>
              <a:t>features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</a:t>
            </a:r>
            <a:r>
              <a:rPr lang="en-IN" dirty="0" smtClean="0"/>
              <a:t>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Events – Ham </a:t>
            </a:r>
            <a:r>
              <a:rPr lang="en-IN" dirty="0" smtClean="0"/>
              <a:t>SMS or </a:t>
            </a:r>
            <a:r>
              <a:rPr lang="en-IN" dirty="0" smtClean="0"/>
              <a:t>Spam SMS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98513" y="3505200"/>
          <a:ext cx="3965575" cy="1865313"/>
        </p:xfrm>
        <a:graphic>
          <a:graphicData uri="http://schemas.openxmlformats.org/presentationml/2006/ole">
            <p:oleObj spid="_x0000_s3074" name="Equation" r:id="rId3" imgW="1892160" imgH="8888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Spam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P(Ham)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 (80%)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P(Spam)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 (20 %)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</a:t>
            </a:r>
            <a:r>
              <a:rPr lang="en-IN" dirty="0" smtClean="0"/>
              <a:t>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 – SMS contains word ‘discount’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" y="3429000"/>
          <a:ext cx="2873375" cy="906463"/>
        </p:xfrm>
        <a:graphic>
          <a:graphicData uri="http://schemas.openxmlformats.org/presentationml/2006/ole">
            <p:oleObj spid="_x0000_s4098" name="Equation" r:id="rId3" imgW="1371600" imgH="4316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P(discount)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0.02 (2 %)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IN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300000" y="1852200"/>
            <a:ext cx="4320000" cy="4320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865400" y="2398800"/>
            <a:ext cx="3240000" cy="32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8305800" cy="5105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867400" y="22098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Ham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2967335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Spam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3729335"/>
            <a:ext cx="127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discount</a:t>
            </a:r>
            <a:endParaRPr lang="en-IN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Corpus</a:t>
            </a:r>
            <a:endParaRPr lang="en-IN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 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Probability that SMS is </a:t>
            </a:r>
            <a:r>
              <a:rPr lang="en-IN" dirty="0" smtClean="0"/>
              <a:t>Spam, </a:t>
            </a:r>
            <a:r>
              <a:rPr lang="en-IN" dirty="0" smtClean="0"/>
              <a:t>given SMS contains word ‘discount’.</a:t>
            </a:r>
          </a:p>
          <a:p>
            <a:r>
              <a:rPr lang="en-IN" dirty="0" smtClean="0"/>
              <a:t>Probability that SMS is Spam and SMS contains word ‘discount’. </a:t>
            </a:r>
            <a:endParaRPr lang="en-IN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42974" y="3200400"/>
          <a:ext cx="5457826" cy="887412"/>
        </p:xfrm>
        <a:graphic>
          <a:graphicData uri="http://schemas.openxmlformats.org/presentationml/2006/ole">
            <p:oleObj spid="_x0000_s6146" name="Equation" r:id="rId3" imgW="2577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14400" y="3505200"/>
          <a:ext cx="5457825" cy="1828800"/>
        </p:xfrm>
        <a:graphic>
          <a:graphicData uri="http://schemas.openxmlformats.org/presentationml/2006/ole">
            <p:oleObj spid="_x0000_s7170" name="Equation" r:id="rId3" imgW="2577960" imgH="86328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85825" y="3505200"/>
          <a:ext cx="6962775" cy="887413"/>
        </p:xfrm>
        <a:graphic>
          <a:graphicData uri="http://schemas.openxmlformats.org/presentationml/2006/ole">
            <p:oleObj spid="_x0000_s8194" name="Equation" r:id="rId3" imgW="3288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2708</TotalTime>
  <Words>691</Words>
  <Application>Microsoft Office PowerPoint</Application>
  <PresentationFormat>On-screen Show (4:3)</PresentationFormat>
  <Paragraphs>371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Microsoft Equation 3.0</vt:lpstr>
      <vt:lpstr>Equation</vt:lpstr>
      <vt:lpstr>Naive Bayes</vt:lpstr>
      <vt:lpstr>Topics</vt:lpstr>
      <vt:lpstr>Supervised Learning</vt:lpstr>
      <vt:lpstr>Probability</vt:lpstr>
      <vt:lpstr>Probability</vt:lpstr>
      <vt:lpstr>Conditional Probability</vt:lpstr>
      <vt:lpstr>Conditional Probability</vt:lpstr>
      <vt:lpstr>Bayes’ Rule</vt:lpstr>
      <vt:lpstr>Bayes’ Rule</vt:lpstr>
      <vt:lpstr>Bayes’ Rule</vt:lpstr>
      <vt:lpstr>Naive Bayes</vt:lpstr>
      <vt:lpstr>Naive Bayes</vt:lpstr>
      <vt:lpstr>Naive Bayes</vt:lpstr>
      <vt:lpstr>Naive Bayes</vt:lpstr>
      <vt:lpstr>Naive Bayes</vt:lpstr>
      <vt:lpstr>Naive Bayes</vt:lpstr>
      <vt:lpstr>Naive Bayes</vt:lpstr>
      <vt:lpstr>Laplacian Smoothing</vt:lpstr>
      <vt:lpstr>Laplacian Smoothing</vt:lpstr>
      <vt:lpstr>Prior Ratio</vt:lpstr>
      <vt:lpstr>Log Likelihood</vt:lpstr>
      <vt:lpstr>Log Likelihood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1590</cp:revision>
  <dcterms:created xsi:type="dcterms:W3CDTF">2019-02-01T20:19:40Z</dcterms:created>
  <dcterms:modified xsi:type="dcterms:W3CDTF">2023-02-14T08:24:00Z</dcterms:modified>
</cp:coreProperties>
</file>