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75" r:id="rId9"/>
    <p:sldId id="276" r:id="rId10"/>
    <p:sldId id="293" r:id="rId11"/>
    <p:sldId id="277" r:id="rId12"/>
    <p:sldId id="27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289" r:id="rId23"/>
    <p:sldId id="294" r:id="rId24"/>
    <p:sldId id="290" r:id="rId25"/>
    <p:sldId id="295" r:id="rId26"/>
    <p:sldId id="296" r:id="rId27"/>
    <p:sldId id="297" r:id="rId28"/>
    <p:sldId id="298" r:id="rId29"/>
    <p:sldId id="299" r:id="rId30"/>
    <p:sldId id="271" r:id="rId31"/>
    <p:sldId id="292" r:id="rId32"/>
    <p:sldId id="269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–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linear regression</a:t>
            </a:r>
          </a:p>
          <a:p>
            <a:pPr lvl="1"/>
            <a:r>
              <a:rPr lang="en-IN" dirty="0" smtClean="0"/>
              <a:t>Single independent variable</a:t>
            </a:r>
          </a:p>
          <a:p>
            <a:r>
              <a:rPr lang="en-IN" dirty="0" smtClean="0"/>
              <a:t>Multiple linear regression</a:t>
            </a:r>
          </a:p>
          <a:p>
            <a:pPr lvl="1"/>
            <a:r>
              <a:rPr lang="en-IN" dirty="0" smtClean="0"/>
              <a:t>More than one independent variable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Least squares</a:t>
            </a:r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value</a:t>
            </a:r>
          </a:p>
          <a:p>
            <a:r>
              <a:rPr lang="en-US" dirty="0" smtClean="0"/>
              <a:t>Sum of squared residuals</a:t>
            </a:r>
          </a:p>
          <a:p>
            <a:r>
              <a:rPr lang="en-US" dirty="0" smtClean="0"/>
              <a:t>Minimize error value</a:t>
            </a:r>
          </a:p>
          <a:p>
            <a:r>
              <a:rPr lang="en-US" dirty="0" smtClean="0"/>
              <a:t>Generic equation of 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– Dependent variable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Mean squared error – MSE</a:t>
            </a:r>
          </a:p>
          <a:p>
            <a:r>
              <a:rPr lang="en-US" dirty="0" smtClean="0"/>
              <a:t>J – Cost function – Minimize cost function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51992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41800" y="1489075"/>
          <a:ext cx="2185988" cy="1231900"/>
        </p:xfrm>
        <a:graphic>
          <a:graphicData uri="http://schemas.openxmlformats.org/presentationml/2006/ole">
            <p:oleObj spid="_x0000_s1027" name="Equation" r:id="rId4" imgW="812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One sample –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pPr lvl="1"/>
            <a:r>
              <a:rPr lang="en-US" dirty="0" smtClean="0"/>
              <a:t>L(y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)= (y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endParaRPr lang="en-US" baseline="30000" dirty="0" smtClean="0"/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Average of loss function for all samples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041650" y="4419600"/>
          <a:ext cx="3516313" cy="1895475"/>
        </p:xfrm>
        <a:graphic>
          <a:graphicData uri="http://schemas.openxmlformats.org/presentationml/2006/ole">
            <p:oleObj spid="_x0000_s27650" name="Equation" r:id="rId3" imgW="171432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dataset – </a:t>
            </a:r>
            <a:r>
              <a:rPr lang="en-US" dirty="0" smtClean="0">
                <a:solidFill>
                  <a:srgbClr val="00B050"/>
                </a:solidFill>
              </a:rPr>
              <a:t>{ (x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), (x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), …, (x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) }</a:t>
            </a:r>
          </a:p>
          <a:p>
            <a:r>
              <a:rPr lang="en-US" dirty="0" smtClean="0"/>
              <a:t>Equations  – </a:t>
            </a:r>
            <a:r>
              <a:rPr lang="en-US" dirty="0" smtClean="0">
                <a:solidFill>
                  <a:srgbClr val="0000FF"/>
                </a:solidFill>
              </a:rPr>
              <a:t>ŷ </a:t>
            </a:r>
            <a:r>
              <a:rPr lang="en-US" dirty="0" smtClean="0">
                <a:solidFill>
                  <a:srgbClr val="0000FF"/>
                </a:solidFill>
              </a:rPr>
              <a:t>= W</a:t>
            </a:r>
            <a:r>
              <a:rPr lang="en-US" baseline="30000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X +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Loss function – </a:t>
            </a:r>
            <a:r>
              <a:rPr lang="en-US" sz="3000" dirty="0" smtClean="0">
                <a:solidFill>
                  <a:srgbClr val="FF0000"/>
                </a:solidFill>
              </a:rPr>
              <a:t>L(ŷ, y) = </a:t>
            </a:r>
            <a:r>
              <a:rPr lang="en-US" sz="3000" dirty="0" smtClean="0">
                <a:solidFill>
                  <a:srgbClr val="FF0000"/>
                </a:solidFill>
              </a:rPr>
              <a:t>(y- ŷ)</a:t>
            </a:r>
            <a:r>
              <a:rPr lang="en-US" sz="3000" baseline="30000" dirty="0" smtClean="0">
                <a:solidFill>
                  <a:srgbClr val="FF0000"/>
                </a:solidFill>
              </a:rPr>
              <a:t>2                                                                 </a:t>
            </a:r>
            <a:endParaRPr lang="en-US" sz="3000" baseline="30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Cost function –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 – Minimize J(W, b)</a:t>
            </a:r>
            <a:endParaRPr lang="en-US" dirty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505201" y="3733800"/>
          <a:ext cx="2743200" cy="1478727"/>
        </p:xfrm>
        <a:graphic>
          <a:graphicData uri="http://schemas.openxmlformats.org/presentationml/2006/ole">
            <p:oleObj spid="_x0000_s28675" name="Equation" r:id="rId3" imgW="171432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Convex function </a:t>
            </a:r>
          </a:p>
          <a:p>
            <a:r>
              <a:rPr lang="en-US" dirty="0" smtClean="0"/>
              <a:t>Global optimum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76800" y="2209800"/>
          <a:ext cx="1338263" cy="1616075"/>
        </p:xfrm>
        <a:graphic>
          <a:graphicData uri="http://schemas.openxmlformats.org/presentationml/2006/ole">
            <p:oleObj spid="_x0000_s29698" name="Equation" r:id="rId3" imgW="6728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4876800" y="2300288"/>
          <a:ext cx="2071688" cy="2424112"/>
        </p:xfrm>
        <a:graphic>
          <a:graphicData uri="http://schemas.openxmlformats.org/presentationml/2006/ole">
            <p:oleObj spid="_x0000_s30723" name="Equation" r:id="rId3" imgW="104112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876800" y="2286000"/>
          <a:ext cx="2120900" cy="2552700"/>
        </p:xfrm>
        <a:graphic>
          <a:graphicData uri="http://schemas.openxmlformats.org/presentationml/2006/ole">
            <p:oleObj spid="_x0000_s31747" name="Equation" r:id="rId3" imgW="1066680" imgH="1282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876800" y="2286000"/>
          <a:ext cx="2449512" cy="858838"/>
        </p:xfrm>
        <a:graphic>
          <a:graphicData uri="http://schemas.openxmlformats.org/presentationml/2006/ole">
            <p:oleObj spid="_x0000_s32770" name="Equation" r:id="rId3" imgW="1231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– Regression model</a:t>
            </a:r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Least </a:t>
            </a:r>
            <a:r>
              <a:rPr lang="en-US" dirty="0" smtClean="0"/>
              <a:t>squares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baseline="30000" dirty="0" smtClean="0"/>
          </a:p>
          <a:p>
            <a:r>
              <a:rPr lang="en-US" dirty="0" smtClean="0"/>
              <a:t>Adjusted R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Applications</a:t>
            </a:r>
            <a:endParaRPr lang="en-US" dirty="0" smtClean="0"/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865688" y="2286000"/>
          <a:ext cx="2525712" cy="2552700"/>
        </p:xfrm>
        <a:graphic>
          <a:graphicData uri="http://schemas.openxmlformats.org/presentationml/2006/ole">
            <p:oleObj spid="_x0000_s33794" name="Equation" r:id="rId3" imgW="1269720" imgH="1282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876800" y="2362200"/>
          <a:ext cx="2752725" cy="403225"/>
        </p:xfrm>
        <a:graphic>
          <a:graphicData uri="http://schemas.openxmlformats.org/presentationml/2006/ole">
            <p:oleObj spid="_x0000_s34818" name="Equation" r:id="rId3" imgW="1384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of determination</a:t>
            </a:r>
          </a:p>
          <a:p>
            <a:pPr algn="just"/>
            <a:r>
              <a:rPr lang="en-IN" dirty="0" smtClean="0"/>
              <a:t>Coefficient of multiple determination</a:t>
            </a:r>
          </a:p>
          <a:p>
            <a:pPr algn="just"/>
            <a:r>
              <a:rPr lang="en-IN" dirty="0" smtClean="0"/>
              <a:t>Strength of relationship</a:t>
            </a:r>
          </a:p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variable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– Increase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– Constant R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</a:t>
            </a:r>
            <a:r>
              <a:rPr lang="en-IN" dirty="0" smtClean="0">
                <a:solidFill>
                  <a:srgbClr val="00B050"/>
                </a:solidFill>
              </a:rPr>
              <a:t>(then)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Increase model accuracy </a:t>
            </a:r>
            <a:r>
              <a:rPr lang="en-IN" dirty="0" smtClean="0">
                <a:solidFill>
                  <a:srgbClr val="00B050"/>
                </a:solidFill>
              </a:rPr>
              <a:t>(then only)</a:t>
            </a:r>
            <a:endParaRPr lang="en-IN" dirty="0" smtClean="0"/>
          </a:p>
          <a:p>
            <a:pPr lvl="1"/>
            <a:r>
              <a:rPr lang="en-IN" dirty="0" smtClean="0"/>
              <a:t>Increase adjusted R2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Inputs to response mapping</a:t>
            </a:r>
          </a:p>
          <a:p>
            <a:r>
              <a:rPr lang="en-US" dirty="0" smtClean="0"/>
              <a:t>Error reduction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</a:p>
          <a:p>
            <a:r>
              <a:rPr lang="en-IN" dirty="0" smtClean="0"/>
              <a:t>Ridge Regression</a:t>
            </a:r>
          </a:p>
          <a:p>
            <a:r>
              <a:rPr lang="en-IN" dirty="0" smtClean="0"/>
              <a:t>Elastic Net Regression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Least Absolute Shrinkage Selector Operator</a:t>
            </a:r>
          </a:p>
          <a:p>
            <a:r>
              <a:rPr lang="en-IN" dirty="0" smtClean="0"/>
              <a:t>L1 regularization technique</a:t>
            </a:r>
          </a:p>
          <a:p>
            <a:r>
              <a:rPr lang="en-IN" smtClean="0"/>
              <a:t>Reduce coefficients</a:t>
            </a:r>
            <a:endParaRPr lang="en-IN" dirty="0" smtClean="0"/>
          </a:p>
          <a:p>
            <a:r>
              <a:rPr lang="en-IN" dirty="0" smtClean="0"/>
              <a:t>Feature selection</a:t>
            </a:r>
          </a:p>
          <a:p>
            <a:pPr lvl="1"/>
            <a:r>
              <a:rPr lang="en-IN" dirty="0" smtClean="0"/>
              <a:t>Select important features </a:t>
            </a:r>
          </a:p>
          <a:p>
            <a:pPr lvl="1"/>
            <a:r>
              <a:rPr lang="en-IN" dirty="0" smtClean="0"/>
              <a:t>Reduce coefficients of others to zero</a:t>
            </a:r>
          </a:p>
          <a:p>
            <a:r>
              <a:rPr lang="en-IN" dirty="0" smtClean="0"/>
              <a:t>Suitable for more number of features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Ridge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L2 regularization technique</a:t>
            </a:r>
          </a:p>
          <a:p>
            <a:r>
              <a:rPr lang="en-IN" dirty="0" smtClean="0"/>
              <a:t>Reduce coefficients</a:t>
            </a:r>
          </a:p>
          <a:p>
            <a:r>
              <a:rPr lang="en-IN" dirty="0" smtClean="0"/>
              <a:t>Reduce model complexity</a:t>
            </a:r>
          </a:p>
          <a:p>
            <a:r>
              <a:rPr lang="en-IN" dirty="0" smtClean="0"/>
              <a:t>Prevent </a:t>
            </a:r>
            <a:r>
              <a:rPr lang="en-IN" dirty="0" err="1" smtClean="0"/>
              <a:t>multicollinearity</a:t>
            </a:r>
            <a:r>
              <a:rPr lang="en-IN" dirty="0" smtClean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Elastic Net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L1 and L2 regularization technique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data</a:t>
            </a:r>
          </a:p>
          <a:p>
            <a:r>
              <a:rPr lang="en-IN" dirty="0" smtClean="0"/>
              <a:t>Easier to implement and interpret </a:t>
            </a:r>
          </a:p>
          <a:p>
            <a:r>
              <a:rPr lang="en-IN" dirty="0" smtClean="0"/>
              <a:t>Efficient to 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Dimensionality reduction techniques</a:t>
            </a:r>
          </a:p>
          <a:p>
            <a:pPr lvl="1"/>
            <a:r>
              <a:rPr lang="en-IN" dirty="0" smtClean="0"/>
              <a:t>Cross validation</a:t>
            </a:r>
          </a:p>
          <a:p>
            <a:pPr lvl="1"/>
            <a:r>
              <a:rPr lang="en-IN" dirty="0" smtClean="0"/>
              <a:t>Regularization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to 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Multicollinearity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Correlated independent variables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Independent variables </a:t>
            </a:r>
          </a:p>
          <a:p>
            <a:pPr lvl="2"/>
            <a:r>
              <a:rPr lang="en-IN" dirty="0" smtClean="0"/>
              <a:t>Radius of a circle</a:t>
            </a:r>
          </a:p>
          <a:p>
            <a:pPr lvl="2"/>
            <a:r>
              <a:rPr lang="en-IN" dirty="0" smtClean="0"/>
              <a:t>Circumference of a circle</a:t>
            </a:r>
          </a:p>
          <a:p>
            <a:pPr lvl="1"/>
            <a:r>
              <a:rPr lang="en-IN" dirty="0" smtClean="0"/>
              <a:t>Radius and circumference – Correlated </a:t>
            </a:r>
          </a:p>
          <a:p>
            <a:pPr lvl="2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, …, W</a:t>
            </a:r>
            <a:r>
              <a:rPr lang="en-US" baseline="-25000" dirty="0" smtClean="0"/>
              <a:t>nx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W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691</Words>
  <Application>Microsoft Office PowerPoint</Application>
  <PresentationFormat>On-screen Show (4:3)</PresentationFormat>
  <Paragraphs>209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Equation</vt:lpstr>
      <vt:lpstr>Microsoft Equation 3.0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– Types </vt:lpstr>
      <vt:lpstr>Least Squares</vt:lpstr>
      <vt:lpstr>Least Squares</vt:lpstr>
      <vt:lpstr>Loss Function </vt:lpstr>
      <vt:lpstr>Gradient Descent </vt:lpstr>
      <vt:lpstr>Gradient Descent 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R2</vt:lpstr>
      <vt:lpstr>Adjusted R2</vt:lpstr>
      <vt:lpstr>Applications</vt:lpstr>
      <vt:lpstr>Regularization</vt:lpstr>
      <vt:lpstr>Lasso Regression</vt:lpstr>
      <vt:lpstr>Ridge Regression</vt:lpstr>
      <vt:lpstr>Elastic Net Regression</vt:lpstr>
      <vt:lpstr>Advantages</vt:lpstr>
      <vt:lpstr>Disadvantages</vt:lpstr>
      <vt:lpstr>Multicollinearity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1507</cp:revision>
  <dcterms:created xsi:type="dcterms:W3CDTF">2019-02-01T20:19:40Z</dcterms:created>
  <dcterms:modified xsi:type="dcterms:W3CDTF">2023-02-06T05:29:52Z</dcterms:modified>
</cp:coreProperties>
</file>