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256" r:id="rId2"/>
    <p:sldId id="268" r:id="rId3"/>
    <p:sldId id="428" r:id="rId4"/>
    <p:sldId id="433" r:id="rId5"/>
    <p:sldId id="452" r:id="rId6"/>
    <p:sldId id="453" r:id="rId7"/>
    <p:sldId id="420" r:id="rId8"/>
    <p:sldId id="436" r:id="rId9"/>
    <p:sldId id="441" r:id="rId10"/>
    <p:sldId id="437" r:id="rId11"/>
    <p:sldId id="458" r:id="rId12"/>
    <p:sldId id="411" r:id="rId13"/>
    <p:sldId id="459" r:id="rId14"/>
    <p:sldId id="460" r:id="rId15"/>
    <p:sldId id="461" r:id="rId16"/>
    <p:sldId id="462" r:id="rId17"/>
    <p:sldId id="413" r:id="rId18"/>
    <p:sldId id="463" r:id="rId19"/>
    <p:sldId id="485" r:id="rId20"/>
    <p:sldId id="486" r:id="rId21"/>
    <p:sldId id="487" r:id="rId22"/>
    <p:sldId id="488" r:id="rId23"/>
    <p:sldId id="489" r:id="rId24"/>
    <p:sldId id="490" r:id="rId25"/>
    <p:sldId id="491" r:id="rId26"/>
    <p:sldId id="493" r:id="rId27"/>
    <p:sldId id="494" r:id="rId28"/>
    <p:sldId id="495" r:id="rId29"/>
    <p:sldId id="496" r:id="rId30"/>
    <p:sldId id="455" r:id="rId31"/>
    <p:sldId id="476" r:id="rId32"/>
    <p:sldId id="466" r:id="rId33"/>
    <p:sldId id="475" r:id="rId34"/>
    <p:sldId id="467" r:id="rId35"/>
    <p:sldId id="468" r:id="rId36"/>
    <p:sldId id="469" r:id="rId37"/>
    <p:sldId id="470" r:id="rId38"/>
    <p:sldId id="471" r:id="rId39"/>
    <p:sldId id="472" r:id="rId40"/>
    <p:sldId id="473" r:id="rId41"/>
    <p:sldId id="477" r:id="rId42"/>
    <p:sldId id="478" r:id="rId43"/>
    <p:sldId id="474" r:id="rId44"/>
    <p:sldId id="479" r:id="rId45"/>
    <p:sldId id="480" r:id="rId46"/>
    <p:sldId id="481" r:id="rId47"/>
    <p:sldId id="482" r:id="rId48"/>
    <p:sldId id="483" r:id="rId49"/>
    <p:sldId id="484" r:id="rId50"/>
    <p:sldId id="415" r:id="rId51"/>
    <p:sldId id="438" r:id="rId52"/>
    <p:sldId id="440" r:id="rId53"/>
    <p:sldId id="439" r:id="rId54"/>
    <p:sldId id="422" r:id="rId55"/>
    <p:sldId id="444" r:id="rId56"/>
    <p:sldId id="442" r:id="rId57"/>
    <p:sldId id="443" r:id="rId58"/>
    <p:sldId id="423" r:id="rId59"/>
    <p:sldId id="445" r:id="rId60"/>
    <p:sldId id="446" r:id="rId61"/>
    <p:sldId id="447" r:id="rId62"/>
    <p:sldId id="448" r:id="rId63"/>
    <p:sldId id="449" r:id="rId64"/>
    <p:sldId id="450" r:id="rId65"/>
    <p:sldId id="451" r:id="rId66"/>
    <p:sldId id="269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3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21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22.bin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24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25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27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3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oleObject" Target="../embeddings/oleObject30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Artificial Neural </a:t>
            </a:r>
            <a:r>
              <a:rPr lang="en-US" dirty="0" smtClean="0"/>
              <a:t>Network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b="1" dirty="0" smtClean="0"/>
              <a:t>Pritam Prakash Shete</a:t>
            </a:r>
          </a:p>
          <a:p>
            <a:r>
              <a:rPr lang="en-US" smtClean="0"/>
              <a:t>Scientific Officer F,</a:t>
            </a:r>
            <a:endParaRPr lang="en-US" dirty="0" smtClean="0"/>
          </a:p>
          <a:p>
            <a:r>
              <a:rPr lang="en-US" dirty="0" smtClean="0"/>
              <a:t>Computer Division, BARC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772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</a:t>
            </a:r>
            <a:r>
              <a:rPr lang="el-GR" dirty="0" smtClean="0">
                <a:solidFill>
                  <a:srgbClr val="00B050"/>
                </a:solidFill>
              </a:rPr>
              <a:t>σ</a:t>
            </a:r>
            <a:r>
              <a:rPr lang="en-US" dirty="0" smtClean="0">
                <a:solidFill>
                  <a:srgbClr val="00B050"/>
                </a:solidFill>
              </a:rPr>
              <a:t>(Z)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– Activation (sigmoid) function</a:t>
            </a:r>
          </a:p>
          <a:p>
            <a:endParaRPr lang="en-US" baseline="-250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5003460" y="2129135"/>
            <a:ext cx="3759540" cy="2290465"/>
            <a:chOff x="1752600" y="2057400"/>
            <a:chExt cx="3759540" cy="2290465"/>
          </a:xfrm>
        </p:grpSpPr>
        <p:sp>
          <p:nvSpPr>
            <p:cNvPr id="44" name="TextBox 43"/>
            <p:cNvSpPr txBox="1"/>
            <p:nvPr/>
          </p:nvSpPr>
          <p:spPr>
            <a:xfrm>
              <a:off x="17526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7526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526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4290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181600" y="3043535"/>
              <a:ext cx="3305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ŷ</a:t>
              </a:r>
              <a:endParaRPr lang="en-US" sz="2400" b="1" dirty="0"/>
            </a:p>
          </p:txBody>
        </p:sp>
        <p:cxnSp>
          <p:nvCxnSpPr>
            <p:cNvPr id="49" name="Straight Arrow Connector 48"/>
            <p:cNvCxnSpPr>
              <a:stCxn id="47" idx="6"/>
            </p:cNvCxnSpPr>
            <p:nvPr/>
          </p:nvCxnSpPr>
          <p:spPr>
            <a:xfrm flipV="1">
              <a:off x="3962400" y="3278188"/>
              <a:ext cx="1143000" cy="365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7" idx="2"/>
            </p:cNvCxnSpPr>
            <p:nvPr/>
          </p:nvCxnSpPr>
          <p:spPr>
            <a:xfrm flipV="1">
              <a:off x="21488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47" idx="1"/>
            </p:cNvCxnSpPr>
            <p:nvPr/>
          </p:nvCxnSpPr>
          <p:spPr>
            <a:xfrm>
              <a:off x="22860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47" idx="3"/>
            </p:cNvCxnSpPr>
            <p:nvPr/>
          </p:nvCxnSpPr>
          <p:spPr>
            <a:xfrm flipV="1">
              <a:off x="22860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23894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3622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802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528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57" name="Straight Connector 56"/>
            <p:cNvCxnSpPr>
              <a:stCxn id="47" idx="0"/>
              <a:endCxn id="47" idx="4"/>
            </p:cNvCxnSpPr>
            <p:nvPr/>
          </p:nvCxnSpPr>
          <p:spPr>
            <a:xfrm rot="16200000" flipH="1">
              <a:off x="34290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38100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Z = W</a:t>
            </a:r>
            <a:r>
              <a:rPr lang="en-US" baseline="30000" dirty="0" smtClean="0">
                <a:solidFill>
                  <a:srgbClr val="00B050"/>
                </a:solidFill>
              </a:rPr>
              <a:t>T</a:t>
            </a:r>
            <a:r>
              <a:rPr lang="en-US" dirty="0" smtClean="0">
                <a:solidFill>
                  <a:srgbClr val="00B050"/>
                </a:solidFill>
              </a:rPr>
              <a:t>X + b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ŷ = P( y=1 | X) </a:t>
            </a:r>
          </a:p>
          <a:p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 dataset </a:t>
            </a:r>
          </a:p>
          <a:p>
            <a:pPr lvl="1"/>
            <a:r>
              <a:rPr lang="en-US" dirty="0" smtClean="0"/>
              <a:t>{ (x</a:t>
            </a:r>
            <a:r>
              <a:rPr lang="en-US" baseline="30000" dirty="0" smtClean="0"/>
              <a:t>(1)</a:t>
            </a:r>
            <a:r>
              <a:rPr lang="en-US" dirty="0" smtClean="0"/>
              <a:t>,y</a:t>
            </a:r>
            <a:r>
              <a:rPr lang="en-US" baseline="30000" dirty="0" smtClean="0"/>
              <a:t>(1)</a:t>
            </a:r>
            <a:r>
              <a:rPr lang="en-US" dirty="0" smtClean="0"/>
              <a:t>), (x</a:t>
            </a:r>
            <a:r>
              <a:rPr lang="en-US" baseline="30000" dirty="0" smtClean="0"/>
              <a:t>(2)</a:t>
            </a:r>
            <a:r>
              <a:rPr lang="en-US" dirty="0" smtClean="0"/>
              <a:t>,y</a:t>
            </a:r>
            <a:r>
              <a:rPr lang="en-US" baseline="30000" dirty="0" smtClean="0"/>
              <a:t>(2)</a:t>
            </a:r>
            <a:r>
              <a:rPr lang="en-US" dirty="0" smtClean="0"/>
              <a:t>), …, (x</a:t>
            </a:r>
            <a:r>
              <a:rPr lang="en-US" baseline="30000" dirty="0" smtClean="0"/>
              <a:t>(m)</a:t>
            </a:r>
            <a:r>
              <a:rPr lang="en-US" dirty="0" smtClean="0"/>
              <a:t>,y</a:t>
            </a:r>
            <a:r>
              <a:rPr lang="en-US" baseline="30000" dirty="0" smtClean="0"/>
              <a:t>(m)</a:t>
            </a:r>
            <a:r>
              <a:rPr lang="en-US" dirty="0" smtClean="0"/>
              <a:t>)}</a:t>
            </a:r>
          </a:p>
          <a:p>
            <a:r>
              <a:rPr lang="en-US" dirty="0" smtClean="0"/>
              <a:t>Equations</a:t>
            </a:r>
          </a:p>
          <a:p>
            <a:pPr lvl="1"/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y</a:t>
            </a:r>
            <a:r>
              <a:rPr lang="en-US" baseline="-25000" dirty="0" smtClean="0"/>
              <a:t>p</a:t>
            </a:r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1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1.0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loss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L(ŷ, y) = – y * log(ŷ) – (1 – y) *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y = 0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L(ŷ, y) = – log(1 – ŷ)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– log(1 – ŷ)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log(1 – ŷ) – Maximize 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1 – ŷ – Maximize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Minimize</a:t>
            </a:r>
          </a:p>
          <a:p>
            <a:pPr lvl="1">
              <a:buNone/>
            </a:pPr>
            <a:r>
              <a:rPr lang="en-US" dirty="0" smtClean="0">
                <a:solidFill>
                  <a:srgbClr val="00B050"/>
                </a:solidFill>
              </a:rPr>
              <a:t>ŷ – 0.0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One sample –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=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 * log(ŷ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(1 –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* log(1 – 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Average of loss function for all samples</a:t>
            </a: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19200" y="4634957"/>
          <a:ext cx="7162800" cy="1842043"/>
        </p:xfrm>
        <a:graphic>
          <a:graphicData uri="http://schemas.openxmlformats.org/presentationml/2006/ole">
            <p:oleObj spid="_x0000_s15362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Input dataset – </a:t>
            </a:r>
            <a:r>
              <a:rPr lang="en-US" dirty="0" smtClean="0">
                <a:solidFill>
                  <a:srgbClr val="00B050"/>
                </a:solidFill>
              </a:rPr>
              <a:t>{ (x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(1)</a:t>
            </a:r>
            <a:r>
              <a:rPr lang="en-US" dirty="0" smtClean="0">
                <a:solidFill>
                  <a:srgbClr val="00B050"/>
                </a:solidFill>
              </a:rPr>
              <a:t>), (x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(2)</a:t>
            </a:r>
            <a:r>
              <a:rPr lang="en-US" dirty="0" smtClean="0">
                <a:solidFill>
                  <a:srgbClr val="00B050"/>
                </a:solidFill>
              </a:rPr>
              <a:t>), …, (x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,y</a:t>
            </a:r>
            <a:r>
              <a:rPr lang="en-US" baseline="30000" dirty="0" smtClean="0">
                <a:solidFill>
                  <a:srgbClr val="00B050"/>
                </a:solidFill>
              </a:rPr>
              <a:t>(m)</a:t>
            </a:r>
            <a:r>
              <a:rPr lang="en-US" dirty="0" smtClean="0">
                <a:solidFill>
                  <a:srgbClr val="00B050"/>
                </a:solidFill>
              </a:rPr>
              <a:t>) }</a:t>
            </a:r>
          </a:p>
          <a:p>
            <a:r>
              <a:rPr lang="en-US" dirty="0" smtClean="0"/>
              <a:t>Equations  – </a:t>
            </a:r>
            <a:r>
              <a:rPr lang="en-US" dirty="0" smtClean="0">
                <a:solidFill>
                  <a:srgbClr val="0000FF"/>
                </a:solidFill>
              </a:rPr>
              <a:t>Z = W</a:t>
            </a:r>
            <a:r>
              <a:rPr lang="en-US" baseline="30000" dirty="0" smtClean="0">
                <a:solidFill>
                  <a:srgbClr val="0000FF"/>
                </a:solidFill>
              </a:rPr>
              <a:t>T</a:t>
            </a:r>
            <a:r>
              <a:rPr lang="en-US" dirty="0" smtClean="0">
                <a:solidFill>
                  <a:srgbClr val="0000FF"/>
                </a:solidFill>
              </a:rPr>
              <a:t>X + b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00FF"/>
                </a:solidFill>
              </a:rPr>
              <a:t>ŷ = </a:t>
            </a:r>
            <a:r>
              <a:rPr lang="el-GR" dirty="0" smtClean="0">
                <a:solidFill>
                  <a:srgbClr val="0000FF"/>
                </a:solidFill>
              </a:rPr>
              <a:t>σ</a:t>
            </a:r>
            <a:r>
              <a:rPr lang="en-US" dirty="0" smtClean="0">
                <a:solidFill>
                  <a:srgbClr val="0000FF"/>
                </a:solidFill>
              </a:rPr>
              <a:t>(Z) = </a:t>
            </a:r>
            <a:r>
              <a:rPr lang="en-US" dirty="0" err="1" smtClean="0">
                <a:solidFill>
                  <a:srgbClr val="0000FF"/>
                </a:solidFill>
              </a:rPr>
              <a:t>y</a:t>
            </a:r>
            <a:r>
              <a:rPr lang="en-US" baseline="-25000" dirty="0" err="1" smtClean="0">
                <a:solidFill>
                  <a:srgbClr val="0000FF"/>
                </a:solidFill>
              </a:rPr>
              <a:t>p</a:t>
            </a:r>
            <a:endParaRPr lang="en-US" baseline="-25000" dirty="0" smtClean="0">
              <a:solidFill>
                <a:srgbClr val="0000FF"/>
              </a:solidFill>
            </a:endParaRPr>
          </a:p>
          <a:p>
            <a:r>
              <a:rPr lang="en-US" dirty="0" smtClean="0"/>
              <a:t>Loss function – </a:t>
            </a:r>
            <a:r>
              <a:rPr lang="en-US" sz="3000" dirty="0" smtClean="0">
                <a:solidFill>
                  <a:srgbClr val="FF0000"/>
                </a:solidFill>
              </a:rPr>
              <a:t>L(ŷ, y) = – y*log(ŷ) – (1–y)*log(1–ŷ)</a:t>
            </a:r>
          </a:p>
          <a:p>
            <a:r>
              <a:rPr lang="en-US" dirty="0" smtClean="0"/>
              <a:t>Cost function –  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Output </a:t>
            </a:r>
          </a:p>
          <a:p>
            <a:pPr lvl="1"/>
            <a:r>
              <a:rPr lang="en-US" dirty="0" smtClean="0"/>
              <a:t>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 </a:t>
            </a:r>
            <a:r>
              <a:rPr lang="en-US" dirty="0" smtClean="0"/>
              <a:t>~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endParaRPr lang="en-US" dirty="0" smtClean="0"/>
          </a:p>
          <a:p>
            <a:pPr lvl="1"/>
            <a:r>
              <a:rPr lang="en-US" dirty="0" smtClean="0"/>
              <a:t>W and b – Minimize J(W, b)</a:t>
            </a:r>
            <a:endParaRPr lang="en-US" dirty="0"/>
          </a:p>
        </p:txBody>
      </p:sp>
      <p:graphicFrame>
        <p:nvGraphicFramePr>
          <p:cNvPr id="51201" name="Object 1"/>
          <p:cNvGraphicFramePr>
            <a:graphicFrameLocks noChangeAspect="1"/>
          </p:cNvGraphicFramePr>
          <p:nvPr/>
        </p:nvGraphicFramePr>
        <p:xfrm>
          <a:off x="3283957" y="3200400"/>
          <a:ext cx="5631443" cy="1447800"/>
        </p:xfrm>
        <a:graphic>
          <a:graphicData uri="http://schemas.openxmlformats.org/presentationml/2006/ole">
            <p:oleObj spid="_x0000_s51201" name="Equation" r:id="rId3" imgW="3492360" imgH="8888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dientDesc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581670"/>
            <a:ext cx="6426428" cy="42001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Gradient descent – Cost function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Convex function </a:t>
            </a:r>
          </a:p>
          <a:p>
            <a:r>
              <a:rPr lang="en-US" dirty="0" smtClean="0"/>
              <a:t>Global optimum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1793875" cy="1616075"/>
        </p:xfrm>
        <a:graphic>
          <a:graphicData uri="http://schemas.openxmlformats.org/presentationml/2006/ole">
            <p:oleObj spid="_x0000_s78850" name="Equation" r:id="rId3" imgW="901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</a:t>
            </a:r>
          </a:p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Gradient descent</a:t>
            </a:r>
          </a:p>
          <a:p>
            <a:r>
              <a:rPr lang="en-US" dirty="0" smtClean="0"/>
              <a:t>Gradient descent for logistic regression</a:t>
            </a:r>
          </a:p>
          <a:p>
            <a:r>
              <a:rPr lang="en-US" dirty="0" smtClean="0"/>
              <a:t>Artificial neural network</a:t>
            </a:r>
          </a:p>
          <a:p>
            <a:r>
              <a:rPr lang="en-US" dirty="0" smtClean="0"/>
              <a:t>Back propagation for neural network</a:t>
            </a:r>
          </a:p>
          <a:p>
            <a:r>
              <a:rPr lang="en-US" dirty="0" smtClean="0"/>
              <a:t>Activation functions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728912" cy="2525712"/>
        </p:xfrm>
        <a:graphic>
          <a:graphicData uri="http://schemas.openxmlformats.org/presentationml/2006/ole">
            <p:oleObj spid="_x0000_s79874" name="Equation" r:id="rId3" imgW="137160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616075"/>
        </p:xfrm>
        <a:graphic>
          <a:graphicData uri="http://schemas.openxmlformats.org/presentationml/2006/ole">
            <p:oleObj spid="_x0000_s80898" name="Equation" r:id="rId3" imgW="1117440" imgH="8125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782637"/>
        </p:xfrm>
        <a:graphic>
          <a:graphicData uri="http://schemas.openxmlformats.org/presentationml/2006/ole">
            <p:oleObj spid="_x0000_s81922" name="Equation" r:id="rId3" imgW="11174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132137" cy="2095500"/>
        </p:xfrm>
        <a:graphic>
          <a:graphicData uri="http://schemas.openxmlformats.org/presentationml/2006/ole">
            <p:oleObj spid="_x0000_s82946" name="Equation" r:id="rId3" imgW="1574640" imgH="1054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11562" cy="1666875"/>
        </p:xfrm>
        <a:graphic>
          <a:graphicData uri="http://schemas.openxmlformats.org/presentationml/2006/ole">
            <p:oleObj spid="_x0000_s84994" name="Equation" r:id="rId3" imgW="1815840" imgH="8380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263650"/>
        </p:xfrm>
        <a:graphic>
          <a:graphicData uri="http://schemas.openxmlformats.org/presentationml/2006/ole">
            <p:oleObj spid="_x0000_s86018" name="Equation" r:id="rId3" imgW="111744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4065587" cy="2147887"/>
        </p:xfrm>
        <a:graphic>
          <a:graphicData uri="http://schemas.openxmlformats.org/presentationml/2006/ole">
            <p:oleObj spid="_x0000_s88066" name="Equation" r:id="rId3" imgW="2044440" imgH="10792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1795462"/>
        </p:xfrm>
        <a:graphic>
          <a:graphicData uri="http://schemas.openxmlformats.org/presentationml/2006/ole">
            <p:oleObj spid="_x0000_s89090" name="Equation" r:id="rId3" imgW="1117440" imgH="9014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3687762" cy="2627312"/>
        </p:xfrm>
        <a:graphic>
          <a:graphicData uri="http://schemas.openxmlformats.org/presentationml/2006/ole">
            <p:oleObj spid="_x0000_s90114" name="Equation" r:id="rId3" imgW="1854000" imgH="1320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Gradient descent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192338"/>
          <a:ext cx="2222500" cy="2273300"/>
        </p:xfrm>
        <a:graphic>
          <a:graphicData uri="http://schemas.openxmlformats.org/presentationml/2006/ole">
            <p:oleObj spid="_x0000_s91138" name="Equation" r:id="rId3" imgW="1117440" imgH="11430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pPr lvl="1"/>
            <a:endParaRPr lang="en-US" dirty="0" smtClean="0"/>
          </a:p>
        </p:txBody>
      </p:sp>
      <p:grpSp>
        <p:nvGrpSpPr>
          <p:cNvPr id="35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L(ŷ, y)</a:t>
            </a:r>
          </a:p>
          <a:p>
            <a:pPr lvl="1"/>
            <a:r>
              <a:rPr lang="en-US" dirty="0" smtClean="0"/>
              <a:t>Loss function</a:t>
            </a:r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Artificial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5029200"/>
          </a:xfrm>
        </p:spPr>
        <p:txBody>
          <a:bodyPr/>
          <a:lstStyle/>
          <a:p>
            <a:r>
              <a:rPr lang="en-US" dirty="0" smtClean="0"/>
              <a:t>Z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</a:p>
          <a:p>
            <a:pPr lvl="1"/>
            <a:r>
              <a:rPr lang="en-US" dirty="0" smtClean="0"/>
              <a:t>Linear regression</a:t>
            </a:r>
          </a:p>
          <a:p>
            <a:r>
              <a:rPr lang="en-US" dirty="0" smtClean="0"/>
              <a:t>ŷ = </a:t>
            </a:r>
            <a:r>
              <a:rPr lang="el-GR" dirty="0" smtClean="0"/>
              <a:t>σ</a:t>
            </a:r>
            <a:r>
              <a:rPr lang="en-US" dirty="0" smtClean="0"/>
              <a:t>(Z) = a</a:t>
            </a:r>
          </a:p>
          <a:p>
            <a:pPr lvl="1"/>
            <a:r>
              <a:rPr lang="en-US" dirty="0" smtClean="0"/>
              <a:t>Activation function</a:t>
            </a:r>
          </a:p>
          <a:p>
            <a:pPr lvl="1"/>
            <a:r>
              <a:rPr lang="en-US" dirty="0" smtClean="0"/>
              <a:t>e.g. sigmoid function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 – One i</a:t>
            </a:r>
            <a:r>
              <a:rPr lang="en-US" baseline="30000" dirty="0" smtClean="0"/>
              <a:t>th</a:t>
            </a:r>
            <a:r>
              <a:rPr lang="en-US" dirty="0" smtClean="0"/>
              <a:t> sample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 – Average of loss function for all samples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4" name="Group 34"/>
          <p:cNvGrpSpPr/>
          <p:nvPr/>
        </p:nvGrpSpPr>
        <p:grpSpPr>
          <a:xfrm>
            <a:off x="4953000" y="2057400"/>
            <a:ext cx="3962400" cy="2290465"/>
            <a:chOff x="5105400" y="2057400"/>
            <a:chExt cx="3962400" cy="2290465"/>
          </a:xfrm>
        </p:grpSpPr>
        <p:sp>
          <p:nvSpPr>
            <p:cNvPr id="18" name="TextBox 17"/>
            <p:cNvSpPr txBox="1"/>
            <p:nvPr/>
          </p:nvSpPr>
          <p:spPr>
            <a:xfrm>
              <a:off x="5105400" y="20574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105400" y="30480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05400" y="3886200"/>
              <a:ext cx="4299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x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6781800" y="3048000"/>
              <a:ext cx="533400" cy="533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293229" y="3043535"/>
              <a:ext cx="7745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 = ŷ</a:t>
              </a:r>
              <a:endParaRPr lang="en-US" sz="2400" b="1" dirty="0"/>
            </a:p>
          </p:txBody>
        </p:sp>
        <p:cxnSp>
          <p:nvCxnSpPr>
            <p:cNvPr id="23" name="Straight Arrow Connector 22"/>
            <p:cNvCxnSpPr>
              <a:stCxn id="21" idx="6"/>
            </p:cNvCxnSpPr>
            <p:nvPr/>
          </p:nvCxnSpPr>
          <p:spPr>
            <a:xfrm flipV="1">
              <a:off x="7315200" y="3276600"/>
              <a:ext cx="99060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endCxn id="21" idx="2"/>
            </p:cNvCxnSpPr>
            <p:nvPr/>
          </p:nvCxnSpPr>
          <p:spPr>
            <a:xfrm flipV="1">
              <a:off x="5501640" y="3314700"/>
              <a:ext cx="1280160" cy="381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21" idx="1"/>
            </p:cNvCxnSpPr>
            <p:nvPr/>
          </p:nvCxnSpPr>
          <p:spPr>
            <a:xfrm>
              <a:off x="5638800" y="2438400"/>
              <a:ext cx="1221115" cy="6877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endCxn id="21" idx="3"/>
            </p:cNvCxnSpPr>
            <p:nvPr/>
          </p:nvCxnSpPr>
          <p:spPr>
            <a:xfrm flipV="1">
              <a:off x="5638800" y="3503285"/>
              <a:ext cx="1221115" cy="5353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42274" y="2205335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1</a:t>
              </a:r>
              <a:endParaRPr lang="en-US" sz="2400" b="1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15000" y="28956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2</a:t>
              </a:r>
              <a:endParaRPr lang="en-US" sz="2400" b="1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33016" y="3810000"/>
              <a:ext cx="5677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W</a:t>
              </a:r>
              <a:r>
                <a:rPr lang="en-US" sz="2400" b="1" baseline="-25000" dirty="0" smtClean="0"/>
                <a:t>3</a:t>
              </a:r>
              <a:endParaRPr lang="en-US" sz="2400" b="1" baseline="-250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05600" y="2438400"/>
              <a:ext cx="5036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+b</a:t>
              </a:r>
              <a:endParaRPr lang="en-US" sz="2400" b="1" baseline="-25000" dirty="0"/>
            </a:p>
          </p:txBody>
        </p:sp>
        <p:cxnSp>
          <p:nvCxnSpPr>
            <p:cNvPr id="31" name="Straight Connector 30"/>
            <p:cNvCxnSpPr>
              <a:stCxn id="21" idx="0"/>
              <a:endCxn id="21" idx="4"/>
            </p:cNvCxnSpPr>
            <p:nvPr/>
          </p:nvCxnSpPr>
          <p:spPr>
            <a:xfrm rot="16200000" flipH="1">
              <a:off x="6781800" y="3314700"/>
              <a:ext cx="533400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7162800" y="3505200"/>
              <a:ext cx="145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activation</a:t>
              </a:r>
              <a:endParaRPr lang="en-US" sz="2400" b="1" baseline="-25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Input layer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Hidden layer – Layer 1</a:t>
            </a:r>
          </a:p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Output layer – Layer 2</a:t>
            </a:r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00600" y="1828800"/>
            <a:ext cx="4191000" cy="3429000"/>
            <a:chOff x="4572000" y="1828800"/>
            <a:chExt cx="4191000" cy="342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3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" name="Rectangle 69"/>
            <p:cNvSpPr/>
            <p:nvPr/>
          </p:nvSpPr>
          <p:spPr>
            <a:xfrm>
              <a:off x="4572000" y="1828800"/>
              <a:ext cx="533400" cy="3429000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7162800" y="1828800"/>
              <a:ext cx="609600" cy="3429000"/>
            </a:xfrm>
            <a:prstGeom prst="rect">
              <a:avLst/>
            </a:prstGeom>
            <a:solidFill>
              <a:schemeClr val="accent6">
                <a:lumMod val="50000"/>
                <a:alpha val="2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X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3" name="Group 72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4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5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6224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6224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57912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endParaRPr lang="en-US" dirty="0" smtClean="0"/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8" name="Oval 6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Straight Connector 68"/>
                <p:cNvCxnSpPr>
                  <a:stCxn id="68" idx="0"/>
                  <a:endCxn id="6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6" name="Oval 6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/>
                <p:cNvCxnSpPr>
                  <a:stCxn id="66" idx="0"/>
                  <a:endCxn id="6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64" name="Oval 6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5" name="Straight Connector 64"/>
                <p:cNvCxnSpPr>
                  <a:stCxn id="64" idx="0"/>
                  <a:endCxn id="6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2" name="Oval 6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3" name="Straight Connector 62"/>
                <p:cNvCxnSpPr>
                  <a:stCxn id="62" idx="0"/>
                  <a:endCxn id="6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60" name="Oval 5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1" name="Straight Connector 60"/>
                <p:cNvCxnSpPr>
                  <a:stCxn id="60" idx="0"/>
                  <a:endCxn id="6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Arrow Connector 42"/>
              <p:cNvCxnSpPr>
                <a:stCxn id="34" idx="3"/>
                <a:endCxn id="6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4" idx="3"/>
                <a:endCxn id="6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34" idx="3"/>
                <a:endCxn id="6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34" idx="3"/>
                <a:endCxn id="6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>
                <a:stCxn id="35" idx="3"/>
                <a:endCxn id="6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5" idx="3"/>
                <a:endCxn id="6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>
                <a:endCxn id="6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5" idx="3"/>
                <a:endCxn id="6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36" idx="3"/>
                <a:endCxn id="6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6" idx="3"/>
                <a:endCxn id="6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36" idx="3"/>
                <a:endCxn id="6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6" idx="3"/>
                <a:endCxn id="6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stCxn id="68" idx="6"/>
                <a:endCxn id="6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62" idx="6"/>
                <a:endCxn id="6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64" idx="6"/>
                <a:endCxn id="6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66" idx="6"/>
                <a:endCxn id="6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>
                <a:stCxn id="60" idx="6"/>
                <a:endCxn id="3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endParaRPr lang="en-US" baseline="30000" dirty="0" smtClean="0"/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classification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Classify elements of given set into two groups</a:t>
            </a:r>
          </a:p>
          <a:p>
            <a:pPr lvl="1"/>
            <a:r>
              <a:rPr lang="en-US" dirty="0" smtClean="0"/>
              <a:t>Classify dog and non-dog images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47800" y="2895600"/>
            <a:ext cx="3200400" cy="2671465"/>
            <a:chOff x="1447800" y="2895600"/>
            <a:chExt cx="3200400" cy="2671465"/>
          </a:xfrm>
        </p:grpSpPr>
        <p:pic>
          <p:nvPicPr>
            <p:cNvPr id="6" name="Picture 5" descr="dog.jpe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7800" y="2895600"/>
              <a:ext cx="3200400" cy="213360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4478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Dog</a:t>
              </a:r>
              <a:endParaRPr lang="en-US" sz="24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105400" y="2895600"/>
            <a:ext cx="3200400" cy="2671465"/>
            <a:chOff x="5105400" y="2895600"/>
            <a:chExt cx="3200400" cy="2671465"/>
          </a:xfrm>
        </p:grpSpPr>
        <p:pic>
          <p:nvPicPr>
            <p:cNvPr id="7" name="Picture 6" descr="cat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1600" y="2895600"/>
              <a:ext cx="3048000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105400" y="5105400"/>
              <a:ext cx="3200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Non-dog</a:t>
              </a:r>
              <a:endParaRPr lang="en-US" sz="2400" b="1" dirty="0"/>
            </a:p>
          </p:txBody>
        </p:sp>
      </p:grpSp>
      <p:sp>
        <p:nvSpPr>
          <p:cNvPr id="12" name="Text Box 10"/>
          <p:cNvSpPr txBox="1">
            <a:spLocks noChangeArrowheads="1"/>
          </p:cNvSpPr>
          <p:nvPr/>
        </p:nvSpPr>
        <p:spPr bwMode="auto">
          <a:xfrm rot="10800000" flipV="1">
            <a:off x="-1" y="6519446"/>
            <a:ext cx="2133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solidFill>
                  <a:srgbClr val="FF0000"/>
                </a:solidFill>
              </a:rPr>
              <a:t>Image </a:t>
            </a:r>
            <a:r>
              <a:rPr lang="en-US" sz="1600" b="1" dirty="0" err="1" smtClean="0">
                <a:solidFill>
                  <a:srgbClr val="FF0000"/>
                </a:solidFill>
              </a:rPr>
              <a:t>ack</a:t>
            </a:r>
            <a:r>
              <a:rPr lang="en-US" sz="1600" b="1" dirty="0" smtClean="0">
                <a:solidFill>
                  <a:srgbClr val="FF0000"/>
                </a:solidFill>
              </a:rPr>
              <a:t> – Google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L(ŷ, y)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72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78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Loss function</a:t>
            </a:r>
          </a:p>
          <a:p>
            <a:pPr lvl="1"/>
            <a:r>
              <a:rPr lang="en-US" dirty="0" smtClean="0"/>
              <a:t>L(ŷ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, y</a:t>
            </a:r>
            <a:r>
              <a:rPr lang="en-US" baseline="30000" dirty="0" smtClean="0"/>
              <a:t>(</a:t>
            </a:r>
            <a:r>
              <a:rPr lang="en-US" baseline="30000" dirty="0" err="1" smtClean="0"/>
              <a:t>i</a:t>
            </a:r>
            <a:r>
              <a:rPr lang="en-US" baseline="30000" dirty="0" smtClean="0"/>
              <a:t>)</a:t>
            </a:r>
            <a:r>
              <a:rPr lang="en-US" dirty="0" smtClean="0"/>
              <a:t>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layer neural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953000"/>
          </a:xfrm>
        </p:spPr>
        <p:txBody>
          <a:bodyPr/>
          <a:lstStyle/>
          <a:p>
            <a:r>
              <a:rPr lang="en-US" dirty="0" smtClean="0"/>
              <a:t>Layer 1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[1]</a:t>
            </a:r>
            <a:r>
              <a:rPr lang="en-US" dirty="0" smtClean="0"/>
              <a:t> = W</a:t>
            </a:r>
            <a:r>
              <a:rPr lang="en-US" baseline="30000" dirty="0" smtClean="0"/>
              <a:t>[1]</a:t>
            </a:r>
            <a:r>
              <a:rPr lang="en-US" dirty="0" smtClean="0"/>
              <a:t>a</a:t>
            </a:r>
            <a:r>
              <a:rPr lang="en-US" baseline="30000" dirty="0" smtClean="0"/>
              <a:t>[0]</a:t>
            </a:r>
            <a:r>
              <a:rPr lang="en-US" dirty="0" smtClean="0"/>
              <a:t> + b</a:t>
            </a:r>
            <a:r>
              <a:rPr lang="en-US" baseline="30000" dirty="0" smtClean="0"/>
              <a:t>[1]</a:t>
            </a:r>
          </a:p>
          <a:p>
            <a:pPr lvl="1"/>
            <a:r>
              <a:rPr lang="en-US" dirty="0" smtClean="0"/>
              <a:t>a</a:t>
            </a:r>
            <a:r>
              <a:rPr lang="en-US" baseline="30000" dirty="0" smtClean="0"/>
              <a:t>[1]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[1]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Layer 2</a:t>
            </a:r>
          </a:p>
          <a:p>
            <a:pPr lvl="1"/>
            <a:r>
              <a:rPr lang="en-US" dirty="0" smtClean="0"/>
              <a:t>Z</a:t>
            </a:r>
            <a:r>
              <a:rPr lang="en-US" baseline="30000" dirty="0" smtClean="0"/>
              <a:t>[2]</a:t>
            </a:r>
            <a:r>
              <a:rPr lang="en-US" dirty="0" smtClean="0"/>
              <a:t> = W</a:t>
            </a:r>
            <a:r>
              <a:rPr lang="en-US" baseline="30000" dirty="0" smtClean="0"/>
              <a:t>[2]</a:t>
            </a:r>
            <a:r>
              <a:rPr lang="en-US" dirty="0" smtClean="0"/>
              <a:t>a</a:t>
            </a:r>
            <a:r>
              <a:rPr lang="en-US" baseline="30000" dirty="0" smtClean="0"/>
              <a:t>[1]</a:t>
            </a:r>
            <a:r>
              <a:rPr lang="en-US" dirty="0" smtClean="0"/>
              <a:t> + b</a:t>
            </a:r>
            <a:r>
              <a:rPr lang="en-US" baseline="30000" dirty="0" smtClean="0"/>
              <a:t>[2]</a:t>
            </a:r>
          </a:p>
          <a:p>
            <a:pPr lvl="1"/>
            <a:r>
              <a:rPr lang="en-US" dirty="0" smtClean="0"/>
              <a:t>ŷ = a</a:t>
            </a:r>
            <a:r>
              <a:rPr lang="en-US" baseline="30000" dirty="0" smtClean="0"/>
              <a:t>[2]  </a:t>
            </a:r>
            <a:r>
              <a:rPr lang="en-US" dirty="0" smtClean="0"/>
              <a:t>= </a:t>
            </a:r>
            <a:r>
              <a:rPr lang="el-GR" dirty="0" smtClean="0"/>
              <a:t>σ</a:t>
            </a:r>
            <a:r>
              <a:rPr lang="en-US" dirty="0" smtClean="0"/>
              <a:t>(Z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Cost function</a:t>
            </a:r>
          </a:p>
          <a:p>
            <a:pPr lvl="1"/>
            <a:r>
              <a:rPr lang="en-US" dirty="0" smtClean="0"/>
              <a:t>J(W, b)</a:t>
            </a:r>
          </a:p>
        </p:txBody>
      </p:sp>
      <p:grpSp>
        <p:nvGrpSpPr>
          <p:cNvPr id="4" name="Group 69"/>
          <p:cNvGrpSpPr/>
          <p:nvPr/>
        </p:nvGrpSpPr>
        <p:grpSpPr>
          <a:xfrm>
            <a:off x="4851060" y="1828800"/>
            <a:ext cx="4140540" cy="3429000"/>
            <a:chOff x="4851060" y="1828800"/>
            <a:chExt cx="4140540" cy="3429000"/>
          </a:xfrm>
        </p:grpSpPr>
        <p:grpSp>
          <p:nvGrpSpPr>
            <p:cNvPr id="5" name="Group 32"/>
            <p:cNvGrpSpPr/>
            <p:nvPr/>
          </p:nvGrpSpPr>
          <p:grpSpPr>
            <a:xfrm>
              <a:off x="4851060" y="2057400"/>
              <a:ext cx="4140540" cy="2896734"/>
              <a:chOff x="381000" y="3199833"/>
              <a:chExt cx="4140540" cy="2896734"/>
            </a:xfrm>
          </p:grpSpPr>
          <p:sp>
            <p:nvSpPr>
              <p:cNvPr id="74" name="TextBox 73"/>
              <p:cNvSpPr txBox="1"/>
              <p:nvPr/>
            </p:nvSpPr>
            <p:spPr>
              <a:xfrm>
                <a:off x="381000" y="3581400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1</a:t>
                </a:r>
                <a:endParaRPr lang="en-US" sz="2400" b="1" baseline="-25000" dirty="0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381000" y="4338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2</a:t>
                </a:r>
                <a:endParaRPr lang="en-US" sz="2400" b="1" baseline="-25000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381000" y="5100935"/>
                <a:ext cx="4299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x</a:t>
                </a:r>
                <a:r>
                  <a:rPr lang="en-US" sz="2400" b="1" baseline="-25000" dirty="0" smtClean="0"/>
                  <a:t>3</a:t>
                </a:r>
                <a:endParaRPr lang="en-US" sz="2400" b="1" baseline="-25000" dirty="0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4191000" y="4267200"/>
                <a:ext cx="3305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ŷ</a:t>
                </a:r>
                <a:endParaRPr lang="en-US" sz="2400" b="1" dirty="0"/>
              </a:p>
            </p:txBody>
          </p:sp>
          <p:grpSp>
            <p:nvGrpSpPr>
              <p:cNvPr id="6" name="Group 57"/>
              <p:cNvGrpSpPr>
                <a:grpSpLocks noChangeAspect="1"/>
              </p:cNvGrpSpPr>
              <p:nvPr/>
            </p:nvGrpSpPr>
            <p:grpSpPr>
              <a:xfrm>
                <a:off x="1676400" y="31998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8" name="Oval 107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9" name="Straight Connector 108"/>
                <p:cNvCxnSpPr>
                  <a:stCxn id="108" idx="0"/>
                  <a:endCxn id="108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58"/>
              <p:cNvGrpSpPr>
                <a:grpSpLocks noChangeAspect="1"/>
              </p:cNvGrpSpPr>
              <p:nvPr/>
            </p:nvGrpSpPr>
            <p:grpSpPr>
              <a:xfrm>
                <a:off x="1676400" y="3962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6" name="Oval 105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7" name="Straight Connector 106"/>
                <p:cNvCxnSpPr>
                  <a:stCxn id="106" idx="0"/>
                  <a:endCxn id="106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Group 61"/>
              <p:cNvGrpSpPr>
                <a:grpSpLocks noChangeAspect="1"/>
              </p:cNvGrpSpPr>
              <p:nvPr/>
            </p:nvGrpSpPr>
            <p:grpSpPr>
              <a:xfrm>
                <a:off x="1676400" y="4800033"/>
                <a:ext cx="381000" cy="381567"/>
                <a:chOff x="2057400" y="4343400"/>
                <a:chExt cx="533400" cy="534194"/>
              </a:xfrm>
            </p:grpSpPr>
            <p:sp>
              <p:nvSpPr>
                <p:cNvPr id="104" name="Oval 103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5" name="Straight Connector 104"/>
                <p:cNvCxnSpPr>
                  <a:stCxn id="104" idx="0"/>
                  <a:endCxn id="104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64"/>
              <p:cNvGrpSpPr>
                <a:grpSpLocks noChangeAspect="1"/>
              </p:cNvGrpSpPr>
              <p:nvPr/>
            </p:nvGrpSpPr>
            <p:grpSpPr>
              <a:xfrm>
                <a:off x="1676400" y="57150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2" name="Oval 101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3" name="Straight Connector 102"/>
                <p:cNvCxnSpPr>
                  <a:stCxn id="102" idx="0"/>
                  <a:endCxn id="102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67"/>
              <p:cNvGrpSpPr>
                <a:grpSpLocks noChangeAspect="1"/>
              </p:cNvGrpSpPr>
              <p:nvPr/>
            </p:nvGrpSpPr>
            <p:grpSpPr>
              <a:xfrm>
                <a:off x="3048000" y="4343400"/>
                <a:ext cx="381000" cy="381567"/>
                <a:chOff x="2057400" y="4343400"/>
                <a:chExt cx="533400" cy="534194"/>
              </a:xfrm>
            </p:grpSpPr>
            <p:sp>
              <p:nvSpPr>
                <p:cNvPr id="100" name="Oval 99"/>
                <p:cNvSpPr>
                  <a:spLocks noChangeAspect="1"/>
                </p:cNvSpPr>
                <p:nvPr/>
              </p:nvSpPr>
              <p:spPr>
                <a:xfrm>
                  <a:off x="2057400" y="4343400"/>
                  <a:ext cx="533400" cy="5334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01" name="Straight Connector 100"/>
                <p:cNvCxnSpPr>
                  <a:stCxn id="100" idx="0"/>
                  <a:endCxn id="100" idx="4"/>
                </p:cNvCxnSpPr>
                <p:nvPr/>
              </p:nvCxnSpPr>
              <p:spPr>
                <a:xfrm rot="16200000" flipH="1">
                  <a:off x="2057400" y="4610100"/>
                  <a:ext cx="533400" cy="1588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>
                <a:stCxn id="74" idx="3"/>
                <a:endCxn id="108" idx="2"/>
              </p:cNvCxnSpPr>
              <p:nvPr/>
            </p:nvCxnSpPr>
            <p:spPr>
              <a:xfrm flipV="1">
                <a:off x="810926" y="3390333"/>
                <a:ext cx="865474" cy="4219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>
                <a:stCxn id="74" idx="3"/>
                <a:endCxn id="106" idx="2"/>
              </p:cNvCxnSpPr>
              <p:nvPr/>
            </p:nvCxnSpPr>
            <p:spPr>
              <a:xfrm>
                <a:off x="810926" y="3812233"/>
                <a:ext cx="865474" cy="3406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>
                <a:stCxn id="74" idx="3"/>
                <a:endCxn id="104" idx="2"/>
              </p:cNvCxnSpPr>
              <p:nvPr/>
            </p:nvCxnSpPr>
            <p:spPr>
              <a:xfrm>
                <a:off x="810926" y="3812233"/>
                <a:ext cx="865474" cy="11783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>
                <a:stCxn id="74" idx="3"/>
                <a:endCxn id="102" idx="2"/>
              </p:cNvCxnSpPr>
              <p:nvPr/>
            </p:nvCxnSpPr>
            <p:spPr>
              <a:xfrm>
                <a:off x="810926" y="3812233"/>
                <a:ext cx="865474" cy="20932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>
                <a:stCxn id="75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179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75" idx="3"/>
                <a:endCxn id="106" idx="2"/>
              </p:cNvCxnSpPr>
              <p:nvPr/>
            </p:nvCxnSpPr>
            <p:spPr>
              <a:xfrm flipV="1">
                <a:off x="810926" y="4152900"/>
                <a:ext cx="865474" cy="416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/>
              <p:cNvCxnSpPr>
                <a:endCxn id="104" idx="2"/>
              </p:cNvCxnSpPr>
              <p:nvPr/>
            </p:nvCxnSpPr>
            <p:spPr>
              <a:xfrm>
                <a:off x="838200" y="4572000"/>
                <a:ext cx="838200" cy="4185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75" idx="3"/>
                <a:endCxn id="102" idx="2"/>
              </p:cNvCxnSpPr>
              <p:nvPr/>
            </p:nvCxnSpPr>
            <p:spPr>
              <a:xfrm>
                <a:off x="810926" y="4569768"/>
                <a:ext cx="865474" cy="1335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76" idx="3"/>
                <a:endCxn id="102" idx="2"/>
              </p:cNvCxnSpPr>
              <p:nvPr/>
            </p:nvCxnSpPr>
            <p:spPr>
              <a:xfrm>
                <a:off x="810926" y="5331768"/>
                <a:ext cx="865474" cy="57373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76" idx="3"/>
                <a:endCxn id="104" idx="2"/>
              </p:cNvCxnSpPr>
              <p:nvPr/>
            </p:nvCxnSpPr>
            <p:spPr>
              <a:xfrm flipV="1">
                <a:off x="810926" y="4990533"/>
                <a:ext cx="865474" cy="3412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>
                <a:stCxn id="76" idx="3"/>
                <a:endCxn id="106" idx="2"/>
              </p:cNvCxnSpPr>
              <p:nvPr/>
            </p:nvCxnSpPr>
            <p:spPr>
              <a:xfrm flipV="1">
                <a:off x="810926" y="4152900"/>
                <a:ext cx="865474" cy="117886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76" idx="3"/>
                <a:endCxn id="108" idx="2"/>
              </p:cNvCxnSpPr>
              <p:nvPr/>
            </p:nvCxnSpPr>
            <p:spPr>
              <a:xfrm flipV="1">
                <a:off x="810926" y="3390333"/>
                <a:ext cx="865474" cy="19414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>
                <a:stCxn id="108" idx="6"/>
                <a:endCxn id="100" idx="1"/>
              </p:cNvCxnSpPr>
              <p:nvPr/>
            </p:nvCxnSpPr>
            <p:spPr>
              <a:xfrm>
                <a:off x="2057400" y="3390333"/>
                <a:ext cx="1046396" cy="100886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102" idx="6"/>
                <a:endCxn id="100" idx="3"/>
              </p:cNvCxnSpPr>
              <p:nvPr/>
            </p:nvCxnSpPr>
            <p:spPr>
              <a:xfrm flipV="1">
                <a:off x="2057400" y="4668604"/>
                <a:ext cx="1046396" cy="123689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/>
              <p:cNvCxnSpPr>
                <a:stCxn id="104" idx="6"/>
                <a:endCxn id="100" idx="2"/>
              </p:cNvCxnSpPr>
              <p:nvPr/>
            </p:nvCxnSpPr>
            <p:spPr>
              <a:xfrm flipV="1">
                <a:off x="2057400" y="4533900"/>
                <a:ext cx="990600" cy="45663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106" idx="6"/>
                <a:endCxn id="100" idx="2"/>
              </p:cNvCxnSpPr>
              <p:nvPr/>
            </p:nvCxnSpPr>
            <p:spPr>
              <a:xfrm>
                <a:off x="2057400" y="4152900"/>
                <a:ext cx="990600" cy="38100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>
                <a:stCxn id="100" idx="6"/>
                <a:endCxn id="77" idx="1"/>
              </p:cNvCxnSpPr>
              <p:nvPr/>
            </p:nvCxnSpPr>
            <p:spPr>
              <a:xfrm flipV="1">
                <a:off x="3429000" y="4498033"/>
                <a:ext cx="762000" cy="3586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Rectangle 72"/>
            <p:cNvSpPr/>
            <p:nvPr/>
          </p:nvSpPr>
          <p:spPr>
            <a:xfrm>
              <a:off x="7391400" y="1828800"/>
              <a:ext cx="609600" cy="34290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Forward pass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[0] 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 b</a:t>
            </a:r>
            <a:r>
              <a:rPr kumimoji="0" lang="en-US" sz="2800" b="0" i="0" u="none" strike="noStrike" kern="120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a</a:t>
            </a:r>
            <a:r>
              <a:rPr lang="en-US" sz="2800" baseline="30000" dirty="0" smtClean="0"/>
              <a:t>[1]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=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a</a:t>
            </a:r>
            <a:r>
              <a:rPr lang="en-US" sz="2800" baseline="30000" dirty="0" smtClean="0"/>
              <a:t>[1] </a:t>
            </a:r>
            <a:r>
              <a:rPr lang="en-US" sz="2800" dirty="0" smtClean="0"/>
              <a:t>+ b</a:t>
            </a:r>
            <a:r>
              <a:rPr lang="en-US" sz="2800" baseline="30000" dirty="0" smtClean="0"/>
              <a:t>[2]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ŷ = a</a:t>
            </a:r>
            <a:r>
              <a:rPr lang="en-US" sz="2800" baseline="30000" dirty="0" smtClean="0"/>
              <a:t>[2]  </a:t>
            </a:r>
            <a:r>
              <a:rPr lang="en-US" sz="2800" dirty="0" smtClean="0"/>
              <a:t>= </a:t>
            </a:r>
            <a:r>
              <a:rPr lang="el-GR" sz="2800" dirty="0" smtClean="0"/>
              <a:t>σ</a:t>
            </a:r>
            <a:r>
              <a:rPr lang="en-US" sz="2800" dirty="0" smtClean="0"/>
              <a:t>(Z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L(ŷ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, y</a:t>
            </a:r>
            <a:r>
              <a:rPr lang="en-US" sz="2800" baseline="30000" dirty="0" smtClean="0"/>
              <a:t>(</a:t>
            </a:r>
            <a:r>
              <a:rPr lang="en-US" sz="2800" baseline="30000" dirty="0" err="1" smtClean="0"/>
              <a:t>i</a:t>
            </a:r>
            <a:r>
              <a:rPr lang="en-US" sz="2800" baseline="30000" dirty="0" smtClean="0"/>
              <a:t>)</a:t>
            </a:r>
            <a:r>
              <a:rPr lang="en-US" sz="2800" dirty="0" smtClean="0"/>
              <a:t>)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800" dirty="0" smtClean="0"/>
              <a:t>J(W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[1]</a:t>
            </a:r>
            <a:r>
              <a:rPr lang="en-US" sz="2800" dirty="0" smtClean="0"/>
              <a:t>, W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, b</a:t>
            </a:r>
            <a:r>
              <a:rPr lang="en-US" sz="2800" baseline="30000" dirty="0" smtClean="0"/>
              <a:t>[2]</a:t>
            </a:r>
            <a:r>
              <a:rPr lang="en-US" sz="2800" dirty="0" smtClean="0"/>
              <a:t>)</a:t>
            </a:r>
            <a:endParaRPr kumimoji="0" lang="en-US" sz="28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1263650"/>
        </p:xfrm>
        <a:graphic>
          <a:graphicData uri="http://schemas.openxmlformats.org/presentationml/2006/ole">
            <p:oleObj spid="_x0000_s74754" name="Equation" r:id="rId3" imgW="1739880" imgH="634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071687"/>
        </p:xfrm>
        <a:graphic>
          <a:graphicData uri="http://schemas.openxmlformats.org/presentationml/2006/ole">
            <p:oleObj spid="_x0000_s75778" name="Equation" r:id="rId3" imgW="1739880" imgH="10411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2525712"/>
        </p:xfrm>
        <a:graphic>
          <a:graphicData uri="http://schemas.openxmlformats.org/presentationml/2006/ole">
            <p:oleObj spid="_x0000_s76802" name="Equation" r:id="rId3" imgW="1739880" imgH="1269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Back propagation for neural networks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 smtClean="0"/>
              <a:t>Parameters</a:t>
            </a:r>
          </a:p>
          <a:p>
            <a:pPr lvl="1"/>
            <a:r>
              <a:rPr lang="en-US" dirty="0" smtClean="0"/>
              <a:t>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</a:p>
          <a:p>
            <a:pPr lvl="0">
              <a:defRPr/>
            </a:pPr>
            <a:r>
              <a:rPr lang="en-US" dirty="0" smtClean="0"/>
              <a:t>Cost function</a:t>
            </a:r>
          </a:p>
          <a:p>
            <a:pPr lvl="1">
              <a:defRPr/>
            </a:pPr>
            <a:r>
              <a:rPr lang="en-US" dirty="0" smtClean="0"/>
              <a:t>J(W</a:t>
            </a:r>
            <a:r>
              <a:rPr lang="en-US" baseline="30000" dirty="0" smtClean="0"/>
              <a:t>[1]</a:t>
            </a:r>
            <a:r>
              <a:rPr lang="en-US" dirty="0" smtClean="0"/>
              <a:t>, b</a:t>
            </a:r>
            <a:r>
              <a:rPr lang="en-US" baseline="30000" dirty="0" smtClean="0"/>
              <a:t>[1]</a:t>
            </a:r>
            <a:r>
              <a:rPr lang="en-US" dirty="0" smtClean="0"/>
              <a:t>, W</a:t>
            </a:r>
            <a:r>
              <a:rPr lang="en-US" baseline="30000" dirty="0" smtClean="0"/>
              <a:t>[2]</a:t>
            </a:r>
            <a:r>
              <a:rPr lang="en-US" dirty="0" smtClean="0"/>
              <a:t>, b</a:t>
            </a:r>
            <a:r>
              <a:rPr lang="en-US" baseline="30000" dirty="0" smtClean="0"/>
              <a:t>[2]</a:t>
            </a:r>
            <a:r>
              <a:rPr lang="en-US" dirty="0" smtClean="0"/>
              <a:t>)</a:t>
            </a:r>
            <a:r>
              <a:rPr lang="en-US" baseline="30000" dirty="0" smtClean="0"/>
              <a:t>    </a:t>
            </a:r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4400" y="1600200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Backward pass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35538" y="2284413"/>
          <a:ext cx="3460750" cy="3536950"/>
        </p:xfrm>
        <a:graphic>
          <a:graphicData uri="http://schemas.openxmlformats.org/presentationml/2006/ole">
            <p:oleObj spid="_x0000_s77826" name="Equation" r:id="rId3" imgW="1739880" imgH="17776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 – Equation 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13314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Activation functions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Sigmoid activation</a:t>
            </a:r>
          </a:p>
          <a:p>
            <a:r>
              <a:rPr lang="en-US" dirty="0" smtClean="0"/>
              <a:t>tanh activation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 – Rectified Linear Units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Equation  </a:t>
            </a:r>
            <a:endParaRPr lang="en-US" dirty="0"/>
          </a:p>
        </p:txBody>
      </p:sp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505200" y="5027612"/>
          <a:ext cx="1684337" cy="763588"/>
        </p:xfrm>
        <a:graphic>
          <a:graphicData uri="http://schemas.openxmlformats.org/presentationml/2006/ole">
            <p:oleObj spid="_x0000_s4098" name="Equation" r:id="rId3" imgW="876240" imgH="393480" progId="Equation.3">
              <p:embed/>
            </p:oleObj>
          </a:graphicData>
        </a:graphic>
      </p:graphicFrame>
      <p:pic>
        <p:nvPicPr>
          <p:cNvPr id="8" name="Image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905000" y="1703070"/>
            <a:ext cx="4876800" cy="324993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0 &lt;= ŷ &lt;= 1.0</a:t>
            </a:r>
          </a:p>
          <a:p>
            <a:r>
              <a:rPr lang="en-US" dirty="0" smtClean="0"/>
              <a:t>Binary classification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activation – Derivative</a:t>
            </a:r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1600200"/>
          <a:ext cx="3251200" cy="4724400"/>
        </p:xfrm>
        <a:graphic>
          <a:graphicData uri="http://schemas.openxmlformats.org/presentationml/2006/ole">
            <p:oleObj spid="_x0000_s5122" name="Equation" r:id="rId3" imgW="1755360" imgH="2550600" progId="Equation.3">
              <p:embed/>
            </p:oleObj>
          </a:graphicData>
        </a:graphic>
      </p:graphicFrame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4978400" y="1625600"/>
          <a:ext cx="2946400" cy="4648200"/>
        </p:xfrm>
        <a:graphic>
          <a:graphicData uri="http://schemas.openxmlformats.org/presentationml/2006/ole">
            <p:oleObj spid="_x0000_s5123" name="Equation" r:id="rId4" imgW="1599840" imgH="2532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Equation  </a:t>
            </a:r>
            <a:endParaRPr lang="en-US" dirty="0"/>
          </a:p>
        </p:txBody>
      </p:sp>
      <p:pic>
        <p:nvPicPr>
          <p:cNvPr id="5" name="Image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38350" y="1943100"/>
            <a:ext cx="4286250" cy="2857500"/>
          </a:xfrm>
          <a:prstGeom prst="rect">
            <a:avLst/>
          </a:prstGeom>
        </p:spPr>
      </p:pic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755900" y="5080000"/>
          <a:ext cx="2270125" cy="814388"/>
        </p:xfrm>
        <a:graphic>
          <a:graphicData uri="http://schemas.openxmlformats.org/presentationml/2006/ole">
            <p:oleObj spid="_x0000_s6146" name="Equation" r:id="rId4" imgW="1180800" imgH="419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tanh</a:t>
            </a:r>
            <a:r>
              <a:rPr lang="en-US" dirty="0" smtClean="0"/>
              <a:t>(Z) ~ 1 – For Z &gt;&gt;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~ -1 – For Z &lt;&lt; 0 </a:t>
            </a:r>
          </a:p>
          <a:p>
            <a:r>
              <a:rPr lang="en-US" dirty="0" err="1" smtClean="0"/>
              <a:t>tanh</a:t>
            </a:r>
            <a:r>
              <a:rPr lang="en-US" dirty="0" smtClean="0"/>
              <a:t>(Z) = 0 – For Z = 0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525963"/>
          </a:xfrm>
        </p:spPr>
        <p:txBody>
          <a:bodyPr/>
          <a:lstStyle/>
          <a:p>
            <a:r>
              <a:rPr lang="en-US" dirty="0" smtClean="0"/>
              <a:t>Zero mean </a:t>
            </a:r>
          </a:p>
          <a:p>
            <a:r>
              <a:rPr lang="en-US" dirty="0" smtClean="0"/>
              <a:t>Range – -1.0 to +1.0 </a:t>
            </a:r>
          </a:p>
          <a:p>
            <a:r>
              <a:rPr lang="en-US" dirty="0" smtClean="0"/>
              <a:t>Scaled and zero mean Sigmoid function</a:t>
            </a:r>
          </a:p>
          <a:p>
            <a:r>
              <a:rPr lang="en-US" dirty="0" smtClean="0"/>
              <a:t>Better than Sigmoid activation function</a:t>
            </a:r>
          </a:p>
          <a:p>
            <a:r>
              <a:rPr lang="en-US" dirty="0" smtClean="0"/>
              <a:t>Neural network</a:t>
            </a:r>
          </a:p>
          <a:p>
            <a:r>
              <a:rPr lang="en-US" dirty="0" smtClean="0"/>
              <a:t>Recurrent neural network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tanh activation – Derivative </a:t>
            </a:r>
            <a:endParaRPr lang="en-US" dirty="0"/>
          </a:p>
        </p:txBody>
      </p:sp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930275" y="1600200"/>
          <a:ext cx="2390775" cy="814388"/>
        </p:xfrm>
        <a:graphic>
          <a:graphicData uri="http://schemas.openxmlformats.org/presentationml/2006/ole">
            <p:oleObj spid="_x0000_s7170" name="Equation" r:id="rId3" imgW="1244520" imgH="419040" progId="Equation.3">
              <p:embed/>
            </p:oleObj>
          </a:graphicData>
        </a:graphic>
      </p:graphicFrame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973138" y="2714625"/>
          <a:ext cx="3025775" cy="765175"/>
        </p:xfrm>
        <a:graphic>
          <a:graphicData uri="http://schemas.openxmlformats.org/presentationml/2006/ole">
            <p:oleObj spid="_x0000_s7171" name="Equation" r:id="rId4" imgW="157464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pic>
        <p:nvPicPr>
          <p:cNvPr id="5" name="Image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2286000"/>
            <a:ext cx="6096000" cy="2773680"/>
          </a:xfrm>
          <a:prstGeom prst="rect">
            <a:avLst/>
          </a:prstGeom>
          <a:solidFill>
            <a:schemeClr val="bg1"/>
          </a:solidFill>
        </p:spPr>
      </p:pic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3208337" y="5410200"/>
          <a:ext cx="2735263" cy="393700"/>
        </p:xfrm>
        <a:graphic>
          <a:graphicData uri="http://schemas.openxmlformats.org/presentationml/2006/ole">
            <p:oleObj spid="_x0000_s8194" name="Equation" r:id="rId4" imgW="14223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~ 0 – For Z &lt; 0 </a:t>
            </a:r>
          </a:p>
          <a:p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Sigmoid function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</a:t>
            </a:r>
            <a:r>
              <a:rPr lang="en-US" dirty="0" smtClean="0"/>
              <a:t>(Z) ~ 1 – For Z &gt;&gt;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~ 0 – For Z &lt;&lt; 0 </a:t>
            </a:r>
          </a:p>
          <a:p>
            <a:r>
              <a:rPr lang="el-GR" dirty="0" smtClean="0"/>
              <a:t>σ</a:t>
            </a:r>
            <a:r>
              <a:rPr lang="en-US" dirty="0" smtClean="0"/>
              <a:t>(Z) = 0.5 – For Z = 0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926379348"/>
              </p:ext>
            </p:extLst>
          </p:nvPr>
        </p:nvGraphicFramePr>
        <p:xfrm>
          <a:off x="5486400" y="1752600"/>
          <a:ext cx="28956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b="1" dirty="0" smtClean="0"/>
                        <a:t>σ(</a:t>
                      </a:r>
                      <a:r>
                        <a:rPr lang="en-US" b="1" dirty="0" smtClean="0"/>
                        <a:t>Z)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-0.5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0.5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988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0413" y="1809750"/>
          <a:ext cx="2732087" cy="393700"/>
        </p:xfrm>
        <a:graphic>
          <a:graphicData uri="http://schemas.openxmlformats.org/presentationml/2006/ole">
            <p:oleObj spid="_x0000_s9218" name="Equation" r:id="rId3" imgW="14223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762000" y="2286000"/>
          <a:ext cx="3001963" cy="2370137"/>
        </p:xfrm>
        <a:graphic>
          <a:graphicData uri="http://schemas.openxmlformats.org/presentationml/2006/ole">
            <p:oleObj spid="_x0000_s9219" name="Equation" r:id="rId4" imgW="156204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Equation  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2366963" y="5411788"/>
          <a:ext cx="4419600" cy="836612"/>
        </p:xfrm>
        <a:graphic>
          <a:graphicData uri="http://schemas.openxmlformats.org/presentationml/2006/ole">
            <p:oleObj spid="_x0000_s10242" name="Equation" r:id="rId3" imgW="2298600" imgH="431640" progId="Equation.3">
              <p:embed/>
            </p:oleObj>
          </a:graphicData>
        </a:graphic>
      </p:graphicFrame>
      <p:pic>
        <p:nvPicPr>
          <p:cNvPr id="6" name="Image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1752600" y="2057400"/>
            <a:ext cx="5715000" cy="3057525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Interpretation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Z – For Z &gt;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~ 0.01 * Z – For Z &lt; 0 </a:t>
            </a:r>
          </a:p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(Z) = 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r>
              <a:rPr lang="en-US" dirty="0" smtClean="0"/>
              <a:t> – For Z = 0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- Applications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Neural network </a:t>
            </a:r>
          </a:p>
          <a:p>
            <a:r>
              <a:rPr lang="en-US" dirty="0" smtClean="0"/>
              <a:t>Convolutional neural network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Leaky </a:t>
            </a:r>
            <a:r>
              <a:rPr lang="en-US" dirty="0" err="1" smtClean="0"/>
              <a:t>ReLU</a:t>
            </a:r>
            <a:r>
              <a:rPr lang="en-US" dirty="0" smtClean="0"/>
              <a:t> activation – Derivative  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762000" y="1828800"/>
          <a:ext cx="4976813" cy="393700"/>
        </p:xfrm>
        <a:graphic>
          <a:graphicData uri="http://schemas.openxmlformats.org/presentationml/2006/ole">
            <p:oleObj spid="_x0000_s11266" name="Equation" r:id="rId3" imgW="2590560" imgH="203040" progId="Equation.3">
              <p:embed/>
            </p:oleObj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688975" y="2362200"/>
          <a:ext cx="3149600" cy="2370138"/>
        </p:xfrm>
        <a:graphic>
          <a:graphicData uri="http://schemas.openxmlformats.org/presentationml/2006/ole">
            <p:oleObj spid="_x0000_s11267" name="Equation" r:id="rId4" imgW="1638000" imgH="1218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Logistic regression – Input &amp;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– X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X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Output – ŷ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0 &lt;= ŷ &lt;= 1.0</a:t>
            </a:r>
          </a:p>
          <a:p>
            <a:pPr lvl="1"/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Linear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Logistic regression – Equation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Weights – W  </a:t>
            </a:r>
          </a:p>
          <a:p>
            <a:pPr lvl="1"/>
            <a:r>
              <a:rPr lang="en-US" dirty="0" smtClean="0"/>
              <a:t>Vector</a:t>
            </a:r>
          </a:p>
          <a:p>
            <a:pPr lvl="1"/>
            <a:r>
              <a:rPr lang="en-US" dirty="0" smtClean="0"/>
              <a:t>W </a:t>
            </a:r>
            <a:r>
              <a:rPr lang="el-GR" dirty="0" smtClean="0"/>
              <a:t>ε</a:t>
            </a:r>
            <a:r>
              <a:rPr lang="en-US" dirty="0" smtClean="0"/>
              <a:t> R</a:t>
            </a:r>
          </a:p>
          <a:p>
            <a:pPr lvl="1"/>
            <a:r>
              <a:rPr lang="en-US" dirty="0" smtClean="0"/>
              <a:t>Dimension – n</a:t>
            </a:r>
            <a:r>
              <a:rPr lang="en-US" baseline="-25000" dirty="0" smtClean="0"/>
              <a:t>X </a:t>
            </a:r>
          </a:p>
          <a:p>
            <a:r>
              <a:rPr lang="en-US" dirty="0" smtClean="0"/>
              <a:t>Bias – b  </a:t>
            </a:r>
          </a:p>
          <a:p>
            <a:pPr lvl="1"/>
            <a:r>
              <a:rPr lang="en-US" dirty="0" smtClean="0"/>
              <a:t>Scalar</a:t>
            </a:r>
          </a:p>
          <a:p>
            <a:pPr lvl="1"/>
            <a:r>
              <a:rPr lang="en-US" dirty="0" smtClean="0"/>
              <a:t>b </a:t>
            </a:r>
            <a:r>
              <a:rPr lang="el-GR" dirty="0" smtClean="0"/>
              <a:t>ε </a:t>
            </a:r>
            <a:r>
              <a:rPr lang="en-US" dirty="0" smtClean="0"/>
              <a:t>R</a:t>
            </a:r>
          </a:p>
          <a:p>
            <a:r>
              <a:rPr lang="en-US" dirty="0" smtClean="0"/>
              <a:t>y = W</a:t>
            </a:r>
            <a:r>
              <a:rPr lang="en-US" baseline="30000" dirty="0" smtClean="0"/>
              <a:t>T</a:t>
            </a:r>
            <a:r>
              <a:rPr lang="en-US" dirty="0" smtClean="0"/>
              <a:t>X + b</a:t>
            </a:r>
            <a:endParaRPr lang="en-US" baseline="-250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762000" y="5638800"/>
            <a:ext cx="21336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1706</TotalTime>
  <Words>1894</Words>
  <Application>Microsoft Office PowerPoint</Application>
  <PresentationFormat>On-screen Show (4:3)</PresentationFormat>
  <Paragraphs>485</Paragraphs>
  <Slides>66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8" baseType="lpstr">
      <vt:lpstr>Office Theme</vt:lpstr>
      <vt:lpstr>Equation</vt:lpstr>
      <vt:lpstr>Artificial Neural Network</vt:lpstr>
      <vt:lpstr>Topics</vt:lpstr>
      <vt:lpstr>Linear regression – Equation  </vt:lpstr>
      <vt:lpstr>Binary classification </vt:lpstr>
      <vt:lpstr>Sigmoid function – Equation  </vt:lpstr>
      <vt:lpstr>Sigmoid function – Interpretation  </vt:lpstr>
      <vt:lpstr>Logistic regression – Input &amp; output </vt:lpstr>
      <vt:lpstr>Linear regression – Equation  </vt:lpstr>
      <vt:lpstr>Logistic regression – Equation  </vt:lpstr>
      <vt:lpstr>Logistic regression – Equation  </vt:lpstr>
      <vt:lpstr>Logistic regression – Equation  </vt:lpstr>
      <vt:lpstr>Logistic regression loss function </vt:lpstr>
      <vt:lpstr>Logistic regression loss function </vt:lpstr>
      <vt:lpstr>Logistic regression loss function </vt:lpstr>
      <vt:lpstr>Logistic regression loss function </vt:lpstr>
      <vt:lpstr>Logistic regression cost function </vt:lpstr>
      <vt:lpstr>Logistic regression – Gradient descent </vt:lpstr>
      <vt:lpstr>Gradient descent – Cost function 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Logistic regression – Gradient descent</vt:lpstr>
      <vt:lpstr>Artificial neural network</vt:lpstr>
      <vt:lpstr>Artificial neural network </vt:lpstr>
      <vt:lpstr>Artificial neural network </vt:lpstr>
      <vt:lpstr>Artificial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Two layer neural network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Back propagation for neural networks </vt:lpstr>
      <vt:lpstr>Activation functions </vt:lpstr>
      <vt:lpstr>Sigmoid activation – Equation  </vt:lpstr>
      <vt:lpstr>Sigmoid activation – Applications </vt:lpstr>
      <vt:lpstr>Sigmoid activation – Derivative</vt:lpstr>
      <vt:lpstr>tanh activation – Equation  </vt:lpstr>
      <vt:lpstr>tanh activation – Interpretation  </vt:lpstr>
      <vt:lpstr>tanh activation - Applications </vt:lpstr>
      <vt:lpstr>tanh activation – Derivative </vt:lpstr>
      <vt:lpstr>ReLU activation – Equation  </vt:lpstr>
      <vt:lpstr>ReLU activation – Interpretation  </vt:lpstr>
      <vt:lpstr>ReLU activation - Applications </vt:lpstr>
      <vt:lpstr>ReLU activation – Derivative  </vt:lpstr>
      <vt:lpstr>Leaky ReLU activation – Equation  </vt:lpstr>
      <vt:lpstr>Leaky ReLU activation – Interpretation  </vt:lpstr>
      <vt:lpstr>Leaky ReLU activation - Applications </vt:lpstr>
      <vt:lpstr>Leaky ReLU activation – Derivative  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604</cp:revision>
  <dcterms:created xsi:type="dcterms:W3CDTF">2019-02-01T20:19:40Z</dcterms:created>
  <dcterms:modified xsi:type="dcterms:W3CDTF">2023-02-01T07:30:30Z</dcterms:modified>
</cp:coreProperties>
</file>