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0" r:id="rId3"/>
    <p:sldId id="291" r:id="rId4"/>
    <p:sldId id="286" r:id="rId5"/>
    <p:sldId id="288" r:id="rId6"/>
    <p:sldId id="292" r:id="rId7"/>
    <p:sldId id="293" r:id="rId8"/>
    <p:sldId id="294" r:id="rId9"/>
    <p:sldId id="296" r:id="rId10"/>
    <p:sldId id="295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 Squared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ChangeAspect="1"/>
          </p:cNvGraphicFramePr>
          <p:nvPr>
            <p:ph idx="1"/>
          </p:nvPr>
        </p:nvGraphicFramePr>
        <p:xfrm>
          <a:off x="609600" y="1656556"/>
          <a:ext cx="4191000" cy="934244"/>
        </p:xfrm>
        <a:graphic>
          <a:graphicData uri="http://schemas.openxmlformats.org/presentationml/2006/ole">
            <p:oleObj spid="_x0000_s48130" name="Equation" r:id="rId3" imgW="1993680" imgH="444240" progId="Equation.3">
              <p:embed/>
            </p:oleObj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– Number of samples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dirty="0" smtClean="0"/>
              <a:t>p – Number of independent variables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800" smtClean="0"/>
              <a:t>Degree of freedom for model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Interpretation</a:t>
            </a:r>
            <a:endParaRPr lang="en-US" baseline="30000" dirty="0" smtClean="0"/>
          </a:p>
          <a:p>
            <a:r>
              <a:rPr lang="en-US" dirty="0" smtClean="0"/>
              <a:t>Equations</a:t>
            </a:r>
          </a:p>
          <a:p>
            <a:r>
              <a:rPr lang="en-US" dirty="0" smtClean="0"/>
              <a:t>Examples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</a:t>
            </a:r>
            <a:r>
              <a:rPr lang="en-US" dirty="0" smtClean="0"/>
              <a:t>Interpretation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Coefficient of determination</a:t>
            </a:r>
          </a:p>
          <a:p>
            <a:pPr algn="just"/>
            <a:r>
              <a:rPr lang="en-IN" dirty="0" smtClean="0"/>
              <a:t>Coefficient of multiple determination</a:t>
            </a:r>
          </a:p>
          <a:p>
            <a:pPr algn="just"/>
            <a:r>
              <a:rPr lang="en-IN" dirty="0" smtClean="0"/>
              <a:t>Strength of relationship</a:t>
            </a:r>
          </a:p>
          <a:p>
            <a:pPr algn="just"/>
            <a:r>
              <a:rPr lang="en-IN" dirty="0" smtClean="0"/>
              <a:t>Value between 0.0 – 1.0</a:t>
            </a:r>
          </a:p>
          <a:p>
            <a:pPr algn="just"/>
            <a:r>
              <a:rPr lang="en-IN" dirty="0" smtClean="0"/>
              <a:t>Percentage value</a:t>
            </a:r>
          </a:p>
          <a:p>
            <a:pPr algn="just"/>
            <a:r>
              <a:rPr lang="en-IN" dirty="0" smtClean="0"/>
              <a:t>Independent variable explains p percent of variation in dependent variable</a:t>
            </a:r>
          </a:p>
          <a:p>
            <a:pPr algn="just"/>
            <a:r>
              <a:rPr lang="en-IN" dirty="0" smtClean="0"/>
              <a:t>Independent variable reduces p percent of variation in dependent variable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</a:t>
            </a:r>
            <a:r>
              <a:rPr lang="en-US" dirty="0" smtClean="0"/>
              <a:t>Equation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quared differences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variable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baseline="-25000" dirty="0" smtClean="0">
                <a:solidFill>
                  <a:srgbClr val="00B050"/>
                </a:solidFill>
              </a:rPr>
              <a:t>x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dirty="0" smtClean="0"/>
              <a:t>umber of samples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91000" y="1638300"/>
          <a:ext cx="4384675" cy="1104900"/>
        </p:xfrm>
        <a:graphic>
          <a:graphicData uri="http://schemas.openxmlformats.org/presentationml/2006/ole">
            <p:oleObj spid="_x0000_s26626" name="Equation" r:id="rId3" imgW="1663560" imgH="419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8000" y="1625600"/>
          <a:ext cx="3327400" cy="1154113"/>
        </p:xfrm>
        <a:graphic>
          <a:graphicData uri="http://schemas.openxmlformats.org/presentationml/2006/ole">
            <p:oleObj spid="_x0000_s26627" name="Equation" r:id="rId4" imgW="12445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</a:t>
            </a:r>
            <a:r>
              <a:rPr lang="en-US" dirty="0" smtClean="0"/>
              <a:t>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sz="2800" dirty="0" smtClean="0">
                <a:solidFill>
                  <a:srgbClr val="00B050"/>
                </a:solidFill>
              </a:rPr>
              <a:t>SS</a:t>
            </a:r>
            <a:r>
              <a:rPr lang="en-IN" sz="2800" dirty="0" smtClean="0"/>
              <a:t> –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um of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quared differences</a:t>
            </a:r>
          </a:p>
          <a:p>
            <a:r>
              <a:rPr lang="en-IN" sz="2800" dirty="0" smtClean="0">
                <a:solidFill>
                  <a:srgbClr val="00B050"/>
                </a:solidFill>
              </a:rPr>
              <a:t>SS</a:t>
            </a:r>
            <a:r>
              <a:rPr lang="en-IN" sz="2800" dirty="0" smtClean="0"/>
              <a:t>(</a:t>
            </a:r>
            <a:r>
              <a:rPr lang="en-IN" sz="2800" dirty="0" smtClean="0">
                <a:solidFill>
                  <a:srgbClr val="0070C0"/>
                </a:solidFill>
              </a:rPr>
              <a:t>mean</a:t>
            </a:r>
            <a:r>
              <a:rPr lang="en-IN" sz="2800" dirty="0" smtClean="0"/>
              <a:t>) –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um of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quared differences around </a:t>
            </a:r>
            <a:r>
              <a:rPr lang="en-IN" sz="2800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sz="2800" dirty="0" smtClean="0">
                <a:solidFill>
                  <a:srgbClr val="00B050"/>
                </a:solidFill>
              </a:rPr>
              <a:t>SS</a:t>
            </a:r>
            <a:r>
              <a:rPr lang="en-IN" sz="2800" dirty="0" smtClean="0"/>
              <a:t>(</a:t>
            </a:r>
            <a:r>
              <a:rPr lang="en-IN" sz="2800" dirty="0" smtClean="0">
                <a:solidFill>
                  <a:srgbClr val="0070C0"/>
                </a:solidFill>
              </a:rPr>
              <a:t>fit</a:t>
            </a:r>
            <a:r>
              <a:rPr lang="en-IN" sz="2800" dirty="0" smtClean="0"/>
              <a:t>) –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um of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quared differences around </a:t>
            </a:r>
            <a:r>
              <a:rPr lang="en-IN" sz="2800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1217" y="1638619"/>
          <a:ext cx="3983183" cy="1104581"/>
        </p:xfrm>
        <a:graphic>
          <a:graphicData uri="http://schemas.openxmlformats.org/presentationml/2006/ole">
            <p:oleObj spid="_x0000_s27650" name="Equation" r:id="rId3" imgW="15112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IN" dirty="0" err="1" smtClean="0"/>
              <a:t>Celcius</a:t>
            </a:r>
            <a:r>
              <a:rPr lang="en-IN" dirty="0" smtClean="0"/>
              <a:t> to </a:t>
            </a:r>
            <a:r>
              <a:rPr lang="en-IN" dirty="0" err="1" smtClean="0"/>
              <a:t>Farenheit</a:t>
            </a:r>
            <a:endParaRPr lang="en-IN" dirty="0" smtClean="0"/>
          </a:p>
          <a:p>
            <a:r>
              <a:rPr lang="en-IN" dirty="0" smtClean="0"/>
              <a:t>n</a:t>
            </a:r>
            <a:r>
              <a:rPr lang="en-IN" baseline="-25000" dirty="0" smtClean="0"/>
              <a:t>x </a:t>
            </a:r>
            <a:r>
              <a:rPr lang="en-IN" dirty="0" smtClean="0"/>
              <a:t>– 5  samples</a:t>
            </a:r>
          </a:p>
          <a:p>
            <a:r>
              <a:rPr lang="en-IN" dirty="0" smtClean="0"/>
              <a:t>Mean value – 32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8877.6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752600"/>
          <a:ext cx="1574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/>
                <a:gridCol w="78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-103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62000" y="4191000"/>
          <a:ext cx="3008671" cy="609600"/>
        </p:xfrm>
        <a:graphic>
          <a:graphicData uri="http://schemas.openxmlformats.org/presentationml/2006/ole">
            <p:oleObj spid="_x0000_s30724" name="Equation" r:id="rId3" imgW="1942920" imgH="39348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806245" y="4953000"/>
          <a:ext cx="3003755" cy="990600"/>
        </p:xfrm>
        <a:graphic>
          <a:graphicData uri="http://schemas.openxmlformats.org/presentationml/2006/ole">
            <p:oleObj spid="_x0000_s30725" name="Equation" r:id="rId4" imgW="2387520" imgH="787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IN" dirty="0" err="1" smtClean="0"/>
              <a:t>Celcius</a:t>
            </a:r>
            <a:r>
              <a:rPr lang="en-IN" dirty="0" smtClean="0"/>
              <a:t> to </a:t>
            </a:r>
            <a:r>
              <a:rPr lang="en-IN" dirty="0" err="1" smtClean="0"/>
              <a:t>Farenheit</a:t>
            </a:r>
            <a:endParaRPr lang="en-IN" dirty="0" smtClean="0"/>
          </a:p>
          <a:p>
            <a:r>
              <a:rPr lang="en-IN" dirty="0" smtClean="0"/>
              <a:t>W</a:t>
            </a:r>
            <a:r>
              <a:rPr lang="en-IN" baseline="-25000" dirty="0" smtClean="0"/>
              <a:t>0</a:t>
            </a:r>
            <a:r>
              <a:rPr lang="en-IN" dirty="0" smtClean="0"/>
              <a:t> – 32 </a:t>
            </a:r>
          </a:p>
          <a:p>
            <a:r>
              <a:rPr lang="en-IN" dirty="0" smtClean="0"/>
              <a:t>W</a:t>
            </a:r>
            <a:r>
              <a:rPr lang="en-IN" baseline="-25000" dirty="0" smtClean="0"/>
              <a:t>1</a:t>
            </a:r>
            <a:r>
              <a:rPr lang="en-IN" dirty="0" smtClean="0"/>
              <a:t> – 1.8 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8877.6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0</a:t>
            </a:r>
          </a:p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100%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752600"/>
          <a:ext cx="1828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y-GB" dirty="0" smtClean="0"/>
                        <a:t>ŷ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167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-103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62000" y="4190999"/>
          <a:ext cx="2832100" cy="1090883"/>
        </p:xfrm>
        <a:graphic>
          <a:graphicData uri="http://schemas.openxmlformats.org/presentationml/2006/ole">
            <p:oleObj spid="_x0000_s31747" name="Equation" r:id="rId3" imgW="2044440" imgH="78732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38200" y="5638800"/>
          <a:ext cx="1828800" cy="809897"/>
        </p:xfrm>
        <a:graphic>
          <a:graphicData uri="http://schemas.openxmlformats.org/presentationml/2006/ole">
            <p:oleObj spid="_x0000_s31748" name="Equation" r:id="rId4" imgW="8888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600200"/>
            <a:ext cx="4724400" cy="4525963"/>
          </a:xfrm>
        </p:spPr>
        <p:txBody>
          <a:bodyPr>
            <a:normAutofit/>
          </a:bodyPr>
          <a:lstStyle/>
          <a:p>
            <a:r>
              <a:rPr lang="en-IN" dirty="0" err="1" smtClean="0"/>
              <a:t>Celcius</a:t>
            </a:r>
            <a:r>
              <a:rPr lang="en-IN" dirty="0" smtClean="0"/>
              <a:t> to </a:t>
            </a:r>
            <a:r>
              <a:rPr lang="en-IN" dirty="0" err="1" smtClean="0"/>
              <a:t>Farenheit</a:t>
            </a:r>
            <a:endParaRPr lang="en-IN" dirty="0" smtClean="0"/>
          </a:p>
          <a:p>
            <a:r>
              <a:rPr lang="en-IN" dirty="0" smtClean="0"/>
              <a:t>W</a:t>
            </a:r>
            <a:r>
              <a:rPr lang="en-IN" baseline="-25000" dirty="0" smtClean="0"/>
              <a:t>0</a:t>
            </a:r>
            <a:r>
              <a:rPr lang="en-IN" dirty="0" smtClean="0"/>
              <a:t> – 30 </a:t>
            </a:r>
          </a:p>
          <a:p>
            <a:r>
              <a:rPr lang="en-IN" dirty="0" smtClean="0"/>
              <a:t>W</a:t>
            </a:r>
            <a:r>
              <a:rPr lang="en-IN" baseline="-25000" dirty="0" smtClean="0"/>
              <a:t>1</a:t>
            </a:r>
            <a:r>
              <a:rPr lang="en-IN" dirty="0" smtClean="0"/>
              <a:t> – 1.5 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8877.6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250.6</a:t>
            </a:r>
          </a:p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– 97.17%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1752600"/>
          <a:ext cx="228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y-GB" dirty="0" smtClean="0"/>
                        <a:t>ŷ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142.5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82.5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-22.5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-103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-82.5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54025" y="4191000"/>
          <a:ext cx="3448050" cy="1090613"/>
        </p:xfrm>
        <a:graphic>
          <a:graphicData uri="http://schemas.openxmlformats.org/presentationml/2006/ole">
            <p:oleObj spid="_x0000_s33794" name="Equation" r:id="rId3" imgW="2489040" imgH="78732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33400" y="5486400"/>
          <a:ext cx="3160712" cy="809625"/>
        </p:xfrm>
        <a:graphic>
          <a:graphicData uri="http://schemas.openxmlformats.org/presentationml/2006/ole">
            <p:oleObj spid="_x0000_s33795" name="Equation" r:id="rId4" imgW="15364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– Increase 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</a:t>
            </a:r>
            <a:r>
              <a:rPr lang="en-IN" dirty="0" smtClean="0"/>
              <a:t>– Constant R</a:t>
            </a:r>
            <a:r>
              <a:rPr lang="en-IN" baseline="30000" dirty="0" smtClean="0"/>
              <a:t>2</a:t>
            </a:r>
          </a:p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</a:t>
            </a:r>
            <a:r>
              <a:rPr lang="en-IN" dirty="0" smtClean="0"/>
              <a:t>independent </a:t>
            </a:r>
            <a:r>
              <a:rPr lang="en-IN" dirty="0" smtClean="0"/>
              <a:t>variables </a:t>
            </a:r>
            <a:r>
              <a:rPr lang="en-IN" dirty="0" smtClean="0">
                <a:solidFill>
                  <a:srgbClr val="00B050"/>
                </a:solidFill>
              </a:rPr>
              <a:t>(then)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Increase model accuracy </a:t>
            </a:r>
            <a:r>
              <a:rPr lang="en-IN" dirty="0" smtClean="0">
                <a:solidFill>
                  <a:srgbClr val="00B050"/>
                </a:solidFill>
              </a:rPr>
              <a:t>(</a:t>
            </a:r>
            <a:r>
              <a:rPr lang="en-IN" dirty="0" smtClean="0">
                <a:solidFill>
                  <a:srgbClr val="00B050"/>
                </a:solidFill>
              </a:rPr>
              <a:t>then only)</a:t>
            </a:r>
            <a:endParaRPr lang="en-IN" dirty="0" smtClean="0"/>
          </a:p>
          <a:p>
            <a:pPr lvl="1"/>
            <a:r>
              <a:rPr lang="en-IN" dirty="0" smtClean="0"/>
              <a:t>Increase </a:t>
            </a:r>
            <a:r>
              <a:rPr lang="en-IN" dirty="0" smtClean="0"/>
              <a:t>adjusted R2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302</Words>
  <Application>Microsoft Office PowerPoint</Application>
  <PresentationFormat>On-screen Show (4:3)</PresentationFormat>
  <Paragraphs>113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Equation</vt:lpstr>
      <vt:lpstr>Microsoft Equation 3.0</vt:lpstr>
      <vt:lpstr>R Squared</vt:lpstr>
      <vt:lpstr>Topics</vt:lpstr>
      <vt:lpstr>R2 – Interpretation</vt:lpstr>
      <vt:lpstr>R2 – Equation </vt:lpstr>
      <vt:lpstr>R2 – Equation</vt:lpstr>
      <vt:lpstr>R2 – Example</vt:lpstr>
      <vt:lpstr>R2 – Example</vt:lpstr>
      <vt:lpstr>R2 – Example</vt:lpstr>
      <vt:lpstr>Adjusted R2</vt:lpstr>
      <vt:lpstr>Adjusted R2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1478</cp:revision>
  <dcterms:created xsi:type="dcterms:W3CDTF">2019-02-01T20:19:40Z</dcterms:created>
  <dcterms:modified xsi:type="dcterms:W3CDTF">2023-02-03T04:49:48Z</dcterms:modified>
</cp:coreProperties>
</file>